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ECFF"/>
    <a:srgbClr val="9900CC"/>
    <a:srgbClr val="B987E3"/>
    <a:srgbClr val="9933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28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EFA3-2173-4BD1-A7E7-FC7FBAF87C01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BBDC-3969-4D12-A66A-5D3121A34F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EFA3-2173-4BD1-A7E7-FC7FBAF87C01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BBDC-3969-4D12-A66A-5D3121A34F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EFA3-2173-4BD1-A7E7-FC7FBAF87C01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BBDC-3969-4D12-A66A-5D3121A34F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EFA3-2173-4BD1-A7E7-FC7FBAF87C01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BBDC-3969-4D12-A66A-5D3121A34F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EFA3-2173-4BD1-A7E7-FC7FBAF87C01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BBDC-3969-4D12-A66A-5D3121A34F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EFA3-2173-4BD1-A7E7-FC7FBAF87C01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BBDC-3969-4D12-A66A-5D3121A34F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EFA3-2173-4BD1-A7E7-FC7FBAF87C01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BBDC-3969-4D12-A66A-5D3121A34F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EFA3-2173-4BD1-A7E7-FC7FBAF87C01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BBDC-3969-4D12-A66A-5D3121A34F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EFA3-2173-4BD1-A7E7-FC7FBAF87C01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BBDC-3969-4D12-A66A-5D3121A34F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EFA3-2173-4BD1-A7E7-FC7FBAF87C01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BBDC-3969-4D12-A66A-5D3121A34F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EFA3-2173-4BD1-A7E7-FC7FBAF87C01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BBDC-3969-4D12-A66A-5D3121A34F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1EFA3-2173-4BD1-A7E7-FC7FBAF87C01}" type="datetimeFigureOut">
              <a:rPr lang="ru-RU" smtClean="0"/>
              <a:pPr/>
              <a:t>04.04.2018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ABBDC-3969-4D12-A66A-5D3121A34F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15074" y="142852"/>
            <a:ext cx="2714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Главное управление МЧС России </a:t>
            </a:r>
            <a:endParaRPr lang="ru-RU" sz="1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Тюменской </a:t>
            </a:r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области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026" name="Рисунок 5" descr="emercom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857232"/>
            <a:ext cx="1666875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715140" y="3214686"/>
            <a:ext cx="20717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ДЕЙСТВИЯ НАСЕЛЕНИЯ ПРИ НАВОДНЕНИИ </a:t>
            </a:r>
          </a:p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ИЛИ ПАВОДКЕ</a:t>
            </a: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16" y="4786322"/>
            <a:ext cx="192882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ПАМЯТКА ЖИТЕЛЮ </a:t>
            </a:r>
          </a:p>
          <a:p>
            <a:pPr algn="ctr"/>
            <a:r>
              <a:rPr lang="ru-RU" sz="1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ТЮМЕНСКОЙ ОБЛАСТИ</a:t>
            </a:r>
          </a:p>
          <a:p>
            <a:pPr algn="ctr"/>
            <a:endParaRPr lang="ru-RU" sz="1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16" y="6143644"/>
            <a:ext cx="192882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г.Тюмень</a:t>
            </a:r>
          </a:p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2016 год</a:t>
            </a:r>
            <a:endParaRPr lang="ru-RU" sz="1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094" y="812557"/>
            <a:ext cx="3000396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ПОМНИТЕ! </a:t>
            </a:r>
          </a:p>
          <a:p>
            <a:pPr algn="ctr"/>
            <a:endPara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ЗАТОПЛЕННОЙ МЕСТНОСТИ НЕЛЬЗЯ  УПОТРЕБЛЯТЬ 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ПИЩУ ПРОДУКТЫ, СОПРИКАСАВШИЕСЯ  С ПОСТУПИВШЕЙ ВОДОЙ 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ПИТЬ НЕКИПЯЧЕНУЮ ВОДУ.</a:t>
            </a:r>
          </a:p>
          <a:p>
            <a:endParaRPr lang="ru-RU" sz="1100" dirty="0" smtClean="0"/>
          </a:p>
          <a:p>
            <a:endParaRPr lang="ru-RU" sz="1100" dirty="0" smtClean="0"/>
          </a:p>
          <a:p>
            <a:pPr algn="ctr"/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ГРАЖДАНЕ! </a:t>
            </a:r>
          </a:p>
          <a:p>
            <a:pPr algn="ctr"/>
            <a:endPara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ЛЮБОЙ ОБСТАНОВКЕ 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ТЕРЯЙТЕ САМООБЛАДАНИЯ, 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ПОДДАВАЙТЕСЬ ПАНИКЕ, ДЕЙСТВУЙТЕ БЫСТРО, 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 БЕЗ СУЕТЫ И УВЕРЕННО!</a:t>
            </a:r>
          </a:p>
          <a:p>
            <a:pPr algn="just"/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143240" y="2071678"/>
            <a:ext cx="27860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СЛУЖБА СПАСЕНИЯ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</a:rPr>
              <a:t>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>                            01</a:t>
            </a:r>
          </a:p>
          <a:p>
            <a:pPr marL="85725" indent="-85725"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</a:rPr>
              <a:t>Для абонентов мобильной  связи  </a:t>
            </a:r>
          </a:p>
          <a:p>
            <a:pPr marL="85725" indent="-85725"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</a:rPr>
              <a:t>112</a:t>
            </a:r>
          </a:p>
          <a:p>
            <a:pPr marL="85725" indent="-85725" algn="ctr">
              <a:defRPr/>
            </a:pPr>
            <a:endParaRPr lang="ru-RU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44" y="214290"/>
            <a:ext cx="28575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НАВОДНЕНИЕ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это временное затопление значительной части суши водой в результате действий сил природы. </a:t>
            </a:r>
          </a:p>
          <a:p>
            <a:pPr algn="just"/>
            <a:r>
              <a:rPr lang="ru-RU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ПАВОДОК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– интенсивные дожди и таяние снега при  оттепелях. Отсутствует четко выраженная периодичность. Характеризуется интенсивным и сравнительно кратковременным подъемом уровней воды.</a:t>
            </a:r>
          </a:p>
          <a:p>
            <a:pPr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  Данные явления могут произойти в результате:</a:t>
            </a:r>
          </a:p>
          <a:p>
            <a:pPr marL="228600" indent="-142875" algn="just">
              <a:buFont typeface="+mj-lt"/>
              <a:buAutoNum type="arabicPeriod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Быстрого таяния снегов, ледяных заторов, зажоров  на реках. </a:t>
            </a:r>
          </a:p>
          <a:p>
            <a:pPr marL="228600" indent="-142875" algn="just">
              <a:buFont typeface="+mj-lt"/>
              <a:buAutoNum type="arabicPeriod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Обильных осадков: либо очень продолжительных, либо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кратковремен-ных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, но очень интенсивных. </a:t>
            </a:r>
          </a:p>
          <a:p>
            <a:pPr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  Наводнения (паводки) можно прогнозировать, а значит, принять предупредительные меры.</a:t>
            </a:r>
          </a:p>
          <a:p>
            <a:pPr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  С получением прогноза о возможном наводнении осуществляется оповещение населения с помощью сирен, через сеть радио- и телевизионного вещания, другими возможными средствами.</a:t>
            </a:r>
          </a:p>
          <a:p>
            <a:pPr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   В информации сообщается о времени и границах затопления, даются рекомендации жителям о целесообразном поведении и порядке эвакуации.     </a:t>
            </a:r>
            <a:endParaRPr lang="ru-RU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43636" y="214290"/>
            <a:ext cx="285752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3240" y="0"/>
            <a:ext cx="280512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ДЕЙСТВИЯ НАСЕЛЕНИЯ ПРИ УГРОЗЕ И ВОЗНИКНОВЕНИИ НАВОДНЕНИЯ</a:t>
            </a:r>
          </a:p>
          <a:p>
            <a:pPr algn="just"/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pPr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При   получении   сигнала ( сообщения)   об  угрозе возникновения наводнения: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сообщите об этом вашим близким, соседям;</a:t>
            </a:r>
          </a:p>
          <a:p>
            <a:pPr marL="85725" indent="-85725" algn="just">
              <a:buFont typeface="Wingdings" pitchFamily="2" charset="2"/>
              <a:buChar char="Ø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подготовьте документы, ценные вещи, медикаменты, запас продуктов, электрические фонари и т.п. Необходимые вещи уложите в специальный чемодан или рюкзак;</a:t>
            </a:r>
          </a:p>
          <a:p>
            <a:pPr marL="85725" indent="-85725" algn="just">
              <a:buFont typeface="Wingdings" pitchFamily="2" charset="2"/>
              <a:buChar char="Ø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перенесите имущество и материальные ценности в безопасное место (чердак, крыша) или уложите их повыше (на шкафы, антресоли);</a:t>
            </a:r>
          </a:p>
          <a:p>
            <a:pPr marL="85725" indent="-85725" algn="just">
              <a:buFont typeface="Wingdings" pitchFamily="2" charset="2"/>
              <a:buChar char="Ø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изучите с членами семьи пути эвакуации,</a:t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возможные границы затопления (наводнения), а также уточните  место расположения	сборного эвакуационного пункта;</a:t>
            </a:r>
          </a:p>
          <a:p>
            <a:pPr marL="85725" indent="-85725" algn="just">
              <a:buFont typeface="Wingdings" pitchFamily="2" charset="2"/>
              <a:buChar char="Ø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ознакомьтесь с местонахождением лодок, плотов на случай внезапного и бурно развивающегося наводнения.</a:t>
            </a:r>
          </a:p>
          <a:p>
            <a:pPr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   Перед эвакуацией для сохранения своего дома следует:</a:t>
            </a:r>
          </a:p>
          <a:p>
            <a:pPr marL="314325" indent="-228600" algn="just">
              <a:buFont typeface="+mj-lt"/>
              <a:buAutoNum type="arabicPeriod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Отключить воду, газ, электричество.</a:t>
            </a:r>
          </a:p>
          <a:p>
            <a:pPr marL="314325" indent="-228600" algn="just">
              <a:buFont typeface="+mj-lt"/>
              <a:buAutoNum type="arabicPeriod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Погасить огонь в печах.</a:t>
            </a:r>
          </a:p>
          <a:p>
            <a:pPr marL="314325" indent="-228600" algn="just">
              <a:buFont typeface="+mj-lt"/>
              <a:buAutoNum type="arabicPeriod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Закрыть окна и двери, при необходимости - обить окна и двери первых этажей досками или фанерой.</a:t>
            </a:r>
          </a:p>
          <a:p>
            <a:pPr algn="just"/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72198" y="163860"/>
            <a:ext cx="2928958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НАВОДНЕНИЕ ЗАСТАЛО ВРАСПЛОХ:</a:t>
            </a:r>
          </a:p>
          <a:p>
            <a:pPr marL="85725" indent="-85725" algn="just">
              <a:buFont typeface="Wingdings" pitchFamily="2" charset="2"/>
              <a:buChar char="ü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поднимитесь на верхний этаж здания, чердак или крышу; </a:t>
            </a:r>
          </a:p>
          <a:p>
            <a:pPr marL="85725" indent="-85725" algn="just">
              <a:buFont typeface="Wingdings" pitchFamily="2" charset="2"/>
              <a:buChar char="ü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примите меры, позволяющие спасателям своевременно обнаружить всех людей, отрезанных водой  и нуждающихся в помощи: </a:t>
            </a:r>
          </a:p>
          <a:p>
            <a:pPr marL="180975" indent="-95250" algn="just">
              <a:buFont typeface="Arial" pitchFamily="34" charset="0"/>
              <a:buChar char="•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в светлое время суток - вывесить на высоком месте полотнища (яркую ткань); </a:t>
            </a:r>
          </a:p>
          <a:p>
            <a:pPr marL="180975" indent="-95250" algn="just">
              <a:buFont typeface="Arial" pitchFamily="34" charset="0"/>
              <a:buChar char="•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 темное время - подавать световые сигналы;</a:t>
            </a:r>
          </a:p>
          <a:p>
            <a:pPr marL="180975" indent="-95250" algn="just">
              <a:buFont typeface="Arial" pitchFamily="34" charset="0"/>
              <a:buChar char="•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позвоните по сотовому телефону (112) и уточните свое местонахождение.</a:t>
            </a:r>
          </a:p>
          <a:p>
            <a:pPr marL="180975" indent="-95250" algn="just"/>
            <a:endParaRPr lang="ru-RU" sz="1100" dirty="0" smtClean="0"/>
          </a:p>
          <a:p>
            <a:pPr marL="85725" indent="-85725" algn="just">
              <a:buFont typeface="Wingdings" pitchFamily="2" charset="2"/>
              <a:buChar char="ü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Если вода застала в поле, лесу, то необходимо выйти на возвышенные места, если нет такой возвышенности – забраться на дерево, использовать все предметы, способные удержать человека            на воде: бревна, доски, деревянные обломки и т. д. ;</a:t>
            </a:r>
          </a:p>
          <a:p>
            <a:pPr marL="85725" indent="-85725" algn="just">
              <a:buFont typeface="Wingdings" pitchFamily="2" charset="2"/>
              <a:buChar char="ü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до прибытия помощи оставайтесь на месте, подавая сигналы о помощи;</a:t>
            </a:r>
          </a:p>
          <a:p>
            <a:pPr marL="85725" indent="-85725" algn="just">
              <a:buFont typeface="Wingdings" pitchFamily="2" charset="2"/>
              <a:buChar char="ü"/>
            </a:pP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самоэвакуацию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на незатопленную территорию производите только в крайних случаях: для оказания неотложной  помощи пострадавшим, при отсутствии воды и продуктов питания, угрозе ухудшения обстановки или утраты уверенности в получении помощи со стороны.</a:t>
            </a:r>
          </a:p>
          <a:p>
            <a:pPr marL="85725" indent="-85725" algn="just"/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н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57950" y="5286388"/>
            <a:ext cx="2395728" cy="103022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5000636"/>
            <a:ext cx="2009775" cy="1428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</TotalTime>
  <Words>445</Words>
  <Application>Microsoft Office PowerPoint</Application>
  <PresentationFormat>Экран (4:3)</PresentationFormat>
  <Paragraphs>67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ОУМЦ по ГО и ЧС Тюменской области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Людмила Николаевна Ерженкова</dc:creator>
  <cp:lastModifiedBy>Миша</cp:lastModifiedBy>
  <cp:revision>31</cp:revision>
  <dcterms:created xsi:type="dcterms:W3CDTF">2013-02-07T08:26:02Z</dcterms:created>
  <dcterms:modified xsi:type="dcterms:W3CDTF">2018-04-04T10:34:44Z</dcterms:modified>
</cp:coreProperties>
</file>