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7" r:id="rId2"/>
    <p:sldId id="268" r:id="rId3"/>
    <p:sldId id="261" r:id="rId4"/>
    <p:sldId id="260" r:id="rId5"/>
    <p:sldId id="263" r:id="rId6"/>
    <p:sldId id="262" r:id="rId7"/>
    <p:sldId id="265" r:id="rId8"/>
    <p:sldId id="264" r:id="rId9"/>
    <p:sldId id="259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8E2A66-438F-4535-9B67-977BA1A78382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84DCDC-BD98-43D1-82E2-24A593585F7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8E2A66-438F-4535-9B67-977BA1A78382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84DCDC-BD98-43D1-82E2-24A593585F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8E2A66-438F-4535-9B67-977BA1A78382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84DCDC-BD98-43D1-82E2-24A593585F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8E2A66-438F-4535-9B67-977BA1A78382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84DCDC-BD98-43D1-82E2-24A593585F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8E2A66-438F-4535-9B67-977BA1A78382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84DCDC-BD98-43D1-82E2-24A593585F7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8E2A66-438F-4535-9B67-977BA1A78382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84DCDC-BD98-43D1-82E2-24A593585F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8E2A66-438F-4535-9B67-977BA1A78382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84DCDC-BD98-43D1-82E2-24A593585F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8E2A66-438F-4535-9B67-977BA1A78382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84DCDC-BD98-43D1-82E2-24A593585F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8E2A66-438F-4535-9B67-977BA1A78382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84DCDC-BD98-43D1-82E2-24A593585F7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8E2A66-438F-4535-9B67-977BA1A78382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84DCDC-BD98-43D1-82E2-24A593585F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8E2A66-438F-4535-9B67-977BA1A78382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84DCDC-BD98-43D1-82E2-24A593585F7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88E2A66-438F-4535-9B67-977BA1A78382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084DCDC-BD98-43D1-82E2-24A593585F7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285728"/>
            <a:ext cx="7862150" cy="5962672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dirty="0" smtClean="0">
              <a:solidFill>
                <a:srgbClr val="0070C0"/>
              </a:solidFill>
              <a:latin typeface="Arial Black" pitchFamily="34" charset="0"/>
            </a:endParaRPr>
          </a:p>
          <a:p>
            <a:pPr algn="ctr">
              <a:buNone/>
            </a:pPr>
            <a:r>
              <a:rPr lang="ru-RU" dirty="0" smtClean="0">
                <a:solidFill>
                  <a:srgbClr val="0070C0"/>
                </a:solidFill>
                <a:latin typeface="Arial Black" pitchFamily="34" charset="0"/>
              </a:rPr>
              <a:t>Выявление </a:t>
            </a:r>
            <a:r>
              <a:rPr lang="ru-RU" dirty="0" smtClean="0">
                <a:solidFill>
                  <a:srgbClr val="0070C0"/>
                </a:solidFill>
                <a:latin typeface="Arial Black" pitchFamily="34" charset="0"/>
              </a:rPr>
              <a:t>«дефицитных тем (компетенций)» </a:t>
            </a:r>
            <a:r>
              <a:rPr lang="ru-RU" dirty="0" smtClean="0">
                <a:solidFill>
                  <a:srgbClr val="0070C0"/>
                </a:solidFill>
                <a:latin typeface="Arial Black" pitchFamily="34" charset="0"/>
              </a:rPr>
              <a:t>в </a:t>
            </a:r>
            <a:r>
              <a:rPr lang="ru-RU" dirty="0" smtClean="0">
                <a:solidFill>
                  <a:srgbClr val="0070C0"/>
                </a:solidFill>
                <a:latin typeface="Arial Black" pitchFamily="34" charset="0"/>
              </a:rPr>
              <a:t>изучении </a:t>
            </a:r>
          </a:p>
          <a:p>
            <a:pPr algn="ctr">
              <a:buNone/>
            </a:pPr>
            <a:r>
              <a:rPr lang="ru-RU" dirty="0" smtClean="0">
                <a:solidFill>
                  <a:srgbClr val="0070C0"/>
                </a:solidFill>
                <a:latin typeface="Arial Black" pitchFamily="34" charset="0"/>
              </a:rPr>
              <a:t>образовательных </a:t>
            </a:r>
            <a:r>
              <a:rPr lang="ru-RU" dirty="0" smtClean="0">
                <a:solidFill>
                  <a:srgbClr val="0070C0"/>
                </a:solidFill>
                <a:latin typeface="Arial Black" pitchFamily="34" charset="0"/>
              </a:rPr>
              <a:t>программ</a:t>
            </a:r>
            <a:endParaRPr lang="en-US" dirty="0" smtClean="0">
              <a:solidFill>
                <a:srgbClr val="0070C0"/>
              </a:solidFill>
              <a:latin typeface="Arial Black" pitchFamily="34" charset="0"/>
            </a:endParaRPr>
          </a:p>
          <a:p>
            <a:pPr algn="ctr">
              <a:buNone/>
            </a:pPr>
            <a:r>
              <a:rPr lang="ru-RU" dirty="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Arial Black" pitchFamily="34" charset="0"/>
              </a:rPr>
              <a:t>по предметам </a:t>
            </a:r>
            <a:endParaRPr lang="en-US" dirty="0" smtClean="0">
              <a:solidFill>
                <a:srgbClr val="0070C0"/>
              </a:solidFill>
              <a:latin typeface="Arial Black" pitchFamily="34" charset="0"/>
            </a:endParaRPr>
          </a:p>
          <a:p>
            <a:pPr algn="ctr">
              <a:buNone/>
            </a:pPr>
            <a:r>
              <a:rPr lang="ru-RU" dirty="0" smtClean="0">
                <a:solidFill>
                  <a:srgbClr val="0070C0"/>
                </a:solidFill>
                <a:latin typeface="Arial Black" pitchFamily="34" charset="0"/>
              </a:rPr>
              <a:t>и </a:t>
            </a:r>
            <a:r>
              <a:rPr lang="ru-RU" dirty="0" smtClean="0">
                <a:solidFill>
                  <a:srgbClr val="0070C0"/>
                </a:solidFill>
                <a:latin typeface="Arial Black" pitchFamily="34" charset="0"/>
              </a:rPr>
              <a:t>способам снижения проблемных зон </a:t>
            </a:r>
          </a:p>
          <a:p>
            <a:pPr algn="ctr">
              <a:buNone/>
            </a:pPr>
            <a:r>
              <a:rPr lang="ru-RU" dirty="0" smtClean="0">
                <a:solidFill>
                  <a:srgbClr val="0070C0"/>
                </a:solidFill>
                <a:latin typeface="Arial Black" pitchFamily="34" charset="0"/>
              </a:rPr>
              <a:t>(в том числе с использованием сетевых и </a:t>
            </a:r>
            <a:r>
              <a:rPr lang="ru-RU" dirty="0" err="1" smtClean="0">
                <a:solidFill>
                  <a:srgbClr val="0070C0"/>
                </a:solidFill>
                <a:latin typeface="Arial Black" pitchFamily="34" charset="0"/>
              </a:rPr>
              <a:t>метапредметных</a:t>
            </a:r>
            <a:r>
              <a:rPr lang="ru-RU" dirty="0" smtClean="0">
                <a:solidFill>
                  <a:srgbClr val="0070C0"/>
                </a:solidFill>
                <a:latin typeface="Arial Black" pitchFamily="34" charset="0"/>
              </a:rPr>
              <a:t> подходов)</a:t>
            </a:r>
            <a:endParaRPr lang="ru-RU" dirty="0">
              <a:solidFill>
                <a:srgbClr val="0070C0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71546"/>
            <a:ext cx="8229600" cy="34609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 </a:t>
            </a:r>
            <a:r>
              <a:rPr lang="ru-RU" b="1" dirty="0" err="1" smtClean="0"/>
              <a:t>Метапредметные</a:t>
            </a:r>
            <a:r>
              <a:rPr lang="ru-RU" b="1" dirty="0" smtClean="0"/>
              <a:t> результаты освоения основной образовательной программы: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00240"/>
            <a:ext cx="8401080" cy="4643470"/>
          </a:xfrm>
        </p:spPr>
        <p:txBody>
          <a:bodyPr>
            <a:normAutofit fontScale="55000" lnSpcReduction="20000"/>
          </a:bodyPr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1) умение самостоятельно определять цели деятельности и составлять планы деятельности; самостоятельно осуществлять, контролировать и корректировать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деятельность; использовать все возможные ресурсы для достижения поставленных целей и реализации планов деятельности; выбирать успешные стратегии в различных ситуациях; </a:t>
            </a:r>
          </a:p>
          <a:p>
            <a:pPr algn="just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	2) умение продуктивно общаться и взаимодействовать в процессе совместной деятельности, учитывать позиции других участников деятельности, эффективно разрешать конфликты; </a:t>
            </a:r>
          </a:p>
          <a:p>
            <a:pPr algn="just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	3) владение навыками познавательной, учебно-исследовательской и проектной деятельности, навыками разрешения проблем; способность и готовность к самостоятельному поиску методов решения практических задач, применению различных методов познания;</a:t>
            </a:r>
          </a:p>
          <a:p>
            <a:pPr algn="just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	4) готовность и способность к самостоятельной информационно-познавательной деятельности, включая умение ориентироваться в различных источниках информации, критически оценивать и интерпретировать информацию, получаемую из различных источников;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229600" cy="48896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/>
              <a:t>Метапредметные</a:t>
            </a:r>
            <a:r>
              <a:rPr lang="ru-RU" b="1" dirty="0" smtClean="0"/>
              <a:t> результаты освоения основной образовательной программы: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000240"/>
            <a:ext cx="8715436" cy="4857760"/>
          </a:xfrm>
        </p:spPr>
        <p:txBody>
          <a:bodyPr>
            <a:normAutofit fontScale="55000" lnSpcReduction="20000"/>
          </a:bodyPr>
          <a:lstStyle/>
          <a:p>
            <a:pPr algn="just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	5) умение использовать средства информационных и коммуникационных технологий  в решении когнитивных, коммуникативных и организационных задач с соблюдением требований эргономики, техники безопасности, гигиены, ресурсосбережения, правовых и этических норм, норм информационной безопасности;</a:t>
            </a:r>
          </a:p>
          <a:p>
            <a:pPr algn="just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	6) умение определять назначение и функции различных социальных институтов;</a:t>
            </a:r>
            <a:r>
              <a:rPr lang="ru-RU" sz="3600" strike="sngStrike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	7) умение самостоятельно оценивать и принимать решения, определяющие стратегию поведения, с учётом гражданских и нравственных ценностей;</a:t>
            </a:r>
          </a:p>
          <a:p>
            <a:pPr algn="just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	8) владение языковыми средствами – умение ясно, логично и точно излагать свою точку зрения, использовать адекватные языковые средства; </a:t>
            </a:r>
          </a:p>
          <a:p>
            <a:pPr algn="just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	9) владение навыками познавательной рефлексии как осознания совершаемых действий и мыслительных процессов, их результатов и оснований, границ своего знания и незнания, новых познавательных задач и средств их достижения.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428604"/>
            <a:ext cx="7862150" cy="5819796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just">
              <a:buFont typeface="Wingdings" pitchFamily="2" charset="2"/>
              <a:buNone/>
            </a:pPr>
            <a:r>
              <a:rPr lang="ru-RU" b="1" i="1" dirty="0" smtClean="0">
                <a:solidFill>
                  <a:srgbClr val="0070C0"/>
                </a:solidFill>
                <a:latin typeface="Arial Black" pitchFamily="34" charset="0"/>
              </a:rPr>
              <a:t>Компетенция –</a:t>
            </a:r>
            <a:r>
              <a:rPr lang="ru-RU" b="1" dirty="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ru-RU" dirty="0" smtClean="0">
                <a:latin typeface="Arial Black" pitchFamily="34" charset="0"/>
              </a:rPr>
              <a:t>нормативное  требование к содержанию образования</a:t>
            </a:r>
          </a:p>
          <a:p>
            <a:pPr algn="just">
              <a:buFont typeface="Wingdings" pitchFamily="2" charset="2"/>
              <a:buNone/>
            </a:pPr>
            <a:endParaRPr lang="ru-RU" dirty="0" smtClean="0">
              <a:latin typeface="Arial Black" pitchFamily="34" charset="0"/>
            </a:endParaRPr>
          </a:p>
          <a:p>
            <a:pPr algn="just">
              <a:buFont typeface="Wingdings" pitchFamily="2" charset="2"/>
              <a:buNone/>
            </a:pPr>
            <a:r>
              <a:rPr lang="ru-RU" b="1" i="1" dirty="0" smtClean="0">
                <a:solidFill>
                  <a:srgbClr val="0070C0"/>
                </a:solidFill>
                <a:latin typeface="Arial Black" pitchFamily="34" charset="0"/>
              </a:rPr>
              <a:t>Компетентность –</a:t>
            </a:r>
            <a:r>
              <a:rPr lang="ru-RU" dirty="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ru-RU" dirty="0" smtClean="0">
                <a:latin typeface="Arial Black" pitchFamily="34" charset="0"/>
              </a:rPr>
              <a:t>способность     </a:t>
            </a:r>
          </a:p>
          <a:p>
            <a:pPr algn="just">
              <a:buFont typeface="Wingdings" pitchFamily="2" charset="2"/>
              <a:buNone/>
            </a:pPr>
            <a:r>
              <a:rPr lang="ru-RU" dirty="0" smtClean="0">
                <a:latin typeface="Arial Black" pitchFamily="34" charset="0"/>
              </a:rPr>
              <a:t>	результативно действовать,</a:t>
            </a:r>
          </a:p>
          <a:p>
            <a:pPr algn="just">
              <a:buFont typeface="Wingdings" pitchFamily="2" charset="2"/>
              <a:buNone/>
            </a:pPr>
            <a:r>
              <a:rPr lang="ru-RU" dirty="0" smtClean="0">
                <a:latin typeface="Arial Black" pitchFamily="34" charset="0"/>
              </a:rPr>
              <a:t>	эффективно решать проблему, применять знания в нестандартной  ситуации (качество личности)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15436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Формирование ценностно-смысловой компетенции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14422"/>
            <a:ext cx="8929718" cy="5643578"/>
          </a:xfrm>
        </p:spPr>
        <p:txBody>
          <a:bodyPr>
            <a:normAutofit fontScale="32500" lnSpcReduction="20000"/>
          </a:bodyPr>
          <a:lstStyle/>
          <a:p>
            <a:pPr algn="just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 algn="just">
              <a:buNone/>
            </a:pP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5200" dirty="0" smtClean="0">
                <a:latin typeface="Times New Roman" pitchFamily="18" charset="0"/>
                <a:cs typeface="Times New Roman" pitchFamily="18" charset="0"/>
              </a:rPr>
              <a:t>- При  проведении урока учитель стремится к тому, чтобы  ученик  четко для себя представлял, что и как он изучает сегодня, на следующем занятии и каким образом он сможет использовать полученные знания в последующей жизни.</a:t>
            </a:r>
          </a:p>
          <a:p>
            <a:pPr algn="just">
              <a:buNone/>
            </a:pPr>
            <a:r>
              <a:rPr lang="ru-RU" sz="5200" dirty="0" smtClean="0">
                <a:latin typeface="Times New Roman" pitchFamily="18" charset="0"/>
                <a:cs typeface="Times New Roman" pitchFamily="18" charset="0"/>
              </a:rPr>
              <a:t>		- Перед изучением новой темы учитель рассказывает учащимся о ней, а учащиеся формулируют по этой теме вопросы, которые начинаются со слов: «зачем», «почему», «как», «чем», «о чем», далее совместно с учениками  оценивается самый интересный, при этом стремится  к тому, чтобы не один из вопросов не остался без ответа. Если регламент урока не позволяет ответить на все вопросы, ученикам предлагается дома поразмышлять над вопросами  и в последующем на уроках или во внеурочное время учитель обязательно возвращается к ним. Данный прием позволяет ученикам  понять не только цели изучения данной темы в целом, но и осмыслить место урока в системе занятий, а, следовательно, и место материала этого урока во всей теме.</a:t>
            </a:r>
          </a:p>
          <a:p>
            <a:pPr algn="just">
              <a:buNone/>
            </a:pPr>
            <a:r>
              <a:rPr lang="ru-RU" sz="5200" dirty="0" smtClean="0">
                <a:latin typeface="Times New Roman" pitchFamily="18" charset="0"/>
                <a:cs typeface="Times New Roman" pitchFamily="18" charset="0"/>
              </a:rPr>
              <a:t>		- Иногда  учитель предоставляет ученикам  самостоятельно изучить  параграф учебника и составить краткий конспект этого параграфа в качестве домашнего задания. Перед учениками ставиться задача – определить главное в пункте.…В итоге учащиеся не только более глубоко понимают изучаемый материал, но и учатся выбирать главное, обосновывать его важность не только для других, но и, самое главное, для себя.</a:t>
            </a:r>
          </a:p>
          <a:p>
            <a:pPr algn="just">
              <a:buNone/>
            </a:pPr>
            <a:r>
              <a:rPr lang="ru-RU" sz="5200" dirty="0" smtClean="0">
                <a:latin typeface="Times New Roman" pitchFamily="18" charset="0"/>
                <a:cs typeface="Times New Roman" pitchFamily="18" charset="0"/>
              </a:rPr>
              <a:t>		- Вовлекает учащихся  в  предметные олимпиады, которые  включают в себя нестандартные задания, требующие применения учеником именно предметной логики, а не материала из школьного курса.</a:t>
            </a:r>
          </a:p>
          <a:p>
            <a:pPr algn="just">
              <a:buNone/>
            </a:pPr>
            <a:r>
              <a:rPr lang="ru-RU" sz="5200" dirty="0" smtClean="0">
                <a:latin typeface="Times New Roman" pitchFamily="18" charset="0"/>
                <a:cs typeface="Times New Roman" pitchFamily="18" charset="0"/>
              </a:rPr>
              <a:t>		- Предлагает ученикам вопросы, ответы на которые встречаются в определенной профессиональной среде. Некоторые из задач подобного рода требуют не только знания по предмету, но и практической смекалки, умения ориентироваться в конкретной обстановке.</a:t>
            </a:r>
          </a:p>
          <a:p>
            <a:endParaRPr lang="ru-RU" sz="4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06047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Формирование общекультурной компетенции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285860"/>
            <a:ext cx="8786874" cy="5357850"/>
          </a:xfrm>
        </p:spPr>
        <p:txBody>
          <a:bodyPr>
            <a:normAutofit fontScale="62500" lnSpcReduction="20000"/>
          </a:bodyPr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Многие учителя знают, что ученики, уверенно использующие некоторое умение на одном предмете, далеко не всегда смогут применить его на другой дисциплине. Для преодоления этого барьера нужна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специальная работа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в которой учитель помогает ребенку прояснить задачу, выделить предметную составляющую, показать применение известных способов в новой ситуации, новых обозначениях.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Возможны следующие пути решения этой проблемы: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- для формирования грамотной, логически верной речи используются  устные  задания на грамотное произношение и употребление имен, терминов, географических названий и др.;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- во время устной работы всегда следить за грамотностью речи учеников ;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- использовать задания с информационно – познавательной  направленностью;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- практиковать задавать для домашней работы  составление текстовых заданий. Анализ составленных заданий происходит на уроке учениками  с использованием слов: по сравнению с…, в отличие от…, предположим, вероятно, по-моему…, это имеет отношение к…, я делаю вывод…, я не согласен с…, я предпочитаю…, моя задача состоит в…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8903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Формирование учебно-познавательной  компетенции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1357298"/>
            <a:ext cx="864399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- Особенно эффективно данный вид компетентности   развивается при решении нестандартных, занимательных, исторических задач, а так же при проблемном способе изложения новой темы, проведения  мини-исследований на основе изучения материала.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- Создание проблемных ситуаций, суть которых сводится к воспитанию и развитию творческих способностей учащихся, к обучению их системе активных умственных действий. Эта активность проявляется в том, что ученик, анализируя, сравнивая, обобщая, конкретизируя фактический материал, сам получает из него новую информацию. При ознакомлении учащихся с новыми историческими или обществоведческими понятиями, при определении новых понятий знания не сообщаются в готовом виде. Учитель побуждает  учащихся к сравнению, сопоставлению и противопоставлению фактов, в результате чего и возникает поисковая ситуация.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-  При формировании данного вида компетенций учитель использует  тестовые конструкции с информационно – познавательной направленностью,  тестовые конструкции составленные учащимися,  тестовые конструкции, содержащие задания с лишними данными.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Формирование информационной компетенции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1428736"/>
            <a:ext cx="842968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Для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развития данного вида компетентности учитель использует  следующие приемы: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- при изучении новых терминов учащиеся, пользуясь толковым словарем, дают различные определения понятиям, например: в математике модуль – это…, в строительстве модуль – это…,  в космонавтике модуль – это… и т.д.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- подготовка собственных презентаций, с использованием материала из разных источников, включая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Internet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Поэтому при подготовке к уроку учитель использует задания из других источников, в которых данные представлены в виде таблиц, диаграмм, графиков, звуков, видеоисточников и т.д.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-  предоставляет учащимся возможность составлять самим всевозможные  тестовые конструкции;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- использование  задач  прикладного характера. Вследствие чего  у учащихся не только формируется информационная компетенция, но и накапливаться жизненный опыт.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91759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Формирование коммуникативной компетенции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1443840"/>
            <a:ext cx="835824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	Для развития этой компетенции учитель использует  следующие методы и приемы:</a:t>
            </a:r>
          </a:p>
          <a:p>
            <a:pPr algn="just"/>
            <a:r>
              <a:rPr lang="ru-RU" sz="2400" dirty="0" smtClean="0"/>
              <a:t>	- устное рецензирование ответов домашнего задания учениками;</a:t>
            </a:r>
          </a:p>
          <a:p>
            <a:pPr algn="just"/>
            <a:r>
              <a:rPr lang="ru-RU" sz="2400" dirty="0" smtClean="0"/>
              <a:t>	- использование тестовых конструкций свободного изложения ответа и устных тестовых конструкций;</a:t>
            </a:r>
          </a:p>
          <a:p>
            <a:pPr algn="just"/>
            <a:r>
              <a:rPr lang="ru-RU" sz="2400" dirty="0" smtClean="0"/>
              <a:t>	- использование работы в группах, например: рассказать соседу по парте  определение, выслушать ответ, правильное определение обсудить в группе;</a:t>
            </a:r>
          </a:p>
          <a:p>
            <a:pPr algn="just"/>
            <a:r>
              <a:rPr lang="ru-RU" sz="2400" dirty="0" smtClean="0"/>
              <a:t>	- сдача различных устных зачетов.</a:t>
            </a:r>
            <a:endParaRPr lang="ru-RU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77472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Формирование социально-трудовой компетенции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1859340"/>
            <a:ext cx="871543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Наилучшему развитию данной  компетенции  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способствуют следующие приемы: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- контрольные работы различного рода,  например с использованием электронных тестовых конструкций;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- задания социально-трудового характера;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- проведение различных исследований;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- составление тестов самими учащимися.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91759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Формирование компетенции личного самосовершенствования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5257800"/>
          </a:xfrm>
        </p:spPr>
        <p:txBody>
          <a:bodyPr>
            <a:normAutofit fontScale="32500" lnSpcReduction="20000"/>
          </a:bodyPr>
          <a:lstStyle/>
          <a:p>
            <a:pPr algn="just">
              <a:buNone/>
            </a:pPr>
            <a:r>
              <a:rPr lang="ru-RU" sz="5500" dirty="0" smtClean="0"/>
              <a:t>	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ru-RU" sz="5500" dirty="0">
                <a:latin typeface="Times New Roman" pitchFamily="18" charset="0"/>
                <a:cs typeface="Times New Roman" pitchFamily="18" charset="0"/>
              </a:rPr>
              <a:t>С целью формирования данной компетенции, учителем применяется  такой вид деятельности на 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уроках,</a:t>
            </a:r>
            <a:r>
              <a:rPr lang="ru-RU" sz="5500" dirty="0">
                <a:latin typeface="Times New Roman" pitchFamily="18" charset="0"/>
                <a:cs typeface="Times New Roman" pitchFamily="18" charset="0"/>
              </a:rPr>
              <a:t>  как решение задач с «лишними данными».</a:t>
            </a:r>
          </a:p>
          <a:p>
            <a:pPr algn="just">
              <a:buNone/>
            </a:pP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		С </a:t>
            </a:r>
            <a:r>
              <a:rPr lang="ru-RU" sz="5500" dirty="0">
                <a:latin typeface="Times New Roman" pitchFamily="18" charset="0"/>
                <a:cs typeface="Times New Roman" pitchFamily="18" charset="0"/>
              </a:rPr>
              <a:t>целью развития данного вида компетенций учителем  используются задания на развитие навыков самоконтроля. Одним из приемов выработки самоконтроля является проведение проверки выполненных заданий. Проверка решения требует настойчивости и определенных волевых усилий. В результате у учащихся воспитываются ценнейшие качества – самостоятельность и решительность в действиях, чувство ответственности за них.</a:t>
            </a:r>
          </a:p>
          <a:p>
            <a:pPr algn="just">
              <a:buNone/>
            </a:pP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		С </a:t>
            </a:r>
            <a:r>
              <a:rPr lang="ru-RU" sz="5500" dirty="0">
                <a:latin typeface="Times New Roman" pitchFamily="18" charset="0"/>
                <a:cs typeface="Times New Roman" pitchFamily="18" charset="0"/>
              </a:rPr>
              <a:t>целью формирования данной компетенции учителем предлагается ученикам самим составить тест, найдя варианты ошибочных и правильных ответов.</a:t>
            </a:r>
          </a:p>
          <a:p>
            <a:pPr algn="just">
              <a:buNone/>
            </a:pP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   		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Обладая </a:t>
            </a:r>
            <a:r>
              <a:rPr lang="ru-RU" sz="5500" dirty="0">
                <a:latin typeface="Times New Roman" pitchFamily="18" charset="0"/>
                <a:cs typeface="Times New Roman" pitchFamily="18" charset="0"/>
              </a:rPr>
              <a:t>данными компетенциями, учащиеся смогут свободно и самостоятельно выбирать цели и средства различных видов деятельности, управлять своей деятельностью, одновременно совершенствуя и развивая свои способности к ее осуществлению.</a:t>
            </a:r>
          </a:p>
          <a:p>
            <a:pPr algn="just">
              <a:buNone/>
            </a:pPr>
            <a:r>
              <a:rPr lang="ru-RU" sz="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		 </a:t>
            </a:r>
            <a:r>
              <a:rPr lang="ru-RU" sz="5500" dirty="0">
                <a:latin typeface="Times New Roman" pitchFamily="18" charset="0"/>
                <a:cs typeface="Times New Roman" pitchFamily="18" charset="0"/>
              </a:rPr>
              <a:t>Внедрение </a:t>
            </a:r>
            <a:r>
              <a:rPr lang="ru-RU" sz="5500" dirty="0" err="1">
                <a:latin typeface="Times New Roman" pitchFamily="18" charset="0"/>
                <a:cs typeface="Times New Roman" pitchFamily="18" charset="0"/>
              </a:rPr>
              <a:t>компетентностного</a:t>
            </a:r>
            <a:r>
              <a:rPr lang="ru-RU" sz="5500" dirty="0">
                <a:latin typeface="Times New Roman" pitchFamily="18" charset="0"/>
                <a:cs typeface="Times New Roman" pitchFamily="18" charset="0"/>
              </a:rPr>
              <a:t> подхода следует осуществлять дифференцированно, с учетом специфики отдельных предметов. </a:t>
            </a:r>
            <a:r>
              <a:rPr lang="ru-RU" sz="5500" dirty="0" err="1">
                <a:latin typeface="Times New Roman" pitchFamily="18" charset="0"/>
                <a:cs typeface="Times New Roman" pitchFamily="18" charset="0"/>
              </a:rPr>
              <a:t>Компетентностный</a:t>
            </a:r>
            <a:r>
              <a:rPr lang="ru-RU" sz="5500" dirty="0">
                <a:latin typeface="Times New Roman" pitchFamily="18" charset="0"/>
                <a:cs typeface="Times New Roman" pitchFamily="18" charset="0"/>
              </a:rPr>
              <a:t> подход, который набирает силу в современной школе, является отражением осознанной потребности общества в подготовке людей не только знающих, но и умеющих применить свои знания</a:t>
            </a:r>
            <a:r>
              <a:rPr lang="ru-RU" sz="45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90</TotalTime>
  <Words>73</Words>
  <Application>Microsoft Office PowerPoint</Application>
  <PresentationFormat>Экран (4:3)</PresentationFormat>
  <Paragraphs>66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Солнцестояние</vt:lpstr>
      <vt:lpstr>Слайд 1</vt:lpstr>
      <vt:lpstr>Слайд 2</vt:lpstr>
      <vt:lpstr> Формирование ценностно-смысловой компетенции  </vt:lpstr>
      <vt:lpstr>Формирование общекультурной компетенции </vt:lpstr>
      <vt:lpstr>Формирование учебно-познавательной  компетенции </vt:lpstr>
      <vt:lpstr>Формирование информационной компетенции</vt:lpstr>
      <vt:lpstr>Формирование коммуникативной компетенции </vt:lpstr>
      <vt:lpstr>Формирование социально-трудовой компетенции </vt:lpstr>
      <vt:lpstr>Формирование компетенции личного самосовершенствования </vt:lpstr>
      <vt:lpstr> Метапредметные результаты освоения основной образовательной программы: </vt:lpstr>
      <vt:lpstr>Метапредметные результаты освоения основной образовательной программы: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10</cp:revision>
  <dcterms:created xsi:type="dcterms:W3CDTF">2015-03-24T13:34:27Z</dcterms:created>
  <dcterms:modified xsi:type="dcterms:W3CDTF">2015-03-24T15:05:04Z</dcterms:modified>
</cp:coreProperties>
</file>