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80" r:id="rId13"/>
    <p:sldId id="276" r:id="rId14"/>
    <p:sldId id="271" r:id="rId15"/>
    <p:sldId id="272" r:id="rId16"/>
    <p:sldId id="281" r:id="rId17"/>
    <p:sldId id="273" r:id="rId18"/>
    <p:sldId id="274" r:id="rId19"/>
    <p:sldId id="283" r:id="rId20"/>
    <p:sldId id="294" r:id="rId21"/>
    <p:sldId id="275" r:id="rId22"/>
    <p:sldId id="279" r:id="rId23"/>
    <p:sldId id="256" r:id="rId24"/>
    <p:sldId id="257" r:id="rId25"/>
    <p:sldId id="25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5" autoAdjust="0"/>
    <p:restoredTop sz="94629" autoAdjust="0"/>
  </p:normalViewPr>
  <p:slideViewPr>
    <p:cSldViewPr>
      <p:cViewPr varScale="1">
        <p:scale>
          <a:sx n="94" d="100"/>
          <a:sy n="94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4052B-A4EF-4A2B-9286-EFD28D9300D9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DAB5D-89EC-4803-BE4D-D216F3CFE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27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5613" algn="just" eaLnBrk="1" hangingPunct="1">
              <a:spcBef>
                <a:spcPct val="0"/>
              </a:spcBef>
            </a:pPr>
            <a:endParaRPr lang="ru-RU" altLang="ru-RU" sz="1600" smtClean="0">
              <a:cs typeface="Arial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>
              <a:defRPr sz="1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E369802A-1E95-4A0E-9A71-47FEE31D2D99}" type="slidenum">
              <a:rPr lang="id-ID" altLang="ru-RU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pPr/>
              <a:t>1</a:t>
            </a:fld>
            <a:endParaRPr lang="id-ID" altLang="ru-RU" smtClean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31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5613" algn="just" eaLnBrk="1" hangingPunct="1">
              <a:spcBef>
                <a:spcPct val="0"/>
              </a:spcBef>
            </a:pPr>
            <a:endParaRPr lang="ru-RU" altLang="ru-RU" sz="1600" smtClean="0">
              <a:cs typeface="Arial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>
              <a:defRPr sz="1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E369802A-1E95-4A0E-9A71-47FEE31D2D99}" type="slidenum">
              <a:rPr lang="id-ID" altLang="ru-RU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pPr/>
              <a:t>2</a:t>
            </a:fld>
            <a:endParaRPr lang="id-ID" altLang="ru-RU" smtClean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099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5613" algn="just" eaLnBrk="1" hangingPunct="1">
              <a:spcBef>
                <a:spcPct val="0"/>
              </a:spcBef>
            </a:pPr>
            <a:endParaRPr lang="ru-RU" altLang="ru-RU" sz="1600" smtClean="0">
              <a:cs typeface="Arial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>
              <a:defRPr sz="1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E369802A-1E95-4A0E-9A71-47FEE31D2D99}" type="slidenum">
              <a:rPr lang="id-ID" altLang="ru-RU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pPr/>
              <a:t>12</a:t>
            </a:fld>
            <a:endParaRPr lang="id-ID" altLang="ru-RU" smtClean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575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AB5D-89EC-4803-BE4D-D216F3CFE38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112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5613" algn="just" eaLnBrk="1" hangingPunct="1">
              <a:spcBef>
                <a:spcPct val="0"/>
              </a:spcBef>
            </a:pPr>
            <a:endParaRPr lang="ru-RU" altLang="ru-RU" sz="1600" smtClean="0">
              <a:cs typeface="Arial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12813">
              <a:defRPr sz="1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12813">
              <a:defRPr sz="1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E369802A-1E95-4A0E-9A71-47FEE31D2D99}" type="slidenum">
              <a:rPr lang="id-ID" altLang="ru-RU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pPr/>
              <a:t>22</a:t>
            </a:fld>
            <a:endParaRPr lang="id-ID" altLang="ru-RU" smtClean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10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BFA-4442-4059-A642-9EA7EEA63F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F65C-4C6B-4008-A493-ED5347CD3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24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BFA-4442-4059-A642-9EA7EEA63F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F65C-4C6B-4008-A493-ED5347CD3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649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BFA-4442-4059-A642-9EA7EEA63F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F65C-4C6B-4008-A493-ED5347CD3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804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8589963" y="677863"/>
            <a:ext cx="346075" cy="346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/>
          </a:p>
        </p:txBody>
      </p:sp>
      <p:sp>
        <p:nvSpPr>
          <p:cNvPr id="3" name="Rectangle 7"/>
          <p:cNvSpPr/>
          <p:nvPr userDrawn="1"/>
        </p:nvSpPr>
        <p:spPr>
          <a:xfrm>
            <a:off x="8589963" y="977900"/>
            <a:ext cx="346075" cy="460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/>
          </a:p>
        </p:txBody>
      </p:sp>
      <p:sp>
        <p:nvSpPr>
          <p:cNvPr id="4" name="TextBox 3"/>
          <p:cNvSpPr txBox="1"/>
          <p:nvPr userDrawn="1"/>
        </p:nvSpPr>
        <p:spPr>
          <a:xfrm>
            <a:off x="8586788" y="698500"/>
            <a:ext cx="352425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12BFE7B0-CE9A-4B37-9FC6-1E06B5F64F7C}" type="slidenum">
              <a:rPr lang="id-ID" altLang="ru-RU" sz="1100" b="1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pPr algn="ctr" eaLnBrk="1" hangingPunct="1">
                <a:defRPr/>
              </a:pPr>
              <a:t>‹#›</a:t>
            </a:fld>
            <a:endParaRPr lang="id-ID" altLang="ru-RU" sz="110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41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BFA-4442-4059-A642-9EA7EEA63F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F65C-4C6B-4008-A493-ED5347CD3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9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BFA-4442-4059-A642-9EA7EEA63F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F65C-4C6B-4008-A493-ED5347CD3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42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BFA-4442-4059-A642-9EA7EEA63F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F65C-4C6B-4008-A493-ED5347CD3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437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BFA-4442-4059-A642-9EA7EEA63F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F65C-4C6B-4008-A493-ED5347CD3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70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BFA-4442-4059-A642-9EA7EEA63F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F65C-4C6B-4008-A493-ED5347CD3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22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BFA-4442-4059-A642-9EA7EEA63F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F65C-4C6B-4008-A493-ED5347CD3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310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BFA-4442-4059-A642-9EA7EEA63F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F65C-4C6B-4008-A493-ED5347CD3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874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BFA-4442-4059-A642-9EA7EEA63F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F65C-4C6B-4008-A493-ED5347CD3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464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11BFA-4442-4059-A642-9EA7EEA63FE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5F65C-4C6B-4008-A493-ED5347CD3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357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hdphoto" Target="../media/hdphoto4.wdp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93" y="623731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20 ноября 2015 г.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Shmidtee\Desktop\родител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3594"/>
            <a:ext cx="9140997" cy="599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-183594"/>
            <a:ext cx="9144000" cy="608945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55673" y="3854706"/>
            <a:ext cx="8629650" cy="195358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ОБЛАСТНОЕ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РОДИТЕЛЬСКОЕ СОБРАНИЕ</a:t>
            </a:r>
            <a:endParaRPr lang="ru-RU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059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83425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75D8F18-3F73-4CA4-9790-3CDA53CAFD8E}" type="slidenum">
              <a:rPr lang="ru-RU" altLang="ru-RU" smtClean="0">
                <a:latin typeface="Arial" charset="0"/>
              </a:rPr>
              <a:pPr/>
              <a:t>10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5" name="Text Box 74"/>
          <p:cNvSpPr txBox="1">
            <a:spLocks noChangeArrowheads="1"/>
          </p:cNvSpPr>
          <p:nvPr/>
        </p:nvSpPr>
        <p:spPr bwMode="auto">
          <a:xfrm>
            <a:off x="107505" y="44624"/>
            <a:ext cx="8900714" cy="8640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>
                <a:solidFill>
                  <a:srgbClr val="C00000"/>
                </a:solidFill>
                <a:cs typeface="Arial" panose="020B0604020202020204" pitchFamily="34" charset="0"/>
              </a:rPr>
              <a:t>Выбор и реализация </a:t>
            </a:r>
            <a:r>
              <a:rPr lang="ru-RU" altLang="ru-RU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на бесплатной основе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модульного (мобильно сменяемого) формата внеурочной деятельности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с </a:t>
            </a:r>
            <a:r>
              <a:rPr lang="ru-RU" altLang="ru-RU" sz="1800" b="1" dirty="0">
                <a:solidFill>
                  <a:srgbClr val="C00000"/>
                </a:solidFill>
                <a:cs typeface="Arial" panose="020B0604020202020204" pitchFamily="34" charset="0"/>
              </a:rPr>
              <a:t>учётом интересов ребёнка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514974" y="1054004"/>
            <a:ext cx="1688873" cy="122286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шахматные факультативы</a:t>
            </a: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92822" y="1053012"/>
            <a:ext cx="1794399" cy="122286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кружки технического творчества и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робототехники</a:t>
            </a: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12957" y="3272702"/>
            <a:ext cx="1512168" cy="92230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спортивные клубы</a:t>
            </a: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8890" y="2380127"/>
            <a:ext cx="1440160" cy="97326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хоровые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коллективы</a:t>
            </a: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40152" y="1054004"/>
            <a:ext cx="1656184" cy="122286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учебно-проектные лаборатории</a:t>
            </a: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02817" y="3262145"/>
            <a:ext cx="1489034" cy="94342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творческие 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студии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61233" y="2390945"/>
            <a:ext cx="1576957" cy="97326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предметные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кружки</a:t>
            </a: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5" descr="LEGOSystemforLearning_Lower primary 8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0907" y="2307641"/>
            <a:ext cx="1626315" cy="2113128"/>
          </a:xfrm>
          <a:prstGeom prst="rect">
            <a:avLst/>
          </a:prstGeom>
        </p:spPr>
      </p:pic>
      <p:pic>
        <p:nvPicPr>
          <p:cNvPr id="15" name="Рисунок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607903"/>
            <a:ext cx="1872208" cy="107804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07505" y="6260115"/>
            <a:ext cx="89007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экскурсии, прогулки на природе, музеи, предприятия, поездки, полевые исследования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2995_1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13330"/>
            <a:ext cx="1823153" cy="110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parus2011_13546329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1856567" cy="110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3_Uchitelya-i-ucheniki-risuyut-vmes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6556"/>
            <a:ext cx="1906076" cy="113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8970" y="576741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Педагог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367086" y="5795972"/>
            <a:ext cx="112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Тренер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284001" y="5774037"/>
            <a:ext cx="131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Родители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970245" y="5742709"/>
            <a:ext cx="192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Старшеклассник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6206697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Прямая соединительная линия 66"/>
          <p:cNvCxnSpPr/>
          <p:nvPr/>
        </p:nvCxnSpPr>
        <p:spPr>
          <a:xfrm>
            <a:off x="1848905" y="1412776"/>
            <a:ext cx="0" cy="345638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669461" y="1412776"/>
            <a:ext cx="0" cy="345638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60749" y="188640"/>
            <a:ext cx="3456384" cy="139380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17133" y="188640"/>
            <a:ext cx="3383259" cy="1296144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2051720" y="2492897"/>
            <a:ext cx="2021498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традиционные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занятия за партой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8104" y="2492897"/>
            <a:ext cx="2016224" cy="10081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отсутствие самостоятельного творчества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Picture 2" descr="C:\Users\Shmidtee\Desktop\Школа (мини-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727" y="332512"/>
            <a:ext cx="2282548" cy="166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bagfilter.com/img/wor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8546" y="2834684"/>
            <a:ext cx="1237550" cy="145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051720" y="3742906"/>
            <a:ext cx="2021498" cy="1126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теория в отрыве от практики и личного опыта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08104" y="3742906"/>
            <a:ext cx="2016224" cy="1126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исключительно индивидуальная работа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20423210">
            <a:off x="170971" y="546507"/>
            <a:ext cx="3168157" cy="1028700"/>
          </a:xfrm>
          <a:prstGeom prst="roundRect">
            <a:avLst>
              <a:gd name="adj" fmla="val 0"/>
            </a:avLst>
          </a:prstGeom>
          <a:solidFill>
            <a:srgbClr val="CC0000">
              <a:alpha val="74902"/>
            </a:srgbClr>
          </a:solidFill>
          <a:ln w="76200" cmpd="thickThin">
            <a:solidFill>
              <a:schemeClr val="bg1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</a:rPr>
              <a:t>Главное: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900" b="1" i="1" dirty="0" smtClean="0">
                <a:solidFill>
                  <a:schemeClr val="bg1"/>
                </a:solidFill>
              </a:rPr>
              <a:t>Обязательно – не значит сложно и скучно</a:t>
            </a:r>
            <a:endParaRPr lang="ru-RU" sz="1900" b="1" i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1" y="5417348"/>
            <a:ext cx="8847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Внеурочная деятельность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не должна быть «нагрузкой» для детей и их родителей, 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это способ общения, развития, самореализации и взаимопонимания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2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531"/>
          <a:stretch>
            <a:fillRect/>
          </a:stretch>
        </p:blipFill>
        <p:spPr bwMode="auto">
          <a:xfrm>
            <a:off x="1588" y="0"/>
            <a:ext cx="9142412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8" y="3837"/>
            <a:ext cx="9144000" cy="5419725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42888" y="3951312"/>
            <a:ext cx="8629650" cy="22860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проведении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государственной итоговой аттестации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региональной оценки качества образования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2016 году</a:t>
            </a:r>
          </a:p>
        </p:txBody>
      </p:sp>
    </p:spTree>
    <p:extLst>
      <p:ext uri="{BB962C8B-B14F-4D97-AF65-F5344CB8AC3E}">
        <p14:creationId xmlns:p14="http://schemas.microsoft.com/office/powerpoint/2010/main" xmlns="" val="1148857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Единый государственный экзамен в 11 классе (ЕГЭ)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111" y="1100931"/>
            <a:ext cx="89644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1 ШАГ. </a:t>
            </a:r>
            <a:r>
              <a:rPr lang="ru-RU" sz="2000" b="1" dirty="0"/>
              <a:t>Написать итоговое сочинение/изложение - </a:t>
            </a:r>
            <a:r>
              <a:rPr lang="ru-RU" sz="2000" dirty="0"/>
              <a:t>2 декабря, 3 февраля, 4 мая</a:t>
            </a:r>
          </a:p>
          <a:p>
            <a:pPr algn="ctr"/>
            <a:r>
              <a:rPr lang="ru-RU" sz="2000" b="1" dirty="0"/>
              <a:t>Направления тем итогового сочинения: </a:t>
            </a:r>
            <a:endParaRPr lang="ru-RU" sz="2000" b="1" dirty="0" smtClean="0"/>
          </a:p>
          <a:p>
            <a:pPr algn="ctr"/>
            <a:r>
              <a:rPr lang="ru-RU" sz="2000" dirty="0" smtClean="0"/>
              <a:t>время</a:t>
            </a:r>
            <a:r>
              <a:rPr lang="ru-RU" sz="2000" dirty="0"/>
              <a:t>, дом, любовь, путь, Год </a:t>
            </a:r>
            <a:r>
              <a:rPr lang="ru-RU" sz="2000" dirty="0" smtClean="0"/>
              <a:t>литературы </a:t>
            </a:r>
          </a:p>
          <a:p>
            <a:pPr algn="ctr"/>
            <a:r>
              <a:rPr lang="ru-RU" sz="2000" i="1" dirty="0" smtClean="0"/>
              <a:t>(оценка </a:t>
            </a:r>
            <a:r>
              <a:rPr lang="ru-RU" sz="2000" i="1" dirty="0"/>
              <a:t>зачет-незачет, срок действия результатов - 4 года</a:t>
            </a:r>
            <a:r>
              <a:rPr lang="ru-RU" sz="2000" i="1" dirty="0" smtClean="0"/>
              <a:t>)</a:t>
            </a:r>
            <a:endParaRPr lang="ru-RU" sz="2000" dirty="0"/>
          </a:p>
          <a:p>
            <a:r>
              <a:rPr lang="ru-RU" sz="2000" b="1" dirty="0">
                <a:solidFill>
                  <a:srgbClr val="C00000"/>
                </a:solidFill>
              </a:rPr>
              <a:t>2 ШАГ</a:t>
            </a:r>
            <a:r>
              <a:rPr lang="ru-RU" sz="2000" b="1" dirty="0"/>
              <a:t>. Подать </a:t>
            </a:r>
            <a:r>
              <a:rPr lang="ru-RU" sz="2000" b="1" dirty="0" smtClean="0"/>
              <a:t>заявление на экзамены </a:t>
            </a:r>
            <a:r>
              <a:rPr lang="ru-RU" sz="2000" b="1" dirty="0"/>
              <a:t>- </a:t>
            </a:r>
            <a:r>
              <a:rPr lang="ru-RU" sz="2000" dirty="0"/>
              <a:t>до 1 февраля 2016 г.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выбрав предметы и период </a:t>
            </a:r>
            <a:r>
              <a:rPr lang="ru-RU" sz="2000" dirty="0"/>
              <a:t>(сроки) сдачи</a:t>
            </a:r>
            <a:r>
              <a:rPr lang="ru-RU" sz="2000" dirty="0" smtClean="0"/>
              <a:t>:</a:t>
            </a:r>
          </a:p>
          <a:p>
            <a:pPr lvl="0"/>
            <a:endParaRPr lang="ru-RU" sz="2000" dirty="0"/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5863" y="3584922"/>
            <a:ext cx="88569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Особенности ЕГЭ</a:t>
            </a:r>
          </a:p>
          <a:p>
            <a:pPr algn="just"/>
            <a:r>
              <a:rPr lang="ru-RU" sz="2000" b="1" dirty="0" smtClean="0"/>
              <a:t>Отмена </a:t>
            </a:r>
            <a:r>
              <a:rPr lang="ru-RU" sz="2000" b="1" dirty="0"/>
              <a:t>части А</a:t>
            </a:r>
            <a:r>
              <a:rPr lang="ru-RU" sz="2000" dirty="0"/>
              <a:t> (с выбором ответов) по предметам: </a:t>
            </a:r>
            <a:r>
              <a:rPr lang="ru-RU" sz="2000" i="1" dirty="0"/>
              <a:t>история, обществознание, </a:t>
            </a:r>
            <a:r>
              <a:rPr lang="ru-RU" sz="2000" i="1" dirty="0" smtClean="0"/>
              <a:t>информатика, </a:t>
            </a:r>
            <a:r>
              <a:rPr lang="ru-RU" sz="2000" i="1" dirty="0"/>
              <a:t>география</a:t>
            </a:r>
            <a:r>
              <a:rPr lang="ru-RU" sz="2000" dirty="0"/>
              <a:t> (ранее часть А была отменена в </a:t>
            </a:r>
            <a:r>
              <a:rPr lang="ru-RU" sz="2000" dirty="0" smtClean="0"/>
              <a:t>ЕГЭ </a:t>
            </a:r>
            <a:r>
              <a:rPr lang="ru-RU" sz="2000" dirty="0"/>
              <a:t>по литературе, математике, русскому языку</a:t>
            </a:r>
            <a:r>
              <a:rPr lang="ru-RU" sz="2000" dirty="0" smtClean="0"/>
              <a:t>)</a:t>
            </a:r>
            <a:endParaRPr lang="ru-RU" sz="2000" dirty="0"/>
          </a:p>
          <a:p>
            <a:endParaRPr lang="ru-RU" sz="800" b="1" dirty="0"/>
          </a:p>
          <a:p>
            <a:r>
              <a:rPr lang="ru-RU" sz="2000" b="1" dirty="0" smtClean="0"/>
              <a:t>Открыт </a:t>
            </a:r>
            <a:r>
              <a:rPr lang="ru-RU" sz="2000" b="1" dirty="0"/>
              <a:t>банк заданий по предметам</a:t>
            </a:r>
            <a:r>
              <a:rPr lang="ru-RU" sz="2000" dirty="0"/>
              <a:t>, которые сдавали в 2015 году + задания </a:t>
            </a:r>
            <a:r>
              <a:rPr lang="ru-RU" sz="2000" dirty="0" smtClean="0"/>
              <a:t>2016 года</a:t>
            </a:r>
            <a:endParaRPr lang="ru-RU" sz="2000" dirty="0"/>
          </a:p>
          <a:p>
            <a:pPr algn="just"/>
            <a:endParaRPr lang="ru-RU" sz="800" dirty="0"/>
          </a:p>
          <a:p>
            <a:pPr algn="just"/>
            <a:r>
              <a:rPr lang="ru-RU" sz="2000" b="1" dirty="0" smtClean="0"/>
              <a:t>Предоставляется </a:t>
            </a:r>
            <a:r>
              <a:rPr lang="ru-RU" sz="2000" b="1" dirty="0"/>
              <a:t>возможность </a:t>
            </a:r>
            <a:r>
              <a:rPr lang="ru-RU" sz="2000" dirty="0"/>
              <a:t>сдачи </a:t>
            </a:r>
            <a:r>
              <a:rPr lang="ru-RU" sz="2000" dirty="0" smtClean="0"/>
              <a:t>ЕГЭ для </a:t>
            </a:r>
            <a:r>
              <a:rPr lang="ru-RU" sz="2000" u="sng" dirty="0"/>
              <a:t>обучающихся СПО</a:t>
            </a:r>
            <a:r>
              <a:rPr lang="ru-RU" sz="2000" dirty="0"/>
              <a:t> при </a:t>
            </a:r>
            <a:r>
              <a:rPr lang="ru-RU" sz="2000" b="1" dirty="0"/>
              <a:t>наличии справки</a:t>
            </a:r>
            <a:r>
              <a:rPr lang="ru-RU" sz="2000" dirty="0"/>
              <a:t> о завершении обучения по программам среднего </a:t>
            </a:r>
            <a:r>
              <a:rPr lang="ru-RU" sz="2000" dirty="0" smtClean="0"/>
              <a:t>образования </a:t>
            </a:r>
            <a:r>
              <a:rPr lang="ru-RU" sz="2000" dirty="0"/>
              <a:t>(до получения диплома </a:t>
            </a:r>
            <a:r>
              <a:rPr lang="ru-RU" sz="2000" dirty="0" smtClean="0"/>
              <a:t>СПО)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6438402"/>
              </p:ext>
            </p:extLst>
          </p:nvPr>
        </p:nvGraphicFramePr>
        <p:xfrm>
          <a:off x="467544" y="2999492"/>
          <a:ext cx="8424936" cy="58699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650945"/>
                <a:gridCol w="2736304"/>
                <a:gridCol w="3037687"/>
              </a:tblGrid>
              <a:tr h="293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Досрочный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Основной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Дополнительный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 </a:t>
                      </a:r>
                      <a:r>
                        <a:rPr lang="ru-RU" sz="1800" dirty="0" smtClean="0">
                          <a:effectLst/>
                        </a:rPr>
                        <a:t>марта – 23 апреля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27 мая - 30 </a:t>
                      </a:r>
                      <a:r>
                        <a:rPr lang="ru-RU" sz="1800" b="1" dirty="0">
                          <a:effectLst/>
                        </a:rPr>
                        <a:t>июня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10 сентября - 24 </a:t>
                      </a:r>
                      <a:r>
                        <a:rPr lang="ru-RU" sz="1800" b="1" dirty="0">
                          <a:effectLst/>
                        </a:rPr>
                        <a:t>сентября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97267" y="461665"/>
            <a:ext cx="8939229" cy="639266"/>
          </a:xfrm>
          <a:prstGeom prst="roundRect">
            <a:avLst>
              <a:gd name="adj" fmla="val 0"/>
            </a:avLst>
          </a:prstGeom>
          <a:solidFill>
            <a:srgbClr val="C00000">
              <a:alpha val="87000"/>
            </a:srgbClr>
          </a:solidFill>
          <a:ln w="76200" cmpd="thickThin">
            <a:solidFill>
              <a:schemeClr val="bg1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ВНИМАНИЕ: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Организационных и технологических изменений нет!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56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921" y="1886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</a:rPr>
              <a:t>Минимальные баллы ЕГЭ 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2767356"/>
              </p:ext>
            </p:extLst>
          </p:nvPr>
        </p:nvGraphicFramePr>
        <p:xfrm>
          <a:off x="1351775" y="1412776"/>
          <a:ext cx="6676609" cy="4435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2193"/>
                <a:gridCol w="792088"/>
                <a:gridCol w="792088"/>
                <a:gridCol w="936104"/>
                <a:gridCol w="1224136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Предмет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Баллы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ЕГЭ-2015 и ЕГЭ- 2016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Балл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ЕГЭ-2014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аттестат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вуз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аттестат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вуз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 </a:t>
                      </a:r>
                      <a:r>
                        <a:rPr lang="ru-RU" sz="1800" dirty="0" smtClean="0">
                          <a:effectLst/>
                        </a:rPr>
                        <a:t>(профильный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 (базовый)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Физика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Химия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Информатика и ИКТ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Биология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История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География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Обществознание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Литература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Иностранный язык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 descr="http://www.ege.edu.ru/common/upload/img/infogr/vybor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921" y="188640"/>
            <a:ext cx="16478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33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367" y="1275144"/>
            <a:ext cx="877907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Подать заявление - </a:t>
            </a:r>
            <a:r>
              <a:rPr lang="ru-RU" sz="2000" dirty="0" smtClean="0"/>
              <a:t>до 1 марта </a:t>
            </a:r>
            <a:r>
              <a:rPr lang="ru-RU" sz="2000" dirty="0"/>
              <a:t>2016 </a:t>
            </a:r>
            <a:r>
              <a:rPr lang="ru-RU" sz="2000" dirty="0" smtClean="0"/>
              <a:t>года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dirty="0" smtClean="0"/>
              <a:t>выбрав </a:t>
            </a:r>
            <a:r>
              <a:rPr lang="ru-RU" sz="2000" b="1" dirty="0"/>
              <a:t>4 </a:t>
            </a:r>
            <a:r>
              <a:rPr lang="ru-RU" sz="2000" b="1" dirty="0" smtClean="0"/>
              <a:t>предмета: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2 обязательных предмета </a:t>
            </a:r>
            <a:r>
              <a:rPr lang="ru-RU" sz="2000" dirty="0"/>
              <a:t>(русский язык, математика</a:t>
            </a:r>
            <a:r>
              <a:rPr lang="ru-RU" sz="2000" dirty="0" smtClean="0"/>
              <a:t>)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2 предмета </a:t>
            </a:r>
            <a:r>
              <a:rPr lang="ru-RU" sz="2000" dirty="0"/>
              <a:t>по </a:t>
            </a:r>
            <a:r>
              <a:rPr lang="ru-RU" sz="2000" dirty="0" smtClean="0"/>
              <a:t>выбору (из 9-ти предметов)</a:t>
            </a:r>
          </a:p>
          <a:p>
            <a:pPr marL="342900" lvl="0" indent="-342900">
              <a:buFontTx/>
              <a:buChar char="-"/>
            </a:pPr>
            <a:endParaRPr lang="ru-RU" sz="8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dirty="0" smtClean="0"/>
              <a:t>выбрав период (сроки) </a:t>
            </a:r>
            <a:r>
              <a:rPr lang="ru-RU" sz="2000" b="1" dirty="0"/>
              <a:t>сдачи</a:t>
            </a:r>
            <a:r>
              <a:rPr lang="ru-RU" sz="2000" b="1" dirty="0" smtClean="0"/>
              <a:t>:</a:t>
            </a:r>
          </a:p>
          <a:p>
            <a:pPr lvl="0"/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5638382"/>
              </p:ext>
            </p:extLst>
          </p:nvPr>
        </p:nvGraphicFramePr>
        <p:xfrm>
          <a:off x="900904" y="3052565"/>
          <a:ext cx="7444824" cy="88049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73283"/>
                <a:gridCol w="2535237"/>
                <a:gridCol w="2736304"/>
              </a:tblGrid>
              <a:tr h="230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Досрочный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Основной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800" dirty="0" smtClean="0">
                          <a:effectLst/>
                        </a:rPr>
                        <a:t>Дополнительный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93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 апреля-06 </a:t>
                      </a:r>
                      <a:r>
                        <a:rPr lang="ru-RU" sz="1800" dirty="0">
                          <a:effectLst/>
                        </a:rPr>
                        <a:t>мая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26 мая-21 </a:t>
                      </a:r>
                      <a:r>
                        <a:rPr lang="ru-RU" sz="1800" b="1" dirty="0">
                          <a:effectLst/>
                        </a:rPr>
                        <a:t>июня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01 августа-13 августа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05 сентября-16 сентября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00904" y="4172887"/>
            <a:ext cx="7839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smtClean="0"/>
              <a:t>получения </a:t>
            </a:r>
            <a:r>
              <a:rPr lang="ru-RU" sz="2400" b="1" dirty="0"/>
              <a:t>аттестата: </a:t>
            </a:r>
            <a:r>
              <a:rPr lang="ru-RU" sz="2400" dirty="0"/>
              <a:t>успешные результаты ГИА по </a:t>
            </a:r>
            <a:r>
              <a:rPr lang="ru-RU" sz="2400" b="1" dirty="0"/>
              <a:t>2 </a:t>
            </a:r>
            <a:r>
              <a:rPr lang="ru-RU" sz="2400" dirty="0"/>
              <a:t>обязательным предметам</a:t>
            </a:r>
            <a:r>
              <a:rPr lang="ru-RU" sz="2400" b="1" dirty="0"/>
              <a:t>, </a:t>
            </a:r>
            <a:r>
              <a:rPr lang="ru-RU" sz="2400" dirty="0"/>
              <a:t>которые </a:t>
            </a:r>
            <a:r>
              <a:rPr lang="ru-RU" sz="2400" u="sng" dirty="0"/>
              <a:t>учитываются</a:t>
            </a:r>
            <a:r>
              <a:rPr lang="ru-RU" sz="2400" dirty="0"/>
              <a:t> при выставлении итоговых оценок </a:t>
            </a:r>
            <a:r>
              <a:rPr lang="ru-RU" sz="2400" u="sng" dirty="0"/>
              <a:t>в аттестат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35934" y="5445224"/>
            <a:ext cx="7964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smtClean="0"/>
              <a:t>пересдачи: </a:t>
            </a:r>
            <a:r>
              <a:rPr lang="ru-RU" sz="2400" dirty="0" smtClean="0"/>
              <a:t>можно пересдать </a:t>
            </a:r>
            <a:r>
              <a:rPr lang="ru-RU" sz="2400" b="1" dirty="0" smtClean="0"/>
              <a:t>один </a:t>
            </a:r>
            <a:r>
              <a:rPr lang="ru-RU" sz="2400" dirty="0"/>
              <a:t>из обязательных предметов (русский язык или математика)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712" y="15007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Основной государственный экзамен в 9 классе </a:t>
            </a:r>
            <a:r>
              <a:rPr lang="ru-RU" sz="2200" b="1" i="1" dirty="0" smtClean="0">
                <a:solidFill>
                  <a:srgbClr val="C00000"/>
                </a:solidFill>
              </a:rPr>
              <a:t>(ОГЭ)</a:t>
            </a:r>
            <a:endParaRPr lang="ru-RU" sz="2200" b="1" i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2919" y="3919696"/>
            <a:ext cx="4526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Л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И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293" y="476672"/>
            <a:ext cx="8939229" cy="690719"/>
          </a:xfrm>
          <a:prstGeom prst="roundRect">
            <a:avLst>
              <a:gd name="adj" fmla="val 0"/>
            </a:avLst>
          </a:prstGeom>
          <a:solidFill>
            <a:srgbClr val="CC0000">
              <a:alpha val="74902"/>
            </a:srgbClr>
          </a:solidFill>
          <a:ln w="76200" cmpd="thickThin">
            <a:solidFill>
              <a:schemeClr val="bg1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ВНИМАНИЕ: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Единые ППЭ для 9 и 11 классов, видеонаблюдение, шкала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Рособрнадзора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85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4305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</a:rPr>
              <a:t>Шкала перевода баллов ОГЭ в оценку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8262825"/>
              </p:ext>
            </p:extLst>
          </p:nvPr>
        </p:nvGraphicFramePr>
        <p:xfrm>
          <a:off x="467545" y="692696"/>
          <a:ext cx="8208911" cy="5935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5"/>
                <a:gridCol w="1066285"/>
                <a:gridCol w="1309979"/>
                <a:gridCol w="1127708"/>
                <a:gridCol w="1020322"/>
                <a:gridCol w="1020322"/>
              </a:tblGrid>
              <a:tr h="19093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Оценка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«2»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«3»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«4»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«5»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0-12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13-24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25-33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34-39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0-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15-</a:t>
                      </a:r>
                      <a:r>
                        <a:rPr lang="ru-RU" sz="1400" b="1" dirty="0">
                          <a:effectLst/>
                        </a:rPr>
                        <a:t>24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25-33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34-39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Математика: </a:t>
                      </a:r>
                      <a:r>
                        <a:rPr lang="ru-RU" sz="1800" dirty="0" smtClean="0">
                          <a:effectLst/>
                        </a:rPr>
                        <a:t>Алгебра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0-2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3-11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12-16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17-23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-4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5-10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</a:rPr>
                        <a:t>11-15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</a:rPr>
                        <a:t>16-20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Математика: </a:t>
                      </a:r>
                      <a:r>
                        <a:rPr lang="ru-RU" sz="1800" dirty="0" smtClean="0">
                          <a:effectLst/>
                        </a:rPr>
                        <a:t>Геометрия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0-1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2-4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5-8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9-15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0-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ru-RU" sz="1400" b="1" dirty="0">
                          <a:effectLst/>
                        </a:rPr>
                        <a:t>-4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5-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</a:rPr>
                        <a:t>7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</a:rPr>
                        <a:t>8-12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Физика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0-8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9-18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19-29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30-40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0-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10-19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20-30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r>
                        <a:rPr lang="ru-RU" sz="1400" b="1" dirty="0">
                          <a:effectLst/>
                        </a:rPr>
                        <a:t>-40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Химия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0-8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9-17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18-26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27-34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0-8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9-17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18-26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27-34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Биология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0-12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13-25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26-36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37-46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0-12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13-25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26-36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37-46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География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0-11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12-19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20-26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27-32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0-11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12-19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20-26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27-32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Обществознание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0-14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15-24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25-33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34-39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0-14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15-24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25-33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34-39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История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0-12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13-23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24-34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35-44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0-12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13-23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24-34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35-44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Литература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0-6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7-13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14-18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19-23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0-6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7-13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14-18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19-23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Информатика и ИКТ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0-4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5-11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12-17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18-22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0-4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5-11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12-17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18-22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9093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Иностранный язык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0-28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29-45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46-58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59-70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  <a:tr h="185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0-28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29-45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46-58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59-70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/>
                </a:tc>
              </a:tr>
            </a:tbl>
          </a:graphicData>
        </a:graphic>
      </p:graphicFrame>
      <p:pic>
        <p:nvPicPr>
          <p:cNvPr id="1026" name="Picture 2" descr="http://www.ege.edu.ru/common/upload/img/infogr/logo_g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196" y="44624"/>
            <a:ext cx="1786508" cy="5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14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Прямая соединительная линия 66"/>
          <p:cNvCxnSpPr/>
          <p:nvPr/>
        </p:nvCxnSpPr>
        <p:spPr>
          <a:xfrm>
            <a:off x="1848905" y="1412776"/>
            <a:ext cx="0" cy="526575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100392" y="1412776"/>
            <a:ext cx="0" cy="526575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60749" y="188640"/>
            <a:ext cx="3456384" cy="139380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005165" y="188640"/>
            <a:ext cx="3383259" cy="1296144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2123728" y="2420888"/>
            <a:ext cx="2021498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Наличие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 </a:t>
            </a:r>
            <a:r>
              <a:rPr lang="ru-RU" sz="1600" b="1" dirty="0">
                <a:solidFill>
                  <a:schemeClr val="tx1"/>
                </a:solidFill>
              </a:rPr>
              <a:t>использование телефонов, шпаргалок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35908" y="2295124"/>
            <a:ext cx="2548460" cy="127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Удаление, отмена </a:t>
            </a:r>
            <a:r>
              <a:rPr lang="ru-RU" sz="1600" b="1" dirty="0">
                <a:solidFill>
                  <a:srgbClr val="FF0000"/>
                </a:solidFill>
              </a:rPr>
              <a:t>результатов, штраф, </a:t>
            </a:r>
            <a:r>
              <a:rPr lang="ru-RU" sz="1600" b="1" dirty="0" smtClean="0">
                <a:solidFill>
                  <a:srgbClr val="FF0000"/>
                </a:solidFill>
              </a:rPr>
              <a:t>невозможность </a:t>
            </a:r>
            <a:r>
              <a:rPr lang="ru-RU" sz="1600" b="1" dirty="0">
                <a:solidFill>
                  <a:srgbClr val="FF0000"/>
                </a:solidFill>
              </a:rPr>
              <a:t>пересдать в текущем </a:t>
            </a:r>
            <a:r>
              <a:rPr lang="ru-RU" sz="1600" b="1" dirty="0" smtClean="0">
                <a:solidFill>
                  <a:srgbClr val="FF0000"/>
                </a:solidFill>
              </a:rPr>
              <a:t>учебном году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http://bagfilter.com/img/wor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8358" y="836712"/>
            <a:ext cx="1237550" cy="145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123728" y="3699790"/>
            <a:ext cx="2021498" cy="1267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Изменение перечня предметов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после </a:t>
            </a:r>
            <a:r>
              <a:rPr lang="ru-RU" sz="1600" b="1" dirty="0">
                <a:solidFill>
                  <a:schemeClr val="tx1"/>
                </a:solidFill>
              </a:rPr>
              <a:t>01 февраля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36886" y="5186084"/>
            <a:ext cx="2021498" cy="1267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Использование для подготовки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готовых ответов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 </a:t>
            </a:r>
            <a:r>
              <a:rPr lang="ru-RU" sz="1600" b="1" dirty="0">
                <a:solidFill>
                  <a:schemeClr val="tx1"/>
                </a:solidFill>
              </a:rPr>
              <a:t>Интернете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 rot="20423210">
            <a:off x="356894" y="616349"/>
            <a:ext cx="3606531" cy="1113869"/>
          </a:xfrm>
          <a:prstGeom prst="roundRect">
            <a:avLst>
              <a:gd name="adj" fmla="val 0"/>
            </a:avLst>
          </a:prstGeom>
          <a:solidFill>
            <a:srgbClr val="CC0000">
              <a:alpha val="74902"/>
            </a:srgbClr>
          </a:solidFill>
          <a:ln w="76200" cmpd="thickThin">
            <a:solidFill>
              <a:schemeClr val="bg1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Главное: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Сдавай честно, не нарушай правил, следуй инструкциям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8012" y="3742906"/>
            <a:ext cx="2486355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Психологическое напряжение, низкий уровень подготовки, </a:t>
            </a:r>
            <a:r>
              <a:rPr lang="ru-RU" sz="1600" b="1" dirty="0" smtClean="0">
                <a:solidFill>
                  <a:srgbClr val="FF0000"/>
                </a:solidFill>
              </a:rPr>
              <a:t>низкий результат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13353" y="5186084"/>
            <a:ext cx="2471013" cy="1267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Дезориентация во время экзамена, неудовлетворительные </a:t>
            </a:r>
            <a:r>
              <a:rPr lang="ru-RU" sz="1600" b="1" dirty="0">
                <a:solidFill>
                  <a:srgbClr val="FF0000"/>
                </a:solidFill>
              </a:rPr>
              <a:t>результаты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321089" y="2934070"/>
            <a:ext cx="79208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321089" y="4333644"/>
            <a:ext cx="79208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321089" y="5810163"/>
            <a:ext cx="79208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37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06143" y="1886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Независимая оценка качества </a:t>
            </a:r>
            <a:r>
              <a:rPr lang="ru-RU" sz="2400" b="1" dirty="0" smtClean="0">
                <a:solidFill>
                  <a:srgbClr val="C00000"/>
                </a:solidFill>
              </a:rPr>
              <a:t>образования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871547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dirty="0"/>
              <a:t>Всероссийские проверочные работы (</a:t>
            </a:r>
            <a:r>
              <a:rPr lang="ru-RU" b="1" dirty="0" smtClean="0"/>
              <a:t>ВПР) - контрольная работа в 4, 5 классах 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4 классы </a:t>
            </a:r>
            <a:r>
              <a:rPr lang="ru-RU" dirty="0" smtClean="0"/>
              <a:t>– декабрь 2015 г. (апробация процедуры)</a:t>
            </a:r>
          </a:p>
          <a:p>
            <a:pPr lvl="0"/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sz="400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4-5 </a:t>
            </a:r>
            <a:r>
              <a:rPr lang="ru-RU" b="1" dirty="0"/>
              <a:t>классы </a:t>
            </a:r>
            <a:r>
              <a:rPr lang="ru-RU" dirty="0"/>
              <a:t>– </a:t>
            </a:r>
            <a:r>
              <a:rPr lang="ru-RU" dirty="0" smtClean="0"/>
              <a:t>апрель 2016 года (4 класс – штатный режим, 5 класс – апробация)</a:t>
            </a:r>
            <a:endParaRPr lang="ru-RU" dirty="0"/>
          </a:p>
          <a:p>
            <a:endParaRPr lang="ru-RU" sz="800" dirty="0" smtClean="0"/>
          </a:p>
          <a:p>
            <a:endParaRPr lang="ru-RU" sz="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 </a:t>
            </a:r>
            <a:r>
              <a:rPr lang="ru-RU" b="1" dirty="0" smtClean="0"/>
              <a:t>Федеральные диагностические работы – по материалам аттестации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8 класс, 10 класс - апрель-май 2016 г. (русский язык, математика, обществознание, физика )</a:t>
            </a:r>
          </a:p>
          <a:p>
            <a:endParaRPr lang="ru-RU" sz="800" dirty="0" smtClean="0"/>
          </a:p>
          <a:p>
            <a:endParaRPr lang="ru-RU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Внешняя </a:t>
            </a:r>
            <a:r>
              <a:rPr lang="ru-RU" b="1" dirty="0"/>
              <a:t>экспертиза - оценка метапредметных </a:t>
            </a:r>
            <a:r>
              <a:rPr lang="ru-RU" b="1" dirty="0" smtClean="0"/>
              <a:t>навыков (апрель – май 2016 г.)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4 класс – читательская грамотность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5 класс – математическая грамотность, читательская грамотность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9 класс – орфографическая грамотность</a:t>
            </a:r>
          </a:p>
          <a:p>
            <a:r>
              <a:rPr lang="ru-RU" b="1" dirty="0"/>
              <a:t> 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dirty="0"/>
              <a:t>Пробные экзамены (</a:t>
            </a:r>
            <a:r>
              <a:rPr lang="ru-RU" b="1" dirty="0" smtClean="0"/>
              <a:t>февраль 2016 года)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9, 11 класс - русский язык, математика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6188344"/>
              </p:ext>
            </p:extLst>
          </p:nvPr>
        </p:nvGraphicFramePr>
        <p:xfrm>
          <a:off x="683568" y="1545352"/>
          <a:ext cx="763284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952328"/>
                <a:gridCol w="2088232"/>
              </a:tblGrid>
              <a:tr h="2876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декабря 2015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декабря 2015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декабря 2015 г.</a:t>
                      </a:r>
                      <a:endParaRPr lang="ru-RU" dirty="0"/>
                    </a:p>
                  </a:txBody>
                  <a:tcPr/>
                </a:tc>
              </a:tr>
              <a:tr h="3604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русский язык (диктант)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русский язык (упражнения)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422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06143" y="4462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Варианты заданий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43" y="62068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/>
              <a:t>Математическое образование в начальной школе (</a:t>
            </a:r>
            <a:r>
              <a:rPr lang="en-US" dirty="0" smtClean="0"/>
              <a:t>www.uchi.ru)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62068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/>
              <a:t>Орфографическая грамотность в основной школе</a:t>
            </a:r>
            <a:r>
              <a:rPr lang="en-US" dirty="0" smtClean="0"/>
              <a:t> (www.cerm.ru)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950" y="1271963"/>
            <a:ext cx="3402261" cy="174269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651" y="2556547"/>
            <a:ext cx="3474269" cy="1742693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12066" y="3731406"/>
            <a:ext cx="3546277" cy="1742693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143" y="5013176"/>
            <a:ext cx="3445777" cy="1760244"/>
          </a:xfrm>
          <a:prstGeom prst="rect">
            <a:avLst/>
          </a:prstGeom>
        </p:spPr>
      </p:pic>
      <p:pic>
        <p:nvPicPr>
          <p:cNvPr id="1026" name="Picture 2" descr="https://uchi.ru/assets/matwey/icon1-dad0e5d550f8b09938d1641a166b422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033" y="1275619"/>
            <a:ext cx="9239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chi.ru/assets/matwey/icon2-e04b8936aa3525ac5fa6c6df8775244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034" y="3292088"/>
            <a:ext cx="923925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chi.ru/assets/matwey/icon3-2d0254ff4e8a41b6b76bfcf304d0ac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5428" y="5229200"/>
            <a:ext cx="9239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4231" y="1267019"/>
            <a:ext cx="3357315" cy="1874336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0" t="10344" r="2176" b="8521"/>
          <a:stretch>
            <a:fillRect/>
          </a:stretch>
        </p:blipFill>
        <p:spPr bwMode="auto">
          <a:xfrm>
            <a:off x="5516416" y="2556547"/>
            <a:ext cx="3338532" cy="164146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" name="Picture 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9335" y="3721708"/>
            <a:ext cx="3149263" cy="178461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1" name="Рисунок 20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2771" y="5013176"/>
            <a:ext cx="3456384" cy="1803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351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MTAyNHg3Njg,12563887_12563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8884" y="0"/>
            <a:ext cx="9144000" cy="544522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75196" y="4077072"/>
            <a:ext cx="8793608" cy="199796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введении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новых стандартов в основной школе: мобильное образовательное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пространство, второй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иностранный язык, внеурочные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модули </a:t>
            </a:r>
            <a:endParaRPr lang="ru-RU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06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81724" y="60592"/>
            <a:ext cx="885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Подготовка к ЕГЭ/ОГЭ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723" y="548680"/>
            <a:ext cx="4176464" cy="3210743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0031" y="548680"/>
            <a:ext cx="4176464" cy="3202609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198252"/>
            <a:ext cx="3661801" cy="2652513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84168" y="4185018"/>
            <a:ext cx="3330252" cy="26443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9661" y="3600365"/>
            <a:ext cx="7438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Математика: базовый/профильный</a:t>
            </a:r>
            <a:endParaRPr lang="ru-RU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88640"/>
            <a:ext cx="23609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http://russiaedu.ru/</a:t>
            </a:r>
            <a:endParaRPr lang="ru-RU" sz="2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82158" y="4185018"/>
            <a:ext cx="3690293" cy="264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53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bagfilter.com/img/wor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8384" y="3068960"/>
            <a:ext cx="1392699" cy="157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1848905" y="1412776"/>
            <a:ext cx="0" cy="526575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669461" y="1412776"/>
            <a:ext cx="0" cy="526575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60749" y="188640"/>
            <a:ext cx="3456384" cy="139380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17133" y="188640"/>
            <a:ext cx="3383259" cy="1296144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2143449" y="1988840"/>
            <a:ext cx="2021498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Выставление оценок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журнал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28762" y="1988840"/>
            <a:ext cx="2021498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Приравнивание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 итоговой аттестации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36886" y="3933056"/>
            <a:ext cx="2021498" cy="14142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Взимание </a:t>
            </a:r>
            <a:r>
              <a:rPr lang="ru-RU" b="1" dirty="0">
                <a:solidFill>
                  <a:schemeClr val="tx1"/>
                </a:solidFill>
              </a:rPr>
              <a:t>родительской платы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 rot="20355203">
            <a:off x="137291" y="747924"/>
            <a:ext cx="4401003" cy="973792"/>
          </a:xfrm>
          <a:prstGeom prst="roundRect">
            <a:avLst>
              <a:gd name="adj" fmla="val 0"/>
            </a:avLst>
          </a:prstGeom>
          <a:solidFill>
            <a:srgbClr val="CC0000">
              <a:alpha val="74902"/>
            </a:srgbClr>
          </a:solidFill>
          <a:ln w="76200" cmpd="thickThin">
            <a:solidFill>
              <a:schemeClr val="bg1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Главное: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Независимая </a:t>
            </a:r>
            <a:r>
              <a:rPr lang="ru-RU" sz="2000" b="1" i="1" dirty="0">
                <a:solidFill>
                  <a:schemeClr val="bg1"/>
                </a:solidFill>
              </a:rPr>
              <a:t>оценка 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качества </a:t>
            </a:r>
            <a:r>
              <a:rPr lang="ru-RU" sz="2000" b="1" i="1" dirty="0">
                <a:solidFill>
                  <a:schemeClr val="bg1"/>
                </a:solidFill>
              </a:rPr>
              <a:t>образования </a:t>
            </a:r>
            <a:r>
              <a:rPr lang="ru-RU" sz="2000" b="1" i="1" dirty="0" smtClean="0">
                <a:solidFill>
                  <a:schemeClr val="bg1"/>
                </a:solidFill>
              </a:rPr>
              <a:t>– это </a:t>
            </a:r>
            <a:r>
              <a:rPr lang="ru-RU" sz="2000" b="1" i="1" dirty="0">
                <a:solidFill>
                  <a:schemeClr val="bg1"/>
                </a:solidFill>
              </a:rPr>
              <a:t>не ЕГЭ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13354" y="3933056"/>
            <a:ext cx="2021498" cy="13351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Рейтингование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детей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5661248"/>
            <a:ext cx="4320480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Создание некомфортной атмосферы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(«запугивание» детей) 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00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53.radikal.ru/i140/0901/22/5ab2a230f5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396" y="-13839"/>
            <a:ext cx="9144000" cy="553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59694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55162" y="3977194"/>
            <a:ext cx="8629650" cy="151216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 реорганизации сети образовательных учреждений: цели и планируемые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xmlns="" val="2179881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midtee\Desktop\Школа (мини-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3286" y="1549983"/>
            <a:ext cx="2555454" cy="22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Shmidtee\Desktop\Школа (мини-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29421"/>
            <a:ext cx="2592288" cy="22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306" y="3933056"/>
            <a:ext cx="8892480" cy="15121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27210" y="465933"/>
            <a:ext cx="4340127" cy="2510570"/>
          </a:xfrm>
          <a:prstGeom prst="line">
            <a:avLst/>
          </a:prstGeom>
          <a:ln w="349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64381" y="465933"/>
            <a:ext cx="4156091" cy="2391995"/>
          </a:xfrm>
          <a:prstGeom prst="line">
            <a:avLst/>
          </a:prstGeom>
          <a:ln w="349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12756" y="897981"/>
            <a:ext cx="142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СОШ №…</a:t>
            </a:r>
            <a:endParaRPr lang="ru-RU" sz="2000" b="1" dirty="0"/>
          </a:p>
        </p:txBody>
      </p:sp>
      <p:pic>
        <p:nvPicPr>
          <p:cNvPr id="1027" name="Picture 3" descr="C:\Users\Shmidtee\Desktop\спортза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0436" y="4132021"/>
            <a:ext cx="1447389" cy="12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midtee\Desktop\актовый за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8748" y="4128675"/>
            <a:ext cx="1478468" cy="12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hmidtee\Desktop\педагог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06" y="4128675"/>
            <a:ext cx="1338350" cy="123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hmidtee\Desktop\логопе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132021"/>
            <a:ext cx="1361442" cy="11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hmidtee\Desktop\автобус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562" y="4166758"/>
            <a:ext cx="1441336" cy="115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Shmidtee\Desktop\учебники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2662" y="4140551"/>
            <a:ext cx="1408014" cy="116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107504" y="5661248"/>
            <a:ext cx="8892480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Объединение школьных коллективов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Оптимизация численности административно-управленческого аппарата</a:t>
            </a:r>
          </a:p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Укрепление </a:t>
            </a:r>
            <a:r>
              <a:rPr lang="ru-RU" sz="1600" b="1" dirty="0" smtClean="0">
                <a:solidFill>
                  <a:schemeClr val="tx1"/>
                </a:solidFill>
              </a:rPr>
              <a:t>и развитие материально-технической инфраструктуры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Финансирование образовательной организации в прежнем объеме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7825" y="1421136"/>
            <a:ext cx="3260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ctr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prstClr val="black"/>
                </a:solidFill>
              </a:rPr>
              <a:t>Дети </a:t>
            </a:r>
            <a:r>
              <a:rPr lang="ru-RU" sz="1200" b="1" dirty="0">
                <a:solidFill>
                  <a:prstClr val="black"/>
                </a:solidFill>
              </a:rPr>
              <a:t>посещают привычные для них школы</a:t>
            </a:r>
          </a:p>
          <a:p>
            <a:pPr marL="171450" lvl="0" indent="-171450" algn="ctr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prstClr val="black"/>
                </a:solidFill>
              </a:rPr>
              <a:t>Объединяются </a:t>
            </a:r>
            <a:r>
              <a:rPr lang="ru-RU" sz="1200" b="1" dirty="0">
                <a:solidFill>
                  <a:prstClr val="black"/>
                </a:solidFill>
              </a:rPr>
              <a:t>только материально-технические, кадровые ресурсы</a:t>
            </a:r>
          </a:p>
        </p:txBody>
      </p:sp>
      <p:sp>
        <p:nvSpPr>
          <p:cNvPr id="39" name="Прямоугольник 38"/>
          <p:cNvSpPr/>
          <p:nvPr/>
        </p:nvSpPr>
        <p:spPr>
          <a:xfrm rot="19796836">
            <a:off x="-107216" y="1342497"/>
            <a:ext cx="4898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Достижение более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высокого качества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образования</a:t>
            </a:r>
          </a:p>
        </p:txBody>
      </p:sp>
      <p:sp>
        <p:nvSpPr>
          <p:cNvPr id="44" name="Прямоугольник 43"/>
          <p:cNvSpPr/>
          <p:nvPr/>
        </p:nvSpPr>
        <p:spPr>
          <a:xfrm rot="1807671">
            <a:off x="4743875" y="1291892"/>
            <a:ext cx="41927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Создание более комфортных условий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5896" y="2564904"/>
            <a:ext cx="1423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+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7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Shmidtee\Desktop\Школа (мини-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4152" y="3203277"/>
            <a:ext cx="1864389" cy="162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Shmidtee\Desktop\Школа (мини-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2397" y="3203276"/>
            <a:ext cx="2028169" cy="15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midtee\Desktop\учитель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6344" y="1052736"/>
            <a:ext cx="86432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hmidtee\Desktop\учитель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81393"/>
            <a:ext cx="882802" cy="136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hmidtee\Desktop\учител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49402"/>
            <a:ext cx="925633" cy="111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hmidtee\Desktop\учитель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346" y="901703"/>
            <a:ext cx="692798" cy="144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454847" y="1196752"/>
            <a:ext cx="26864" cy="5184576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/>
          <p:cNvSpPr/>
          <p:nvPr/>
        </p:nvSpPr>
        <p:spPr>
          <a:xfrm>
            <a:off x="3529461" y="2135521"/>
            <a:ext cx="1906635" cy="186954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C:\Users\Shmidtee\Desktop\учени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1404" y="2481874"/>
            <a:ext cx="1502748" cy="104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1691680" y="1196752"/>
            <a:ext cx="0" cy="526575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308304" y="1196752"/>
            <a:ext cx="0" cy="526575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977991" y="-27384"/>
            <a:ext cx="3456384" cy="139380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429101" y="-27384"/>
            <a:ext cx="3383259" cy="1296144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454847" y="548680"/>
            <a:ext cx="1413297" cy="64807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2951392" y="548680"/>
            <a:ext cx="1503456" cy="64807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743259" y="420633"/>
            <a:ext cx="138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СОШ №…</a:t>
            </a:r>
            <a:endParaRPr lang="ru-RU" sz="20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395536" y="5013176"/>
            <a:ext cx="8424936" cy="165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Сотрудничество </a:t>
            </a:r>
            <a:r>
              <a:rPr lang="ru-RU" sz="1600" b="1" dirty="0">
                <a:solidFill>
                  <a:schemeClr val="tx1"/>
                </a:solidFill>
              </a:rPr>
              <a:t>в части обмена профессиональным </a:t>
            </a:r>
            <a:r>
              <a:rPr lang="ru-RU" sz="1600" b="1" dirty="0" smtClean="0">
                <a:solidFill>
                  <a:schemeClr val="tx1"/>
                </a:solidFill>
              </a:rPr>
              <a:t>опытом.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Закрытие вакансий и перераспределение учебной нагрузки (при отсутствии педагога).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Расширение спектра </a:t>
            </a:r>
            <a:r>
              <a:rPr lang="ru-RU" sz="1600" b="1" dirty="0">
                <a:solidFill>
                  <a:schemeClr val="tx1"/>
                </a:solidFill>
              </a:rPr>
              <a:t>предоставления дополнительных образовательных </a:t>
            </a:r>
            <a:r>
              <a:rPr lang="ru-RU" sz="1600" b="1" dirty="0" smtClean="0">
                <a:solidFill>
                  <a:schemeClr val="tx1"/>
                </a:solidFill>
              </a:rPr>
              <a:t>услуг.</a:t>
            </a:r>
            <a:endParaRPr lang="ru-RU" sz="1600" b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Привлечение </a:t>
            </a:r>
            <a:r>
              <a:rPr lang="ru-RU" sz="1600" b="1" dirty="0">
                <a:solidFill>
                  <a:schemeClr val="tx1"/>
                </a:solidFill>
              </a:rPr>
              <a:t>специалистов системы дополнительного образования </a:t>
            </a:r>
            <a:r>
              <a:rPr lang="ru-RU" sz="1600" b="1" dirty="0" smtClean="0">
                <a:solidFill>
                  <a:schemeClr val="tx1"/>
                </a:solidFill>
              </a:rPr>
              <a:t>(с </a:t>
            </a:r>
            <a:r>
              <a:rPr lang="ru-RU" sz="1600" b="1" dirty="0">
                <a:solidFill>
                  <a:schemeClr val="tx1"/>
                </a:solidFill>
              </a:rPr>
              <a:t>более полной учебной </a:t>
            </a:r>
            <a:r>
              <a:rPr lang="ru-RU" sz="1600" b="1" dirty="0" smtClean="0">
                <a:solidFill>
                  <a:schemeClr val="tx1"/>
                </a:solidFill>
              </a:rPr>
              <a:t>нагрузкой).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</a:rPr>
              <a:t>Привлечение </a:t>
            </a:r>
            <a:r>
              <a:rPr lang="ru-RU" sz="1600" b="1" dirty="0" smtClean="0">
                <a:solidFill>
                  <a:schemeClr val="tx1"/>
                </a:solidFill>
              </a:rPr>
              <a:t>специалистов для полноценной реализации сервисных услуг.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Picture 3" descr="C:\Users\Shmidtee\Desktop\учитель 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46" y="3343710"/>
            <a:ext cx="1267837" cy="156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611560" y="2545124"/>
            <a:ext cx="938991" cy="701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851920" y="1778513"/>
            <a:ext cx="12241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719758" y="2880896"/>
            <a:ext cx="864512" cy="6447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Shmidtee\Desktop\учитель музыки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43710"/>
            <a:ext cx="1694199" cy="132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 flipH="1" flipV="1">
            <a:off x="7795248" y="2578798"/>
            <a:ext cx="881208" cy="764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406191" y="2552274"/>
            <a:ext cx="971922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45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Shmidtee\Desktop\Школа (мини-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0738" y="4965674"/>
            <a:ext cx="2366526" cy="17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1848905" y="1412776"/>
            <a:ext cx="0" cy="526575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884368" y="1412776"/>
            <a:ext cx="0" cy="526575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60749" y="188640"/>
            <a:ext cx="3456384" cy="139380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17133" y="188640"/>
            <a:ext cx="3599283" cy="1296144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908096" y="1084674"/>
            <a:ext cx="1618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СОШ №…</a:t>
            </a:r>
            <a:endParaRPr lang="ru-RU" sz="20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979712" y="2218293"/>
            <a:ext cx="2021498" cy="850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Менять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место обучения и условия приёма детей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54784" y="3389996"/>
            <a:ext cx="2309530" cy="823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Увеличивать педагогическую нагрузку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79712" y="4509120"/>
            <a:ext cx="2008340" cy="936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Переформировывать коллективы классов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454784" y="4437112"/>
            <a:ext cx="2285568" cy="10081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Ухудшать условия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 необоснованно </a:t>
            </a:r>
            <a:r>
              <a:rPr lang="ru-RU" sz="1400" b="1" dirty="0">
                <a:solidFill>
                  <a:schemeClr val="tx1"/>
                </a:solidFill>
              </a:rPr>
              <a:t>менять </a:t>
            </a:r>
            <a:r>
              <a:rPr lang="ru-RU" sz="1400" b="1" dirty="0" smtClean="0">
                <a:solidFill>
                  <a:schemeClr val="tx1"/>
                </a:solidFill>
              </a:rPr>
              <a:t>функционал педагогов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" name="Picture 4" descr="http://bagfilter.com/img/wor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1210" y="2564903"/>
            <a:ext cx="1381566" cy="139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79712" y="3310858"/>
            <a:ext cx="2021498" cy="982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Ухудшать режим </a:t>
            </a:r>
            <a:r>
              <a:rPr lang="ru-RU" sz="1400" b="1" smtClean="0">
                <a:solidFill>
                  <a:schemeClr val="tx1"/>
                </a:solidFill>
              </a:rPr>
              <a:t>обучения школьников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42803" y="2218293"/>
            <a:ext cx="2309530" cy="982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Ликвидировать специфику образовательного процесса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(профиль, этно-, здоровье)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20423210">
            <a:off x="493803" y="705189"/>
            <a:ext cx="2983999" cy="1028700"/>
          </a:xfrm>
          <a:prstGeom prst="roundRect">
            <a:avLst>
              <a:gd name="adj" fmla="val 0"/>
            </a:avLst>
          </a:prstGeom>
          <a:solidFill>
            <a:srgbClr val="CC0000">
              <a:alpha val="74902"/>
            </a:srgbClr>
          </a:solidFill>
          <a:ln w="76200" cmpd="thickThin">
            <a:solidFill>
              <a:schemeClr val="bg1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Главное: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Не </a:t>
            </a:r>
            <a:r>
              <a:rPr lang="ru-RU" sz="2000" b="1" i="1" dirty="0">
                <a:solidFill>
                  <a:schemeClr val="bg1"/>
                </a:solidFill>
              </a:rPr>
              <a:t>ребёнок для школы,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</a:rPr>
              <a:t>а школа для ребёнка </a:t>
            </a:r>
          </a:p>
        </p:txBody>
      </p:sp>
    </p:spTree>
    <p:extLst>
      <p:ext uri="{BB962C8B-B14F-4D97-AF65-F5344CB8AC3E}">
        <p14:creationId xmlns:p14="http://schemas.microsoft.com/office/powerpoint/2010/main" xmlns="" val="42076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Лента лицом вверх 11"/>
          <p:cNvSpPr/>
          <p:nvPr/>
        </p:nvSpPr>
        <p:spPr>
          <a:xfrm>
            <a:off x="5148064" y="3789040"/>
            <a:ext cx="3816424" cy="729756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нта лицом вверх 10"/>
          <p:cNvSpPr/>
          <p:nvPr/>
        </p:nvSpPr>
        <p:spPr>
          <a:xfrm>
            <a:off x="4608004" y="856671"/>
            <a:ext cx="4356484" cy="756414"/>
          </a:xfrm>
          <a:prstGeom prst="ribbon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5536" y="1886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Классно-урочная система обучения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8164" y="378904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хранение учебников в классе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607779" y="856671"/>
            <a:ext cx="2348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организация активного отдыха на переменах</a:t>
            </a:r>
            <a:endParaRPr lang="ru-RU" sz="1600" dirty="0"/>
          </a:p>
        </p:txBody>
      </p:sp>
      <p:sp>
        <p:nvSpPr>
          <p:cNvPr id="9" name="Лента лицом вверх 8"/>
          <p:cNvSpPr/>
          <p:nvPr/>
        </p:nvSpPr>
        <p:spPr>
          <a:xfrm>
            <a:off x="216166" y="856671"/>
            <a:ext cx="4206655" cy="720080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19084" y="856670"/>
            <a:ext cx="2274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комфортное обучение </a:t>
            </a:r>
          </a:p>
          <a:p>
            <a:pPr algn="ctr"/>
            <a:r>
              <a:rPr lang="ru-RU" sz="1600" dirty="0" smtClean="0"/>
              <a:t>в собственном классе</a:t>
            </a:r>
          </a:p>
        </p:txBody>
      </p:sp>
      <p:sp>
        <p:nvSpPr>
          <p:cNvPr id="10" name="Лента лицом вверх 9"/>
          <p:cNvSpPr/>
          <p:nvPr/>
        </p:nvSpPr>
        <p:spPr>
          <a:xfrm>
            <a:off x="5008977" y="2276871"/>
            <a:ext cx="3826911" cy="792089"/>
          </a:xfrm>
          <a:prstGeom prst="ribbon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963921" y="2283328"/>
            <a:ext cx="1951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соответствие парт росту детей</a:t>
            </a:r>
            <a:endParaRPr lang="ru-RU" sz="1600" dirty="0"/>
          </a:p>
        </p:txBody>
      </p:sp>
      <p:sp>
        <p:nvSpPr>
          <p:cNvPr id="13" name="Лента лицом вверх 12"/>
          <p:cNvSpPr/>
          <p:nvPr/>
        </p:nvSpPr>
        <p:spPr>
          <a:xfrm>
            <a:off x="5148064" y="5229200"/>
            <a:ext cx="3816424" cy="720080"/>
          </a:xfrm>
          <a:prstGeom prst="ribbon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70610" y="5223553"/>
            <a:ext cx="1897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создание комфортных зон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1768" y="5905376"/>
            <a:ext cx="3996444" cy="7639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Не </a:t>
            </a:r>
            <a:r>
              <a:rPr lang="ru-RU" sz="1600" b="1" i="1" dirty="0">
                <a:solidFill>
                  <a:srgbClr val="FF0000"/>
                </a:solidFill>
              </a:rPr>
              <a:t>может мешать проведению занятий в специализированных </a:t>
            </a:r>
            <a:r>
              <a:rPr lang="ru-RU" sz="1600" b="1" i="1" dirty="0" smtClean="0">
                <a:solidFill>
                  <a:srgbClr val="FF0000"/>
                </a:solidFill>
              </a:rPr>
              <a:t>кабинетах !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15" name="Picture 2" descr="C:\Users\Shmidtee\Desktop\парты в классе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772815"/>
            <a:ext cx="3888431" cy="2308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User\Desktop\pic_1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0574" y="1759122"/>
            <a:ext cx="2495442" cy="2381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3" descr="koulu_kirkonummi_02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52" y="3933056"/>
            <a:ext cx="2711551" cy="1692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4184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uk-groundworks-contractors.co.uk/wp-content/uploads/iStock_000011822767MediumCAMF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157" y="2411071"/>
            <a:ext cx="2902364" cy="193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3.proshkolu.ru/content/media/pic/std/3000000/2534000/2533994-56bad8d7697f74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0260" y="4648063"/>
            <a:ext cx="2873498" cy="2054750"/>
          </a:xfrm>
          <a:prstGeom prst="round2DiagRect">
            <a:avLst>
              <a:gd name="adj1" fmla="val 0"/>
              <a:gd name="adj2" fmla="val 3249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old.sch538.ru/files/images/photos/676c532b580aa01f587e460d3364ba5e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4" y="170906"/>
            <a:ext cx="2836750" cy="2016224"/>
          </a:xfrm>
          <a:prstGeom prst="round2DiagRect">
            <a:avLst>
              <a:gd name="adj1" fmla="val 0"/>
              <a:gd name="adj2" fmla="val 3558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mk.ru/upload/iblock_mk/475/ae/12/11/DETAIL_PICTURE_5323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48063"/>
            <a:ext cx="2661636" cy="1994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" name="Picture 2" descr="C:\Users\User\Desktop\в библиотеке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4" y="4648064"/>
            <a:ext cx="2836749" cy="1994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integraledu.ro/sys/pic.php?cache&amp;q=90&amp;w=1600&amp;h=700&amp;img=../UserFiles/pictures/CJBE_courses_(1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0260" y="234380"/>
            <a:ext cx="2873498" cy="1986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9663" y="-5022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актовом зале</a:t>
            </a:r>
            <a:endParaRPr lang="ru-RU" sz="16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965" y="654482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библиотеке</a:t>
            </a:r>
            <a:endParaRPr lang="ru-RU" sz="16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6574" y="655314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столовой</a:t>
            </a:r>
            <a:endParaRPr lang="ru-RU" sz="16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4852" y="6568533"/>
            <a:ext cx="27296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 физкультурной площадке</a:t>
            </a:r>
            <a:endParaRPr lang="ru-RU" sz="15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5373" y="-6262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парке</a:t>
            </a:r>
            <a:endParaRPr lang="ru-RU" sz="16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8636" y="397293"/>
            <a:ext cx="2373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Где 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могут проходить уроки?</a:t>
            </a:r>
            <a:endParaRPr lang="ru-RU" sz="22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3107950" y="260648"/>
            <a:ext cx="2997007" cy="1806175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 descr="C:\Users\Shmidtee\Desktop\учитель 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7383" y="722690"/>
            <a:ext cx="1267837" cy="156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203848" y="2101734"/>
            <a:ext cx="2735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открытая 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образовательная среда</a:t>
            </a:r>
            <a:endParaRPr lang="ru-RU" sz="1600" b="1" i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7" name="Picture 8" descr="Waterscape_2030_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4957" y="2528138"/>
            <a:ext cx="2908801" cy="1927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00" y="2520512"/>
            <a:ext cx="2942457" cy="1934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14306" y="228788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лаборатории</a:t>
            </a:r>
            <a:endParaRPr lang="ru-RU" sz="16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1097" y="2297089"/>
            <a:ext cx="2144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рекреации, холле</a:t>
            </a:r>
            <a:endParaRPr lang="ru-RU" sz="16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1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Shmidtee\Desktop\Школа (мини-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4448"/>
            <a:ext cx="2474845" cy="180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1187624" y="1412776"/>
            <a:ext cx="0" cy="526575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316416" y="1412776"/>
            <a:ext cx="0" cy="526575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55576" y="116632"/>
            <a:ext cx="3672408" cy="1465808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427984" y="116632"/>
            <a:ext cx="4248472" cy="1368152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http://bagfilter.com/img/wor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726" y="3495306"/>
            <a:ext cx="1165297" cy="145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 rot="20423210">
            <a:off x="111876" y="520807"/>
            <a:ext cx="3167767" cy="1028700"/>
          </a:xfrm>
          <a:prstGeom prst="roundRect">
            <a:avLst>
              <a:gd name="adj" fmla="val 0"/>
            </a:avLst>
          </a:prstGeom>
          <a:solidFill>
            <a:srgbClr val="CC0000">
              <a:alpha val="74902"/>
            </a:srgbClr>
          </a:solidFill>
          <a:ln w="76200" cmpd="thickThin">
            <a:solidFill>
              <a:schemeClr val="bg1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Главное: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Цель должна определять средства, а не наоборот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C:\Users\User\Desktop\dscn1368_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6009" y="2440127"/>
            <a:ext cx="3408399" cy="322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59632" y="4234517"/>
            <a:ext cx="2291086" cy="9946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идти навстречу  удобствам педагогов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ущерб интересов детей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3" y="3226405"/>
            <a:ext cx="2291086" cy="850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держаться за  устаревшие стереотипы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5386645"/>
            <a:ext cx="2291086" cy="922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подменять смысл,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чтобы скомпрометировать и отказаться от цели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3" y="2132856"/>
            <a:ext cx="2291085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запрещать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использование кабинета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полную нагрузку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79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midtee\Desktop\интервью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7716" y="2276872"/>
            <a:ext cx="516860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5887999" y="1554462"/>
            <a:ext cx="3096344" cy="1224136"/>
          </a:xfrm>
          <a:prstGeom prst="wedgeEllipseCallout">
            <a:avLst>
              <a:gd name="adj1" fmla="val -40942"/>
              <a:gd name="adj2" fmla="val 5495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Зачем изучать второй иностранный язык?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07504" y="692696"/>
            <a:ext cx="3653616" cy="2085902"/>
          </a:xfrm>
          <a:prstGeom prst="wedgeRoundRectCallout">
            <a:avLst>
              <a:gd name="adj1" fmla="val 36414"/>
              <a:gd name="adj2" fmla="val 6151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</a:rPr>
              <a:t>Развитие </a:t>
            </a:r>
            <a:r>
              <a:rPr lang="ru-RU" sz="1600" dirty="0">
                <a:solidFill>
                  <a:schemeClr val="tx1"/>
                </a:solidFill>
              </a:rPr>
              <a:t>памяти и интеллекта ребенка; </a:t>
            </a:r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расширение кругозора, знакомство с иной культурой;</a:t>
            </a:r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возможность коммуникации в другой стране;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развитие творческой </a:t>
            </a:r>
            <a:r>
              <a:rPr lang="ru-RU" sz="1600" dirty="0" smtClean="0">
                <a:solidFill>
                  <a:schemeClr val="tx1"/>
                </a:solidFill>
              </a:rPr>
              <a:t>личности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1004" y="116632"/>
            <a:ext cx="8424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второго иностранного языка: вопросы и ответы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6919465" y="3573016"/>
            <a:ext cx="2088232" cy="1080120"/>
          </a:xfrm>
          <a:prstGeom prst="wedgeEllipseCallout">
            <a:avLst>
              <a:gd name="adj1" fmla="val -50298"/>
              <a:gd name="adj2" fmla="val -4892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Почему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5 классе?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13134" y="3573016"/>
            <a:ext cx="2664296" cy="1584176"/>
          </a:xfrm>
          <a:prstGeom prst="wedgeRoundRectCallout">
            <a:avLst>
              <a:gd name="adj1" fmla="val 48449"/>
              <a:gd name="adj2" fmla="val -6057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Дети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возрасте 11-12 лет любознательны, мобильны, активно интересуются новым </a:t>
            </a:r>
          </a:p>
        </p:txBody>
      </p:sp>
    </p:spTree>
    <p:extLst>
      <p:ext uri="{BB962C8B-B14F-4D97-AF65-F5344CB8AC3E}">
        <p14:creationId xmlns:p14="http://schemas.microsoft.com/office/powerpoint/2010/main" xmlns="" val="14757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midtee\Desktop\интервью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516860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6156176" y="2060848"/>
            <a:ext cx="2880320" cy="1080120"/>
          </a:xfrm>
          <a:prstGeom prst="wedgeEllipseCallout">
            <a:avLst>
              <a:gd name="adj1" fmla="val -40942"/>
              <a:gd name="adj2" fmla="val 5495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Как </a:t>
            </a:r>
            <a:r>
              <a:rPr lang="ru-RU" b="1" dirty="0" smtClean="0">
                <a:solidFill>
                  <a:schemeClr val="tx1"/>
                </a:solidFill>
              </a:rPr>
              <a:t>изучать </a:t>
            </a:r>
            <a:r>
              <a:rPr lang="ru-RU" b="1" dirty="0">
                <a:solidFill>
                  <a:schemeClr val="tx1"/>
                </a:solidFill>
              </a:rPr>
              <a:t>иностранный язык?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52877" y="728700"/>
            <a:ext cx="3797632" cy="2304256"/>
          </a:xfrm>
          <a:prstGeom prst="wedgeRoundRectCallout">
            <a:avLst>
              <a:gd name="adj1" fmla="val 37708"/>
              <a:gd name="adj2" fmla="val 5575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</a:rPr>
              <a:t>Проектные методики, включая долгосрочные проекты, исследования, ролевые игры;</a:t>
            </a:r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</a:rPr>
              <a:t>легко и непринужденно в приятной, располагающей обстановке;</a:t>
            </a:r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</a:rPr>
              <a:t>иная шкала оценивания (не отметки);</a:t>
            </a:r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</a:rPr>
              <a:t>внеурочная деятельность (экскурсии, поисковые маршруты, научные общества, Интернет-сообщества)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16632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второго иностранного языка: вопросы и ответы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6588224" y="4149080"/>
            <a:ext cx="2445460" cy="1008112"/>
          </a:xfrm>
          <a:prstGeom prst="wedgeEllipseCallout">
            <a:avLst>
              <a:gd name="adj1" fmla="val -45801"/>
              <a:gd name="adj2" fmla="val -4954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Как мотивировать?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77689" y="3717032"/>
            <a:ext cx="2664296" cy="1584176"/>
          </a:xfrm>
          <a:prstGeom prst="wedgeRoundRectCallout">
            <a:avLst>
              <a:gd name="adj1" fmla="val 48449"/>
              <a:gd name="adj2" fmla="val -6057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</a:rPr>
              <a:t>Интересные и увлекательные уроки;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</a:rPr>
              <a:t>реальные примеры из жизни;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/>
                </a:solidFill>
              </a:rPr>
              <a:t>поддержка со стороны родителей</a:t>
            </a:r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6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67544" y="260648"/>
            <a:ext cx="8208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изучения второго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иностранного языка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cliparthut.com/clip-arts/166/survey-results-clip-art-166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01" y="1366744"/>
            <a:ext cx="672075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cliparthut.com/clip-arts/166/survey-results-clip-art-166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492" y="2187449"/>
            <a:ext cx="642001" cy="4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liparthut.com/clip-arts/166/survey-results-clip-art-1661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947" y="3071202"/>
            <a:ext cx="665546" cy="49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1398" y="2917393"/>
            <a:ext cx="3666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ценность </a:t>
            </a:r>
            <a:r>
              <a:rPr lang="ru-RU" sz="2000" b="1" dirty="0"/>
              <a:t>специалиста </a:t>
            </a:r>
            <a:endParaRPr lang="ru-RU" sz="2000" b="1" dirty="0" smtClean="0"/>
          </a:p>
          <a:p>
            <a:r>
              <a:rPr lang="ru-RU" sz="2000" b="1" dirty="0" smtClean="0"/>
              <a:t>на </a:t>
            </a:r>
            <a:r>
              <a:rPr lang="ru-RU" sz="2000" b="1" dirty="0"/>
              <a:t>рынке труда </a:t>
            </a:r>
            <a:r>
              <a:rPr lang="ru-RU" sz="2000" b="1" dirty="0" smtClean="0"/>
              <a:t>- конкурентоспособность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39487" y="1268760"/>
            <a:ext cx="3532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повышение уровня </a:t>
            </a:r>
            <a:r>
              <a:rPr lang="ru-RU" sz="2000" b="1" dirty="0" smtClean="0">
                <a:solidFill>
                  <a:prstClr val="black"/>
                </a:solidFill>
              </a:rPr>
              <a:t>обученности и социализации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33664" y="2074257"/>
            <a:ext cx="3532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развитие </a:t>
            </a:r>
            <a:r>
              <a:rPr lang="ru-RU" sz="2000" b="1" dirty="0" smtClean="0">
                <a:solidFill>
                  <a:prstClr val="black"/>
                </a:solidFill>
              </a:rPr>
              <a:t>интереса </a:t>
            </a:r>
          </a:p>
          <a:p>
            <a:r>
              <a:rPr lang="ru-RU" sz="2000" b="1" dirty="0" smtClean="0">
                <a:solidFill>
                  <a:prstClr val="black"/>
                </a:solidFill>
              </a:rPr>
              <a:t>и исследовательских навыков</a:t>
            </a:r>
            <a:endParaRPr lang="ru-RU" sz="2000" b="1" dirty="0"/>
          </a:p>
        </p:txBody>
      </p:sp>
      <p:pic>
        <p:nvPicPr>
          <p:cNvPr id="1028" name="Picture 4" descr="C:\Users\User\Desktop\site%20(3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6448" y="1302956"/>
            <a:ext cx="4137273" cy="295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6817" y="5117412"/>
            <a:ext cx="8847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Если есть цель, которую желаешь достичь, вряд ли «опустишь руки»,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ведь когда обращаешь внимание на цель, </a:t>
            </a:r>
            <a:r>
              <a:rPr lang="ru-RU" sz="2000" b="1" i="1" dirty="0" smtClean="0">
                <a:solidFill>
                  <a:srgbClr val="FF0000"/>
                </a:solidFill>
              </a:rPr>
              <a:t>а </a:t>
            </a:r>
            <a:r>
              <a:rPr lang="ru-RU" sz="2000" b="1" i="1" dirty="0">
                <a:solidFill>
                  <a:srgbClr val="FF0000"/>
                </a:solidFill>
              </a:rPr>
              <a:t>не на </a:t>
            </a:r>
            <a:r>
              <a:rPr lang="ru-RU" sz="2000" b="1" i="1" dirty="0" smtClean="0">
                <a:solidFill>
                  <a:srgbClr val="FF0000"/>
                </a:solidFill>
              </a:rPr>
              <a:t>препятствия,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результат достигается скорее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6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Shmidtee\Desktop\Школа (мини-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2" y="210967"/>
            <a:ext cx="2474845" cy="180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1848905" y="1412776"/>
            <a:ext cx="0" cy="345638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669461" y="1412776"/>
            <a:ext cx="0" cy="345638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60749" y="188640"/>
            <a:ext cx="3456384" cy="139380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17133" y="188640"/>
            <a:ext cx="3383259" cy="1296144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2051720" y="2492897"/>
            <a:ext cx="2021498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требовать от детей одинаково глубокого знания двух иностранных языков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8104" y="2492897"/>
            <a:ext cx="2016224" cy="10081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препятствовать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свободному выбору иностранного языка 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" name="Picture 4" descr="http://bagfilter.com/img/wor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8546" y="2834684"/>
            <a:ext cx="1237550" cy="145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051720" y="3742906"/>
            <a:ext cx="2021498" cy="1126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применять традиционные методы и формы освоения второго языка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08104" y="3742906"/>
            <a:ext cx="2016224" cy="1126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стереотип: иностранный язык -  это предмет в школе,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а не средство общения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20423210">
            <a:off x="98963" y="530535"/>
            <a:ext cx="3168157" cy="1028700"/>
          </a:xfrm>
          <a:prstGeom prst="roundRect">
            <a:avLst>
              <a:gd name="adj" fmla="val 0"/>
            </a:avLst>
          </a:prstGeom>
          <a:solidFill>
            <a:srgbClr val="CC0000">
              <a:alpha val="74902"/>
            </a:srgbClr>
          </a:solidFill>
          <a:ln w="76200" cmpd="thickThin">
            <a:solidFill>
              <a:schemeClr val="bg1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</a:rPr>
              <a:t>Главное: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900" b="1" i="1" dirty="0" smtClean="0">
                <a:solidFill>
                  <a:schemeClr val="bg1"/>
                </a:solidFill>
              </a:rPr>
              <a:t>развивать интерес, а не впечатлять трудностями</a:t>
            </a:r>
            <a:endParaRPr lang="ru-RU" sz="1900" b="1" i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048016"/>
            <a:ext cx="88477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«Закон Чернявского»: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трудности овладения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каждым новым иностранным языком убывают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примерно вдвое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 сравнению с усилиями, затраченными на изучение предыдущего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языка. </a:t>
            </a:r>
          </a:p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Второй язык требует 50% труда, необходимого на усвоение первого, </a:t>
            </a:r>
          </a:p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третий – 25% этого труда и т.д. 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71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1370</Words>
  <Application>Microsoft Office PowerPoint</Application>
  <PresentationFormat>Экран (4:3)</PresentationFormat>
  <Paragraphs>433</Paragraphs>
  <Slides>25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Шмидт Екатерина Евгеньевна</dc:creator>
  <cp:lastModifiedBy>A007</cp:lastModifiedBy>
  <cp:revision>173</cp:revision>
  <cp:lastPrinted>2015-11-18T16:04:36Z</cp:lastPrinted>
  <dcterms:created xsi:type="dcterms:W3CDTF">2015-11-17T07:29:29Z</dcterms:created>
  <dcterms:modified xsi:type="dcterms:W3CDTF">2015-11-24T14:14:46Z</dcterms:modified>
</cp:coreProperties>
</file>