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1" r:id="rId5"/>
    <p:sldId id="291" r:id="rId6"/>
    <p:sldId id="267" r:id="rId7"/>
    <p:sldId id="282" r:id="rId8"/>
    <p:sldId id="264" r:id="rId9"/>
    <p:sldId id="265" r:id="rId10"/>
    <p:sldId id="294" r:id="rId11"/>
    <p:sldId id="295" r:id="rId12"/>
    <p:sldId id="293" r:id="rId13"/>
    <p:sldId id="280" r:id="rId14"/>
    <p:sldId id="283" r:id="rId15"/>
    <p:sldId id="290" r:id="rId16"/>
    <p:sldId id="296" r:id="rId17"/>
    <p:sldId id="286" r:id="rId18"/>
    <p:sldId id="28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i="1" kern="1200">
        <a:solidFill>
          <a:srgbClr val="006600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000" b="1" i="1" kern="1200">
        <a:solidFill>
          <a:srgbClr val="006600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000" b="1" i="1" kern="1200">
        <a:solidFill>
          <a:srgbClr val="006600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000" b="1" i="1" kern="1200">
        <a:solidFill>
          <a:srgbClr val="006600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000" b="1" i="1" kern="1200">
        <a:solidFill>
          <a:srgbClr val="006600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b="1" i="1" kern="1200">
        <a:solidFill>
          <a:srgbClr val="006600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b="1" i="1" kern="1200">
        <a:solidFill>
          <a:srgbClr val="006600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b="1" i="1" kern="1200">
        <a:solidFill>
          <a:srgbClr val="006600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b="1" i="1" kern="1200">
        <a:solidFill>
          <a:srgbClr val="006600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7030A0"/>
    <a:srgbClr val="006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190" autoAdjust="0"/>
  </p:normalViewPr>
  <p:slideViewPr>
    <p:cSldViewPr>
      <p:cViewPr varScale="1">
        <p:scale>
          <a:sx n="66" d="100"/>
          <a:sy n="66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765E3-DCE3-456E-99A2-DAF692B13B9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B42C-E2AF-4EDA-BA66-AA84980E7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C528-E125-47E4-927E-4370EA5F85E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7A32-1531-4DC2-A28F-0A04715F3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A8C6-79F9-46F0-80A5-F4259B177342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2298D-11F7-42F9-A147-379C893AA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C68C3-2C55-44EC-955C-B8BAB13C63CE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E6A43-3729-4D45-ABC0-609EC6FE6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B32CE-F13F-46F4-9375-FEC0170D95A0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6EB89-BF6C-4828-A0FC-EBBB1088D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3922-1D8A-4AA4-8524-F6B459ECE04A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3B6A8-7229-484B-ABEB-2D475ED6D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5C7FD-79A5-471D-A286-2BC75FB8B391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2DAF-5DF2-41E9-8AAF-39A52E3DD1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6C38-29F6-4C35-9756-968096FF52DB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F6A4-3E69-4490-83CA-F0C3D3DC6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B5E9-AEC5-44DF-9F83-CA1430828BE5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86DD-C243-4B3A-B825-C817F972A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0B37-AF63-41AA-A122-E504DD80B50F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808F0-9AF4-468A-8448-1D3B54DA0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D20B7-E581-4CC5-9B47-119BA3556659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4F5F-5C29-4533-874C-F6593CD49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E15F5A-0B64-44A1-9047-15BB07A6E845}" type="datetimeFigureOut">
              <a:rPr lang="ru-RU"/>
              <a:pPr>
                <a:defRPr/>
              </a:pPr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719EDF-2E6B-4597-BCB3-BCEF539A7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357313" y="3068638"/>
            <a:ext cx="7358062" cy="2808287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>Проект </a:t>
            </a:r>
            <a:b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>«Быть в движении – </a:t>
            </a:r>
            <a:b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>значит  быть здоровым</a:t>
            </a:r>
            <a: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  <a:t> «</a:t>
            </a:r>
            <a:br>
              <a:rPr lang="ru-RU" sz="6000" b="1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6000" b="1" i="1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285750"/>
            <a:ext cx="7319962" cy="1343025"/>
          </a:xfrm>
        </p:spPr>
        <p:txBody>
          <a:bodyPr/>
          <a:lstStyle/>
          <a:p>
            <a:pPr algn="r" eaLnBrk="1" hangingPunct="1"/>
            <a:r>
              <a:rPr lang="ru-RU" sz="2400" b="1" smtClean="0">
                <a:solidFill>
                  <a:srgbClr val="006600"/>
                </a:solidFill>
                <a:latin typeface="Monotype Corsiva" pitchFamily="66" charset="0"/>
              </a:rPr>
              <a:t>Структурное подразделение</a:t>
            </a:r>
          </a:p>
          <a:p>
            <a:pPr algn="r" eaLnBrk="1" hangingPunct="1"/>
            <a:r>
              <a:rPr lang="ru-RU" sz="2400" b="1" smtClean="0">
                <a:solidFill>
                  <a:srgbClr val="006600"/>
                </a:solidFill>
                <a:latin typeface="Monotype Corsiva" pitchFamily="66" charset="0"/>
              </a:rPr>
              <a:t>«Гагаринский детский сад»</a:t>
            </a:r>
          </a:p>
          <a:p>
            <a:pPr algn="r" eaLnBrk="1" hangingPunct="1"/>
            <a:r>
              <a:rPr lang="ru-RU" sz="2400" b="1" smtClean="0">
                <a:solidFill>
                  <a:srgbClr val="006600"/>
                </a:solidFill>
                <a:latin typeface="Monotype Corsiva" pitchFamily="66" charset="0"/>
              </a:rPr>
              <a:t>МАОУ Гагаринская СОШ</a:t>
            </a:r>
          </a:p>
        </p:txBody>
      </p:sp>
    </p:spTree>
  </p:cSld>
  <p:clrMapOvr>
    <a:masterClrMapping/>
  </p:clrMapOvr>
  <p:transition advClick="0" advTm="574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 descr="IMG_33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44675"/>
            <a:ext cx="654843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IMG_3377.JPG"/>
          <p:cNvPicPr>
            <a:picLocks noChangeAspect="1"/>
          </p:cNvPicPr>
          <p:nvPr/>
        </p:nvPicPr>
        <p:blipFill>
          <a:blip r:embed="rId2"/>
          <a:srcRect t="7349"/>
          <a:stretch>
            <a:fillRect/>
          </a:stretch>
        </p:blipFill>
        <p:spPr bwMode="auto">
          <a:xfrm>
            <a:off x="179388" y="2492375"/>
            <a:ext cx="40322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 descr="IMG_3379.JPG"/>
          <p:cNvPicPr>
            <a:picLocks noChangeAspect="1"/>
          </p:cNvPicPr>
          <p:nvPr/>
        </p:nvPicPr>
        <p:blipFill>
          <a:blip r:embed="rId3"/>
          <a:srcRect t="10101"/>
          <a:stretch>
            <a:fillRect/>
          </a:stretch>
        </p:blipFill>
        <p:spPr bwMode="auto">
          <a:xfrm>
            <a:off x="4284663" y="2565400"/>
            <a:ext cx="467995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1763713" y="1844675"/>
            <a:ext cx="59769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Мы играем в подвижные игры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6634162" cy="1871663"/>
          </a:xfrm>
        </p:spPr>
        <p:txBody>
          <a:bodyPr/>
          <a:lstStyle/>
          <a:p>
            <a:pPr algn="l" eaLnBrk="1" hangingPunct="1"/>
            <a:r>
              <a:rPr lang="ru-RU" sz="1200" smtClean="0"/>
              <a:t/>
            </a:r>
            <a:br>
              <a:rPr lang="ru-RU" sz="1200" smtClean="0"/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1763713" y="404813"/>
            <a:ext cx="4464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C0000"/>
                </a:solidFill>
              </a:rPr>
              <a:t>Гимнастика  после сна  </a:t>
            </a:r>
            <a:endParaRPr lang="ru-RU" sz="320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24580" name="Рисунок 3" descr="IMG_33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96975"/>
            <a:ext cx="453707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IMG_3400.JPG"/>
          <p:cNvPicPr>
            <a:picLocks noChangeAspect="1"/>
          </p:cNvPicPr>
          <p:nvPr/>
        </p:nvPicPr>
        <p:blipFill>
          <a:blip r:embed="rId4"/>
          <a:srcRect t="4851"/>
          <a:stretch>
            <a:fillRect/>
          </a:stretch>
        </p:blipFill>
        <p:spPr bwMode="auto">
          <a:xfrm>
            <a:off x="3635375" y="3402013"/>
            <a:ext cx="36004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216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6634163" cy="1008062"/>
          </a:xfrm>
        </p:spPr>
        <p:txBody>
          <a:bodyPr/>
          <a:lstStyle/>
          <a:p>
            <a:pPr eaLnBrk="1" hangingPunct="1"/>
            <a:r>
              <a:rPr lang="ru-RU" sz="1200" smtClean="0"/>
              <a:t/>
            </a:r>
            <a:br>
              <a:rPr lang="ru-RU" sz="1200" smtClean="0"/>
            </a:b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Ходьба по массажным дорожкам,</a:t>
            </a:r>
            <a:br>
              <a:rPr lang="ru-RU" sz="2800" b="1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босо хождение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4932363" y="1700213"/>
            <a:ext cx="23764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/>
              <a:t>Так шагают ножки</a:t>
            </a:r>
            <a:br>
              <a:rPr lang="ru-RU" sz="1800"/>
            </a:br>
            <a:r>
              <a:rPr lang="ru-RU" sz="1800"/>
              <a:t>По прямой дорожке:</a:t>
            </a:r>
            <a:br>
              <a:rPr lang="ru-RU" sz="1800"/>
            </a:br>
            <a:r>
              <a:rPr lang="ru-RU" sz="1800"/>
              <a:t>Топ, топ, еще топ,</a:t>
            </a:r>
            <a:br>
              <a:rPr lang="ru-RU" sz="1800"/>
            </a:br>
            <a:r>
              <a:rPr lang="ru-RU" sz="1800"/>
              <a:t>А потом все вместе −</a:t>
            </a:r>
          </a:p>
          <a:p>
            <a:pPr algn="ctr"/>
            <a:r>
              <a:rPr lang="ru-RU" sz="1800"/>
              <a:t> стоп!</a:t>
            </a:r>
          </a:p>
        </p:txBody>
      </p:sp>
      <p:pic>
        <p:nvPicPr>
          <p:cNvPr id="25604" name="Рисунок 6" descr="IMG_3405.JPG"/>
          <p:cNvPicPr>
            <a:picLocks noChangeAspect="1"/>
          </p:cNvPicPr>
          <p:nvPr/>
        </p:nvPicPr>
        <p:blipFill>
          <a:blip r:embed="rId3"/>
          <a:srcRect t="3801"/>
          <a:stretch>
            <a:fillRect/>
          </a:stretch>
        </p:blipFill>
        <p:spPr bwMode="auto">
          <a:xfrm>
            <a:off x="250825" y="1557338"/>
            <a:ext cx="46085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9" descr="IMG_34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3500438"/>
            <a:ext cx="266541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216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11" descr="DSC07871.JPG"/>
          <p:cNvPicPr>
            <a:picLocks noGrp="1" noChangeAspect="1"/>
          </p:cNvPicPr>
          <p:nvPr>
            <p:ph idx="1"/>
          </p:nvPr>
        </p:nvPicPr>
        <p:blipFill>
          <a:blip r:embed="rId3"/>
          <a:srcRect r="15147"/>
          <a:stretch>
            <a:fillRect/>
          </a:stretch>
        </p:blipFill>
        <p:spPr>
          <a:xfrm>
            <a:off x="250825" y="333375"/>
            <a:ext cx="3122613" cy="4248150"/>
          </a:xfrm>
        </p:spPr>
      </p:pic>
      <p:sp>
        <p:nvSpPr>
          <p:cNvPr id="26627" name="Прямоугольник 13"/>
          <p:cNvSpPr>
            <a:spLocks noChangeArrowheads="1"/>
          </p:cNvSpPr>
          <p:nvPr/>
        </p:nvSpPr>
        <p:spPr bwMode="auto">
          <a:xfrm>
            <a:off x="3708400" y="549275"/>
            <a:ext cx="3149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>
                <a:solidFill>
                  <a:srgbClr val="CC0000"/>
                </a:solidFill>
              </a:rPr>
              <a:t>С горки скатываюсь – Ух!</a:t>
            </a:r>
            <a:br>
              <a:rPr lang="ru-RU" sz="1800">
                <a:solidFill>
                  <a:srgbClr val="CC0000"/>
                </a:solidFill>
              </a:rPr>
            </a:br>
            <a:r>
              <a:rPr lang="ru-RU" sz="1800">
                <a:solidFill>
                  <a:srgbClr val="CC0000"/>
                </a:solidFill>
              </a:rPr>
              <a:t>Ох! – захватывает дух!</a:t>
            </a:r>
            <a:br>
              <a:rPr lang="ru-RU" sz="1800">
                <a:solidFill>
                  <a:srgbClr val="CC0000"/>
                </a:solidFill>
              </a:rPr>
            </a:br>
            <a:r>
              <a:rPr lang="ru-RU" sz="1800">
                <a:solidFill>
                  <a:srgbClr val="CC0000"/>
                </a:solidFill>
              </a:rPr>
              <a:t>На ледянках – А-ааа-а-х!</a:t>
            </a:r>
            <a:br>
              <a:rPr lang="ru-RU" sz="1800">
                <a:solidFill>
                  <a:srgbClr val="CC0000"/>
                </a:solidFill>
              </a:rPr>
            </a:br>
            <a:r>
              <a:rPr lang="ru-RU" sz="1800">
                <a:solidFill>
                  <a:srgbClr val="CC0000"/>
                </a:solidFill>
              </a:rPr>
              <a:t>И на санках – А-ааа-а-х!</a:t>
            </a:r>
            <a:br>
              <a:rPr lang="ru-RU" sz="1800">
                <a:solidFill>
                  <a:srgbClr val="CC0000"/>
                </a:solidFill>
              </a:rPr>
            </a:br>
            <a:r>
              <a:rPr lang="ru-RU" sz="1800">
                <a:solidFill>
                  <a:srgbClr val="CC0000"/>
                </a:solidFill>
              </a:rPr>
              <a:t>Холодит лицо снежок,</a:t>
            </a:r>
            <a:br>
              <a:rPr lang="ru-RU" sz="1800">
                <a:solidFill>
                  <a:srgbClr val="CC0000"/>
                </a:solidFill>
              </a:rPr>
            </a:br>
            <a:r>
              <a:rPr lang="ru-RU" sz="1800">
                <a:solidFill>
                  <a:srgbClr val="CC0000"/>
                </a:solidFill>
              </a:rPr>
              <a:t>Лает радостно Дружок,</a:t>
            </a:r>
            <a:br>
              <a:rPr lang="ru-RU" sz="1800">
                <a:solidFill>
                  <a:srgbClr val="CC0000"/>
                </a:solidFill>
              </a:rPr>
            </a:br>
            <a:r>
              <a:rPr lang="ru-RU" sz="1800">
                <a:solidFill>
                  <a:srgbClr val="CC0000"/>
                </a:solidFill>
              </a:rPr>
              <a:t>Ушки вьются на ветру,</a:t>
            </a:r>
            <a:br>
              <a:rPr lang="ru-RU" sz="1800">
                <a:solidFill>
                  <a:srgbClr val="CC0000"/>
                </a:solidFill>
              </a:rPr>
            </a:br>
            <a:r>
              <a:rPr lang="ru-RU" sz="1800">
                <a:solidFill>
                  <a:srgbClr val="CC0000"/>
                </a:solidFill>
              </a:rPr>
              <a:t>Затевает пёс игру!</a:t>
            </a:r>
            <a:endParaRPr lang="ru-RU" sz="180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26628" name="Рисунок 6" descr="IMG_3345.JPG"/>
          <p:cNvPicPr>
            <a:picLocks noChangeAspect="1"/>
          </p:cNvPicPr>
          <p:nvPr/>
        </p:nvPicPr>
        <p:blipFill>
          <a:blip r:embed="rId4"/>
          <a:srcRect l="27950" t="20599" r="7475"/>
          <a:stretch>
            <a:fillRect/>
          </a:stretch>
        </p:blipFill>
        <p:spPr bwMode="auto">
          <a:xfrm>
            <a:off x="3203575" y="3068638"/>
            <a:ext cx="3241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17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50813" y="1844675"/>
            <a:ext cx="8655050" cy="720725"/>
          </a:xfrm>
        </p:spPr>
        <p:txBody>
          <a:bodyPr/>
          <a:lstStyle/>
          <a:p>
            <a:pPr algn="ctr" eaLnBrk="1" hangingPunct="1"/>
            <a:r>
              <a:rPr lang="ru-RU" sz="2000" i="1" cap="none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cap="none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cap="none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На прогулке хоровод весело водили!</a:t>
            </a:r>
          </a:p>
        </p:txBody>
      </p:sp>
      <p:pic>
        <p:nvPicPr>
          <p:cNvPr id="27650" name="Рисунок 2" descr="DSC07853.JPG"/>
          <p:cNvPicPr>
            <a:picLocks noChangeAspect="1"/>
          </p:cNvPicPr>
          <p:nvPr/>
        </p:nvPicPr>
        <p:blipFill>
          <a:blip r:embed="rId2"/>
          <a:srcRect t="19550"/>
          <a:stretch>
            <a:fillRect/>
          </a:stretch>
        </p:blipFill>
        <p:spPr bwMode="auto">
          <a:xfrm>
            <a:off x="1692275" y="2636838"/>
            <a:ext cx="56880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735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Рисунок 4" descr="IMG_34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59404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2" descr="IMG_34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644900"/>
            <a:ext cx="460851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6"/>
          <p:cNvSpPr>
            <a:spLocks noGrp="1"/>
          </p:cNvSpPr>
          <p:nvPr>
            <p:ph type="title"/>
          </p:nvPr>
        </p:nvSpPr>
        <p:spPr>
          <a:xfrm>
            <a:off x="395288" y="5445125"/>
            <a:ext cx="3609975" cy="1012825"/>
          </a:xfrm>
        </p:spPr>
        <p:txBody>
          <a:bodyPr/>
          <a:lstStyle/>
          <a:p>
            <a:r>
              <a:rPr lang="ru-RU" sz="2400" b="1" i="1" smtClean="0">
                <a:solidFill>
                  <a:srgbClr val="CC0000"/>
                </a:solidFill>
                <a:latin typeface="Times New Roman" pitchFamily="18" charset="0"/>
              </a:rPr>
              <a:t>Выставка совместных работ «Мы здоровью скажем –ДА!»</a:t>
            </a:r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-180975" y="115888"/>
            <a:ext cx="6913563" cy="115411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Monotype Corsiva" pitchFamily="66" charset="0"/>
              </a:rPr>
              <a:t/>
            </a:r>
            <a:br>
              <a:rPr lang="ru-RU" sz="3600" b="1" smtClean="0">
                <a:latin typeface="Monotype Corsiva" pitchFamily="66" charset="0"/>
              </a:rPr>
            </a:br>
            <a:r>
              <a:rPr lang="ru-RU" sz="3600" b="1" smtClean="0">
                <a:latin typeface="Monotype Corsiva" pitchFamily="66" charset="0"/>
              </a:rPr>
              <a:t/>
            </a:r>
            <a:br>
              <a:rPr lang="ru-RU" sz="3600" b="1" smtClean="0">
                <a:latin typeface="Monotype Corsiva" pitchFamily="66" charset="0"/>
              </a:rPr>
            </a:br>
            <a:r>
              <a:rPr lang="ru-RU" sz="3600" b="1" smtClean="0">
                <a:latin typeface="Monotype Corsiva" pitchFamily="66" charset="0"/>
              </a:rPr>
              <a:t/>
            </a:r>
            <a:br>
              <a:rPr lang="ru-RU" sz="3600" b="1" smtClean="0">
                <a:latin typeface="Monotype Corsiva" pitchFamily="66" charset="0"/>
              </a:rPr>
            </a:br>
            <a:endParaRPr lang="ru-RU" sz="3600" b="1" smtClean="0">
              <a:latin typeface="Monotype Corsiva" pitchFamily="66" charset="0"/>
            </a:endParaRPr>
          </a:p>
        </p:txBody>
      </p:sp>
      <p:pic>
        <p:nvPicPr>
          <p:cNvPr id="28675" name="Picture 2" descr="C:\Users\qwerty\Desktop\ап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765175"/>
            <a:ext cx="320516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395288" y="3900488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>
                <a:solidFill>
                  <a:srgbClr val="CC0000"/>
                </a:solidFill>
              </a:rPr>
              <a:t>БЕЗ  ДВИЖЕНИЯ  РЕБЕНОК НЕ  МОЖЕТ  ВЫРАСТИ  ЗДОРОВЫМ</a:t>
            </a:r>
            <a:r>
              <a:rPr lang="ru-RU" sz="2800" i="0">
                <a:solidFill>
                  <a:srgbClr val="C00000"/>
                </a:solidFill>
              </a:rPr>
              <a:t> ! </a:t>
            </a:r>
            <a:endParaRPr lang="ru-RU" sz="2800" b="0" i="0">
              <a:solidFill>
                <a:srgbClr val="C00000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slow" advClick="0" advTm="6637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Текст 2"/>
          <p:cNvSpPr>
            <a:spLocks noGrp="1"/>
          </p:cNvSpPr>
          <p:nvPr>
            <p:ph type="body" idx="1"/>
          </p:nvPr>
        </p:nvSpPr>
        <p:spPr>
          <a:xfrm>
            <a:off x="539750" y="4437063"/>
            <a:ext cx="7772400" cy="1500187"/>
          </a:xfrm>
        </p:spPr>
        <p:txBody>
          <a:bodyPr/>
          <a:lstStyle/>
          <a:p>
            <a:pPr eaLnBrk="1" hangingPunct="1"/>
            <a:endParaRPr lang="ru-RU" sz="7200" b="1" smtClean="0">
              <a:solidFill>
                <a:schemeClr val="tx1"/>
              </a:solidFill>
              <a:latin typeface="Monotype Corsiva" pitchFamily="66" charset="0"/>
            </a:endParaRPr>
          </a:p>
          <a:p>
            <a:pPr eaLnBrk="1" hangingPunct="1"/>
            <a:endParaRPr lang="ru-RU" sz="7200" b="1" smtClean="0">
              <a:solidFill>
                <a:schemeClr val="tx1"/>
              </a:solidFill>
              <a:latin typeface="Monotype Corsiva" pitchFamily="66" charset="0"/>
            </a:endParaRPr>
          </a:p>
          <a:p>
            <a:pPr eaLnBrk="1" hangingPunct="1"/>
            <a:endParaRPr lang="ru-RU" sz="7200" b="1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 eaLnBrk="1" hangingPunct="1"/>
            <a:r>
              <a:rPr lang="ru-RU" sz="6000" b="1" smtClean="0">
                <a:solidFill>
                  <a:srgbClr val="CC0000"/>
                </a:solidFill>
                <a:latin typeface="Monotype Corsiva" pitchFamily="66" charset="0"/>
              </a:rPr>
              <a:t>СПАСИБО </a:t>
            </a:r>
          </a:p>
          <a:p>
            <a:pPr algn="ctr" eaLnBrk="1" hangingPunct="1"/>
            <a:r>
              <a:rPr lang="ru-RU" sz="6000" b="1" smtClean="0">
                <a:solidFill>
                  <a:srgbClr val="CC0000"/>
                </a:solidFill>
                <a:latin typeface="Monotype Corsiva" pitchFamily="66" charset="0"/>
              </a:rPr>
              <a:t>ЗА </a:t>
            </a:r>
          </a:p>
          <a:p>
            <a:pPr algn="ctr" eaLnBrk="1" hangingPunct="1"/>
            <a:r>
              <a:rPr lang="ru-RU" sz="6000" b="1" smtClean="0">
                <a:solidFill>
                  <a:srgbClr val="CC0000"/>
                </a:solidFill>
                <a:latin typeface="Monotype Corsiva" pitchFamily="66" charset="0"/>
              </a:rPr>
              <a:t>ВНИМАНИЕ!</a:t>
            </a:r>
          </a:p>
        </p:txBody>
      </p:sp>
    </p:spTree>
  </p:cSld>
  <p:clrMapOvr>
    <a:masterClrMapping/>
  </p:clrMapOvr>
  <p:transition spd="slow" advClick="0" advTm="6017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title"/>
          </p:nvPr>
        </p:nvSpPr>
        <p:spPr>
          <a:xfrm>
            <a:off x="457200" y="1700213"/>
            <a:ext cx="8229600" cy="792162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Цель :</a:t>
            </a:r>
          </a:p>
        </p:txBody>
      </p:sp>
      <p:sp>
        <p:nvSpPr>
          <p:cNvPr id="14338" name="Содержимое 4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Воспитать физически развитого жизнерадостного ребенка путем формирования у него осознанного отношения к своему здоровью и потребности к здоровому образу жизни.</a:t>
            </a:r>
          </a:p>
          <a:p>
            <a:pPr eaLnBrk="1" hangingPunct="1"/>
            <a:endParaRPr lang="ru-RU" i="1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med" advClick="0" advTm="683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3850" y="1052513"/>
            <a:ext cx="6480175" cy="5616575"/>
          </a:xfrm>
        </p:spPr>
        <p:txBody>
          <a:bodyPr/>
          <a:lstStyle/>
          <a:p>
            <a:pPr eaLnBrk="1" hangingPunct="1"/>
            <a:r>
              <a:rPr lang="ru-RU" sz="2800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формирование жизненно необходимых двигательных умений и навыков ребенка;</a:t>
            </a:r>
          </a:p>
          <a:p>
            <a:pPr eaLnBrk="1" hangingPunct="1"/>
            <a:r>
              <a:rPr lang="ru-RU" sz="2800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приобщать детей к здоровому образу жизни через удовлетворение их естественных потребностей в движении;</a:t>
            </a:r>
          </a:p>
          <a:p>
            <a:pPr eaLnBrk="1" hangingPunct="1"/>
            <a:r>
              <a:rPr lang="ru-RU" sz="2800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и саморазвития и реализации потребности детей в двигательной активности.</a:t>
            </a:r>
          </a:p>
          <a:p>
            <a:pPr eaLnBrk="1" hangingPunct="1">
              <a:buFont typeface="Arial" charset="0"/>
              <a:buNone/>
            </a:pPr>
            <a:endParaRPr lang="ru-RU" sz="3600" i="1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ransition spd="slow" advClick="0" advTm="728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2"/>
          <p:cNvSpPr>
            <a:spLocks noGrp="1"/>
          </p:cNvSpPr>
          <p:nvPr>
            <p:ph type="body" idx="1"/>
          </p:nvPr>
        </p:nvSpPr>
        <p:spPr>
          <a:xfrm>
            <a:off x="1331913" y="2205038"/>
            <a:ext cx="6408737" cy="1728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4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Девиз: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4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 Быть в движении – значит  быть здоровым»</a:t>
            </a:r>
          </a:p>
        </p:txBody>
      </p:sp>
      <p:pic>
        <p:nvPicPr>
          <p:cNvPr id="16386" name="Рисунок 5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437063"/>
            <a:ext cx="1790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7" descr="images (3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365625"/>
            <a:ext cx="2057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948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-180975" y="115888"/>
            <a:ext cx="6913563" cy="1154112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Monotype Corsiva" pitchFamily="66" charset="0"/>
              </a:rPr>
              <a:t/>
            </a:r>
            <a:br>
              <a:rPr lang="ru-RU" sz="3600" b="1" smtClean="0">
                <a:latin typeface="Monotype Corsiva" pitchFamily="66" charset="0"/>
              </a:rPr>
            </a:br>
            <a:r>
              <a:rPr lang="ru-RU" sz="3600" b="1" smtClean="0">
                <a:latin typeface="Monotype Corsiva" pitchFamily="66" charset="0"/>
              </a:rPr>
              <a:t/>
            </a:r>
            <a:br>
              <a:rPr lang="ru-RU" sz="3600" b="1" smtClean="0">
                <a:latin typeface="Monotype Corsiva" pitchFamily="66" charset="0"/>
              </a:rPr>
            </a:br>
            <a:r>
              <a:rPr lang="ru-RU" sz="3600" b="1" smtClean="0">
                <a:latin typeface="Monotype Corsiva" pitchFamily="66" charset="0"/>
              </a:rPr>
              <a:t/>
            </a:r>
            <a:br>
              <a:rPr lang="ru-RU" sz="3600" b="1" smtClean="0">
                <a:latin typeface="Monotype Corsiva" pitchFamily="66" charset="0"/>
              </a:rPr>
            </a:br>
            <a:endParaRPr lang="ru-RU" sz="3600" b="1" smtClean="0"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611188" y="333375"/>
            <a:ext cx="3857625" cy="178593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CC0000"/>
                </a:solidFill>
              </a:rPr>
              <a:t>ДВИЖЕНИЕ И ЕГО РОЛЬ В ФОРМИРОВАНИИ ЗДОРОВОГО ОБРАЗА ЖИЗНИ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565400"/>
            <a:ext cx="2857500" cy="13573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СРЕДСТВО БОРЬБЫ С ГИПОДИНАМИЕЙ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363" y="1484313"/>
            <a:ext cx="2232025" cy="925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СРЕДСТВО АКТИВНОГО ОТДЫХА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4652963"/>
            <a:ext cx="3135313" cy="12049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800" b="0" i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ОТВЛЕКАЮЩИЙ ФАКТОР В ПРОФИЛАКТИКЕ НЕВРОЗОВ</a:t>
            </a:r>
          </a:p>
          <a:p>
            <a:pPr algn="ctr">
              <a:defRPr/>
            </a:pPr>
            <a:endParaRPr lang="ru-RU" sz="180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4300" y="4724400"/>
            <a:ext cx="2738438" cy="12049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ФОРМА ФИЗИЧЕСКОГО САМОСОВЕРШЕНСТВОВАНИЯ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2928938" y="2214563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348038" y="2276475"/>
            <a:ext cx="719137" cy="22145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356100" y="981075"/>
            <a:ext cx="642938" cy="357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966369" y="3026569"/>
            <a:ext cx="2286000" cy="6429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66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2"/>
          <p:cNvSpPr>
            <a:spLocks noGrp="1"/>
          </p:cNvSpPr>
          <p:nvPr>
            <p:ph type="body" idx="1"/>
          </p:nvPr>
        </p:nvSpPr>
        <p:spPr>
          <a:xfrm>
            <a:off x="250825" y="3644900"/>
            <a:ext cx="3313113" cy="15001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2060"/>
                </a:solidFill>
              </a:rPr>
              <a:t> </a:t>
            </a:r>
          </a:p>
        </p:txBody>
      </p:sp>
      <p:sp>
        <p:nvSpPr>
          <p:cNvPr id="18434" name="Прямоугольник 6"/>
          <p:cNvSpPr>
            <a:spLocks noChangeArrowheads="1"/>
          </p:cNvSpPr>
          <p:nvPr/>
        </p:nvSpPr>
        <p:spPr bwMode="auto">
          <a:xfrm>
            <a:off x="6011863" y="2565400"/>
            <a:ext cx="2809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r>
              <a:rPr lang="ru-RU"/>
              <a:t>Мы зарядкой заниматься</a:t>
            </a:r>
            <a:br>
              <a:rPr lang="ru-RU"/>
            </a:br>
            <a:r>
              <a:rPr lang="ru-RU"/>
              <a:t>Начинаем по утрам.</a:t>
            </a:r>
            <a:br>
              <a:rPr lang="ru-RU"/>
            </a:br>
            <a:r>
              <a:rPr lang="ru-RU"/>
              <a:t>Пусть болезни нас боятся,</a:t>
            </a:r>
            <a:br>
              <a:rPr lang="ru-RU"/>
            </a:br>
            <a:r>
              <a:rPr lang="ru-RU"/>
              <a:t>Пусть они не ходят к нам</a:t>
            </a:r>
            <a:endParaRPr lang="ru-RU">
              <a:latin typeface="Arial" charset="0"/>
            </a:endParaRPr>
          </a:p>
        </p:txBody>
      </p:sp>
      <p:pic>
        <p:nvPicPr>
          <p:cNvPr id="18435" name="Рисунок 9" descr="IMG_3372.JPG"/>
          <p:cNvPicPr>
            <a:picLocks noChangeAspect="1"/>
          </p:cNvPicPr>
          <p:nvPr/>
        </p:nvPicPr>
        <p:blipFill>
          <a:blip r:embed="rId2"/>
          <a:srcRect t="27950"/>
          <a:stretch>
            <a:fillRect/>
          </a:stretch>
        </p:blipFill>
        <p:spPr bwMode="auto">
          <a:xfrm>
            <a:off x="323850" y="2349500"/>
            <a:ext cx="5545138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779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205038" y="4292600"/>
            <a:ext cx="496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0" i="0">
                <a:solidFill>
                  <a:schemeClr val="tx1"/>
                </a:solidFill>
                <a:latin typeface="Arial" charset="0"/>
              </a:rPr>
              <a:t> </a:t>
            </a:r>
            <a:endParaRPr lang="ru-RU" sz="2400" i="0">
              <a:solidFill>
                <a:srgbClr val="FFFF00"/>
              </a:solidFill>
            </a:endParaRPr>
          </a:p>
        </p:txBody>
      </p:sp>
      <p:sp>
        <p:nvSpPr>
          <p:cNvPr id="19458" name="Содержимое 5"/>
          <p:cNvSpPr>
            <a:spLocks noGrp="1"/>
          </p:cNvSpPr>
          <p:nvPr>
            <p:ph idx="1"/>
          </p:nvPr>
        </p:nvSpPr>
        <p:spPr>
          <a:xfrm>
            <a:off x="6011863" y="2133600"/>
            <a:ext cx="2808287" cy="3311525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2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Спорт для жизни очень важен. </a:t>
            </a:r>
            <a:br>
              <a:rPr lang="ru-RU" sz="2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Он здоровье всем дает. </a:t>
            </a:r>
            <a:br>
              <a:rPr lang="ru-RU" sz="2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На занятиях физкультуры </a:t>
            </a:r>
            <a:br>
              <a:rPr lang="ru-RU" sz="2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	узнаем мы про него</a:t>
            </a:r>
            <a:endParaRPr lang="ru-RU" sz="2000" b="1" i="1" smtClean="0"/>
          </a:p>
        </p:txBody>
      </p:sp>
      <p:pic>
        <p:nvPicPr>
          <p:cNvPr id="19459" name="Рисунок 8" descr="IMG_3390.JPG"/>
          <p:cNvPicPr>
            <a:picLocks noChangeAspect="1"/>
          </p:cNvPicPr>
          <p:nvPr/>
        </p:nvPicPr>
        <p:blipFill>
          <a:blip r:embed="rId2"/>
          <a:srcRect l="11989" t="8002" r="12201" b="3801"/>
          <a:stretch>
            <a:fillRect/>
          </a:stretch>
        </p:blipFill>
        <p:spPr bwMode="auto">
          <a:xfrm>
            <a:off x="250825" y="2060575"/>
            <a:ext cx="35274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9" descr="IMG_3395.JPG"/>
          <p:cNvPicPr>
            <a:picLocks noChangeAspect="1"/>
          </p:cNvPicPr>
          <p:nvPr/>
        </p:nvPicPr>
        <p:blipFill>
          <a:blip r:embed="rId3"/>
          <a:srcRect l="7431" t="12201"/>
          <a:stretch>
            <a:fillRect/>
          </a:stretch>
        </p:blipFill>
        <p:spPr bwMode="auto">
          <a:xfrm>
            <a:off x="3276600" y="3357563"/>
            <a:ext cx="359886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835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2" descr="IMG_3380.JPG"/>
          <p:cNvPicPr>
            <a:picLocks noGrp="1" noChangeAspect="1"/>
          </p:cNvPicPr>
          <p:nvPr>
            <p:ph idx="1"/>
          </p:nvPr>
        </p:nvPicPr>
        <p:blipFill>
          <a:blip r:embed="rId3"/>
          <a:srcRect t="25456"/>
          <a:stretch>
            <a:fillRect/>
          </a:stretch>
        </p:blipFill>
        <p:spPr>
          <a:xfrm>
            <a:off x="179388" y="188913"/>
            <a:ext cx="5040312" cy="3859212"/>
          </a:xfrm>
        </p:spPr>
      </p:pic>
      <p:pic>
        <p:nvPicPr>
          <p:cNvPr id="20483" name="Рисунок 4" descr="IMG_3385.JPG"/>
          <p:cNvPicPr>
            <a:picLocks noChangeAspect="1"/>
          </p:cNvPicPr>
          <p:nvPr/>
        </p:nvPicPr>
        <p:blipFill>
          <a:blip r:embed="rId4"/>
          <a:srcRect t="11151" r="3539"/>
          <a:stretch>
            <a:fillRect/>
          </a:stretch>
        </p:blipFill>
        <p:spPr bwMode="auto">
          <a:xfrm>
            <a:off x="1692275" y="3429000"/>
            <a:ext cx="46799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789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3"/>
          <p:cNvSpPr>
            <a:spLocks noGrp="1"/>
          </p:cNvSpPr>
          <p:nvPr>
            <p:ph idx="1"/>
          </p:nvPr>
        </p:nvSpPr>
        <p:spPr>
          <a:xfrm>
            <a:off x="2124075" y="260350"/>
            <a:ext cx="3382963" cy="9366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Эй! Попрыгали на месте,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000" b="1" i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Эх! Руками машем вместе</a:t>
            </a:r>
          </a:p>
          <a:p>
            <a:pPr marL="0" indent="0" eaLnBrk="1" hangingPunct="1"/>
            <a:endParaRPr lang="ru-RU" b="1" i="1" smtClean="0">
              <a:solidFill>
                <a:srgbClr val="006600"/>
              </a:solidFill>
            </a:endParaRPr>
          </a:p>
        </p:txBody>
      </p:sp>
      <p:pic>
        <p:nvPicPr>
          <p:cNvPr id="21507" name="Рисунок 4" descr="IMG_3384.JPG"/>
          <p:cNvPicPr>
            <a:picLocks noChangeAspect="1"/>
          </p:cNvPicPr>
          <p:nvPr/>
        </p:nvPicPr>
        <p:blipFill>
          <a:blip r:embed="rId3"/>
          <a:srcRect l="8263" t="22701"/>
          <a:stretch>
            <a:fillRect/>
          </a:stretch>
        </p:blipFill>
        <p:spPr bwMode="auto">
          <a:xfrm>
            <a:off x="250825" y="1125538"/>
            <a:ext cx="41402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7" descr="IMG_3134.JPG"/>
          <p:cNvPicPr>
            <a:picLocks noChangeAspect="1"/>
          </p:cNvPicPr>
          <p:nvPr/>
        </p:nvPicPr>
        <p:blipFill>
          <a:blip r:embed="rId4"/>
          <a:srcRect t="16400" r="13776"/>
          <a:stretch>
            <a:fillRect/>
          </a:stretch>
        </p:blipFill>
        <p:spPr bwMode="auto">
          <a:xfrm>
            <a:off x="3635375" y="3789363"/>
            <a:ext cx="3240088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241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638</TotalTime>
  <Words>220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Times New Roman</vt:lpstr>
      <vt:lpstr>Arial</vt:lpstr>
      <vt:lpstr>Calibri</vt:lpstr>
      <vt:lpstr>Monotype Corsiva</vt:lpstr>
      <vt:lpstr>Шаблон 2</vt:lpstr>
      <vt:lpstr> Проект  «Быть в движении –  значит  быть здоровым « </vt:lpstr>
      <vt:lpstr>Цель :</vt:lpstr>
      <vt:lpstr>Задачи:</vt:lpstr>
      <vt:lpstr>Слайд 4</vt:lpstr>
      <vt:lpstr>   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                                                                                    </vt:lpstr>
      <vt:lpstr>                                                                                                      Ходьба по массажным дорожкам,  босо хождение</vt:lpstr>
      <vt:lpstr>Слайд 14</vt:lpstr>
      <vt:lpstr> На прогулке хоровод весело водили!</vt:lpstr>
      <vt:lpstr>Выставка совместных работ «Мы здоровью скажем –ДА!»</vt:lpstr>
      <vt:lpstr>   </vt:lpstr>
      <vt:lpstr>Слайд 18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qwerty</dc:creator>
  <cp:lastModifiedBy>Главбух</cp:lastModifiedBy>
  <cp:revision>91</cp:revision>
  <dcterms:created xsi:type="dcterms:W3CDTF">2013-11-13T12:59:55Z</dcterms:created>
  <dcterms:modified xsi:type="dcterms:W3CDTF">2016-02-24T05:19:09Z</dcterms:modified>
</cp:coreProperties>
</file>