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8" r:id="rId2"/>
    <p:sldId id="259" r:id="rId3"/>
    <p:sldId id="257" r:id="rId4"/>
    <p:sldId id="260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76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9D481F-B381-4C7D-B006-C1315C49629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0BA463-0A42-434A-9EFF-57056BDEB96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indent="455613" algn="just" eaLnBrk="1" hangingPunct="1">
              <a:spcBef>
                <a:spcPct val="0"/>
              </a:spcBef>
            </a:pPr>
            <a:endParaRPr lang="ru-RU" altLang="ru-RU" sz="1600" dirty="0" smtClean="0">
              <a:cs typeface="Arial" charset="0"/>
            </a:endParaRPr>
          </a:p>
        </p:txBody>
      </p:sp>
      <p:sp>
        <p:nvSpPr>
          <p:cNvPr id="30724" name="Номер слайда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2813">
              <a:defRPr sz="1200">
                <a:solidFill>
                  <a:schemeClr val="tx2"/>
                </a:solidFill>
                <a:latin typeface="Arial" charset="0"/>
              </a:defRPr>
            </a:lvl1pPr>
            <a:lvl2pPr marL="742950" indent="-285750" defTabSz="912813">
              <a:defRPr sz="1200">
                <a:solidFill>
                  <a:schemeClr val="tx2"/>
                </a:solidFill>
                <a:latin typeface="Arial" charset="0"/>
              </a:defRPr>
            </a:lvl2pPr>
            <a:lvl3pPr marL="11430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3pPr>
            <a:lvl4pPr marL="16002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4pPr>
            <a:lvl5pPr marL="2057400" indent="-228600" defTabSz="912813">
              <a:defRPr sz="1200">
                <a:solidFill>
                  <a:schemeClr val="tx2"/>
                </a:solidFill>
                <a:latin typeface="Arial" charset="0"/>
              </a:defRPr>
            </a:lvl5pPr>
            <a:lvl6pPr marL="25146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29718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34290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3886200" indent="-228600" defTabSz="912813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fld id="{E369802A-1E95-4A0E-9A71-47FEE31D2D99}" type="slidenum">
              <a:rPr lang="id-ID" altLang="ru-RU" smtClean="0">
                <a:solidFill>
                  <a:schemeClr val="tx1"/>
                </a:solidFill>
                <a:latin typeface="Calibri" pitchFamily="34" charset="0"/>
                <a:ea typeface="MS PGothic" pitchFamily="34" charset="-128"/>
              </a:rPr>
              <a:pPr/>
              <a:t>1</a:t>
            </a:fld>
            <a:endParaRPr lang="id-ID" altLang="ru-RU" smtClean="0">
              <a:solidFill>
                <a:schemeClr val="tx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525759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 этом году используется шкала перевода баллов в оценку, установленная РОН, за исключением шкалы перевода баллов по предмету «Математика: Геометрия» в части</a:t>
            </a:r>
            <a:r>
              <a:rPr lang="ru-RU" baseline="0" dirty="0" smtClean="0">
                <a:solidFill>
                  <a:srgbClr val="FF0000"/>
                </a:solidFill>
              </a:rPr>
              <a:t> отметок «2» и «3»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Шкала РОН пересчета суммарного балла за выполнение </a:t>
            </a:r>
            <a:endParaRPr lang="ru-RU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заданий, относящихся к разделу «Геометрия» </a:t>
            </a:r>
          </a:p>
          <a:p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«2»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  <a:r>
              <a:rPr lang="ru-RU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«3» </a:t>
            </a:r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0 – 2 	3 – 4 		</a:t>
            </a:r>
          </a:p>
          <a:p>
            <a:r>
              <a:rPr lang="ru-RU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	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FDAB5D-89EC-4803-BE4D-D216F3CFE38C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721654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 userDrawn="1"/>
        </p:nvSpPr>
        <p:spPr>
          <a:xfrm>
            <a:off x="8589963" y="677863"/>
            <a:ext cx="346075" cy="3460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/>
          </a:p>
        </p:txBody>
      </p:sp>
      <p:sp>
        <p:nvSpPr>
          <p:cNvPr id="3" name="Rectangle 7"/>
          <p:cNvSpPr/>
          <p:nvPr userDrawn="1"/>
        </p:nvSpPr>
        <p:spPr>
          <a:xfrm>
            <a:off x="8589963" y="977900"/>
            <a:ext cx="346075" cy="4603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id-ID" sz="1350"/>
          </a:p>
        </p:txBody>
      </p:sp>
      <p:sp>
        <p:nvSpPr>
          <p:cNvPr id="4" name="TextBox 3"/>
          <p:cNvSpPr txBox="1"/>
          <p:nvPr userDrawn="1"/>
        </p:nvSpPr>
        <p:spPr>
          <a:xfrm>
            <a:off x="8586788" y="698500"/>
            <a:ext cx="352425" cy="260350"/>
          </a:xfrm>
          <a:prstGeom prst="rect">
            <a:avLst/>
          </a:prstGeom>
          <a:noFill/>
        </p:spPr>
        <p:txBody>
          <a:bodyPr wrap="none">
            <a:spAutoFit/>
          </a:bodyPr>
          <a:lstStyle>
            <a:lvl1pPr>
              <a:defRPr sz="1200">
                <a:solidFill>
                  <a:schemeClr val="tx2"/>
                </a:solidFill>
                <a:latin typeface="Arial" charset="0"/>
              </a:defRPr>
            </a:lvl1pPr>
            <a:lvl2pPr marL="742950" indent="-285750">
              <a:defRPr sz="1200">
                <a:solidFill>
                  <a:schemeClr val="tx2"/>
                </a:solidFill>
                <a:latin typeface="Arial" charset="0"/>
              </a:defRPr>
            </a:lvl2pPr>
            <a:lvl3pPr marL="1143000" indent="-228600">
              <a:defRPr sz="1200">
                <a:solidFill>
                  <a:schemeClr val="tx2"/>
                </a:solidFill>
                <a:latin typeface="Arial" charset="0"/>
              </a:defRPr>
            </a:lvl3pPr>
            <a:lvl4pPr marL="1600200" indent="-228600">
              <a:defRPr sz="1200">
                <a:solidFill>
                  <a:schemeClr val="tx2"/>
                </a:solidFill>
                <a:latin typeface="Arial" charset="0"/>
              </a:defRPr>
            </a:lvl4pPr>
            <a:lvl5pPr marL="2057400" indent="-228600">
              <a:defRPr sz="1200">
                <a:solidFill>
                  <a:schemeClr val="tx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fld id="{12BFE7B0-CE9A-4B37-9FC6-1E06B5F64F7C}" type="slidenum">
              <a:rPr lang="id-ID" altLang="ru-RU" sz="1100" b="1" smtClean="0">
                <a:solidFill>
                  <a:schemeClr val="bg1"/>
                </a:solidFill>
                <a:latin typeface="Calibri" pitchFamily="34" charset="0"/>
                <a:ea typeface="MS PGothic" pitchFamily="34" charset="-128"/>
              </a:rPr>
              <a:pPr algn="ctr" eaLnBrk="1" hangingPunct="1">
                <a:defRPr/>
              </a:pPr>
              <a:t>‹#›</a:t>
            </a:fld>
            <a:endParaRPr lang="id-ID" altLang="ru-RU" sz="1100" smtClean="0">
              <a:solidFill>
                <a:schemeClr val="bg1"/>
              </a:solidFill>
              <a:latin typeface="Calibri" pitchFamily="34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17411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6C136-10A8-4439-B1E9-8ECF8500FCD7}" type="datetimeFigureOut">
              <a:rPr lang="ru-RU" smtClean="0"/>
              <a:t>24.05.2016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97A0BC-A3D3-4B84-8820-E7B3C4EAC23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20531"/>
          <a:stretch>
            <a:fillRect/>
          </a:stretch>
        </p:blipFill>
        <p:spPr bwMode="auto">
          <a:xfrm>
            <a:off x="1588" y="0"/>
            <a:ext cx="9142412" cy="541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588" y="3837"/>
            <a:ext cx="9144000" cy="5419725"/>
          </a:xfrm>
          <a:prstGeom prst="rect">
            <a:avLst/>
          </a:prstGeom>
          <a:solidFill>
            <a:schemeClr val="bg1">
              <a:alpha val="77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Title 1"/>
          <p:cNvSpPr txBox="1">
            <a:spLocks/>
          </p:cNvSpPr>
          <p:nvPr/>
        </p:nvSpPr>
        <p:spPr bwMode="auto">
          <a:xfrm>
            <a:off x="242888" y="3951312"/>
            <a:ext cx="8629650" cy="2286000"/>
          </a:xfrm>
          <a:prstGeom prst="rect">
            <a:avLst/>
          </a:prstGeom>
          <a:noFill/>
          <a:ln w="381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anchor="ctr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Актуальные аспекты организации основного периода 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государственной итоговой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аттестации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В 2016 году </a:t>
            </a:r>
          </a:p>
        </p:txBody>
      </p:sp>
      <p:sp>
        <p:nvSpPr>
          <p:cNvPr id="5" name="Номер слайда 3"/>
          <p:cNvSpPr txBox="1">
            <a:spLocks/>
          </p:cNvSpPr>
          <p:nvPr/>
        </p:nvSpPr>
        <p:spPr bwMode="auto">
          <a:xfrm>
            <a:off x="8778875" y="6492875"/>
            <a:ext cx="3810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defPPr>
              <a:defRPr lang="ru-RU"/>
            </a:defPPr>
            <a:lvl1pPr marL="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xmlns="" val="11488575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12745" y="188640"/>
            <a:ext cx="67771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>
                <a:solidFill>
                  <a:srgbClr val="C00000"/>
                </a:solidFill>
              </a:rPr>
              <a:t>Минимальные баллы ЕГЭ 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89268"/>
              </p:ext>
            </p:extLst>
          </p:nvPr>
        </p:nvGraphicFramePr>
        <p:xfrm>
          <a:off x="467544" y="1412776"/>
          <a:ext cx="8424935" cy="443509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00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9950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9950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8123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4468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effectLst/>
                        </a:rPr>
                        <a:t>Предмет</a:t>
                      </a:r>
                      <a:endParaRPr lang="ru-RU" sz="18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ЕГЭ-2015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и </a:t>
                      </a:r>
                      <a:r>
                        <a:rPr lang="ru-RU" sz="1400" dirty="0">
                          <a:effectLst/>
                        </a:rPr>
                        <a:t>ЕГЭ- 2016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Балл </a:t>
                      </a:r>
                      <a:endParaRPr lang="ru-RU" sz="1400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ЕГЭ-2014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аттестат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вуз</a:t>
                      </a:r>
                      <a:endParaRPr lang="ru-RU" sz="14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Русский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24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24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36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  <a:effectLst/>
                        </a:rPr>
                        <a:t>(профильный</a:t>
                      </a: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Математика (базовый)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Физика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Химия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Информатика и ИКТ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40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Биология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36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История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География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37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37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Обществознание 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39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42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Литература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32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32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chemeClr val="tx1"/>
                          </a:solidFill>
                          <a:effectLst/>
                        </a:rPr>
                        <a:t>Иностранный язык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22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20</a:t>
                      </a:r>
                      <a:endParaRPr lang="ru-RU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22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pic>
        <p:nvPicPr>
          <p:cNvPr id="2050" name="Picture 2" descr="http://www.ege.edu.ru/common/upload/img/infogr/vybor4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64921" y="188640"/>
            <a:ext cx="1647825" cy="904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 smtClean="0"/>
              <a:t>6</a:t>
            </a:r>
            <a:endParaRPr lang="ru-RU" alt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743346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5736" y="14305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800" b="1" dirty="0" smtClean="0">
                <a:solidFill>
                  <a:srgbClr val="C00000"/>
                </a:solidFill>
              </a:rPr>
              <a:t>Шкала перевода баллов ОГЭ в оценку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26581524"/>
              </p:ext>
            </p:extLst>
          </p:nvPr>
        </p:nvGraphicFramePr>
        <p:xfrm>
          <a:off x="467545" y="692696"/>
          <a:ext cx="8208911" cy="59353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664295"/>
                <a:gridCol w="1066285"/>
                <a:gridCol w="1309979"/>
                <a:gridCol w="1127708"/>
                <a:gridCol w="1020322"/>
                <a:gridCol w="1020322"/>
              </a:tblGrid>
              <a:tr h="19093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Предметы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Год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Оценка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0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«2»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«3»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«4»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«5»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25-33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34-39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0-14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15-24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25-33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34-39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Алгебра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2015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0-2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3-11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12-16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17-23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0-4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5-10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11-15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16-20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Математика: </a:t>
                      </a:r>
                      <a:r>
                        <a:rPr lang="ru-RU" sz="1800" dirty="0" smtClean="0">
                          <a:effectLst/>
                        </a:rPr>
                        <a:t>Геометрия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0-1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2-4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5-8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9-15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B050"/>
                          </a:solidFill>
                          <a:effectLst/>
                        </a:rPr>
                        <a:t>2016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0-1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rgbClr val="00B050"/>
                          </a:solidFill>
                          <a:effectLst/>
                        </a:rPr>
                        <a:t>2-4</a:t>
                      </a:r>
                      <a:endParaRPr lang="ru-RU" sz="14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solidFill>
                            <a:schemeClr val="tx1"/>
                          </a:solidFill>
                          <a:effectLst/>
                        </a:rPr>
                        <a:t>5-7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8-12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Физика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0-8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9-18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effectLst/>
                        </a:rPr>
                        <a:t>19-29</a:t>
                      </a:r>
                      <a:endParaRPr lang="ru-RU" sz="14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30-40</a:t>
                      </a:r>
                      <a:endParaRPr lang="ru-RU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0-9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10-19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20-30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31-40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Химия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0-8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9-17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27-34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9-17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Биология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13-25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26-36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37-46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26-36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37-46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География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12-19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20-26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27-32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20-26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27-32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Обществознание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15-24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25-33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34-39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15-24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25-33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34-39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История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0-12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13-23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24-34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35-44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13-23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24-34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35-44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Литература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0-6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7-13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14-18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19-23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7-13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14-18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19-23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Информатика и ИКТ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0-4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5-11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12-17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18-22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5-11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12-17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18-22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90939">
                <a:tc rowSpan="2"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Иностранный язык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2015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0-28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29-45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46-58</a:t>
                      </a:r>
                      <a:endParaRPr lang="ru-RU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59-70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  <a:tr h="1852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2016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0-28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29-45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46-58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59-70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549" marR="66549" marT="0" marB="0"/>
                </a:tc>
              </a:tr>
            </a:tbl>
          </a:graphicData>
        </a:graphic>
      </p:graphicFrame>
      <p:pic>
        <p:nvPicPr>
          <p:cNvPr id="1026" name="Picture 2" descr="http://www.ege.edu.ru/common/upload/img/infogr/logo_gi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1196" y="44624"/>
            <a:ext cx="1786508" cy="549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xmlns="" val="332889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7" y="188640"/>
            <a:ext cx="83943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b="1" dirty="0">
                <a:solidFill>
                  <a:srgbClr val="0070C0"/>
                </a:solidFill>
              </a:rPr>
              <a:t>График предоставления </a:t>
            </a:r>
            <a:endParaRPr lang="ru-RU" b="1" dirty="0" smtClean="0">
              <a:solidFill>
                <a:srgbClr val="0070C0"/>
              </a:solidFill>
            </a:endParaRPr>
          </a:p>
          <a:p>
            <a:pPr lvl="0" algn="ctr"/>
            <a:r>
              <a:rPr lang="ru-RU" b="1" dirty="0" smtClean="0">
                <a:solidFill>
                  <a:srgbClr val="0070C0"/>
                </a:solidFill>
              </a:rPr>
              <a:t>результатов </a:t>
            </a:r>
            <a:r>
              <a:rPr lang="ru-RU" b="1" dirty="0">
                <a:solidFill>
                  <a:srgbClr val="0070C0"/>
                </a:solidFill>
              </a:rPr>
              <a:t>экзаменов участников </a:t>
            </a:r>
            <a:r>
              <a:rPr lang="ru-RU" b="1" dirty="0" smtClean="0">
                <a:solidFill>
                  <a:srgbClr val="0070C0"/>
                </a:solidFill>
              </a:rPr>
              <a:t>ЕГЭ и </a:t>
            </a:r>
            <a:r>
              <a:rPr lang="ru-RU" b="1" dirty="0">
                <a:solidFill>
                  <a:srgbClr val="0070C0"/>
                </a:solidFill>
              </a:rPr>
              <a:t>подачи апелляций </a:t>
            </a:r>
            <a:r>
              <a:rPr lang="ru-RU" b="1" dirty="0" smtClean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2016 году</a:t>
            </a:r>
            <a:endParaRPr lang="ru-RU" b="1" dirty="0" smtClean="0">
              <a:solidFill>
                <a:srgbClr val="0070C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74597165"/>
              </p:ext>
            </p:extLst>
          </p:nvPr>
        </p:nvGraphicFramePr>
        <p:xfrm>
          <a:off x="251520" y="997070"/>
          <a:ext cx="8682354" cy="5511891"/>
        </p:xfrm>
        <a:graphic>
          <a:graphicData uri="http://schemas.openxmlformats.org/drawingml/2006/table">
            <a:tbl>
              <a:tblPr firstRow="1" firstCol="1" bandRow="1"/>
              <a:tblGrid>
                <a:gridCol w="1512168">
                  <a:extLst>
                    <a:ext uri="{9D8B030D-6E8A-4147-A177-3AD203B41FA5}">
                      <a16:colId xmlns="" xmlns:a16="http://schemas.microsoft.com/office/drawing/2014/main" val="2784994886"/>
                    </a:ext>
                  </a:extLst>
                </a:gridCol>
                <a:gridCol w="3059117">
                  <a:extLst>
                    <a:ext uri="{9D8B030D-6E8A-4147-A177-3AD203B41FA5}">
                      <a16:colId xmlns="" xmlns:a16="http://schemas.microsoft.com/office/drawing/2014/main" val="306745768"/>
                    </a:ext>
                  </a:extLst>
                </a:gridCol>
                <a:gridCol w="2045714">
                  <a:extLst>
                    <a:ext uri="{9D8B030D-6E8A-4147-A177-3AD203B41FA5}">
                      <a16:colId xmlns="" xmlns:a16="http://schemas.microsoft.com/office/drawing/2014/main" val="1013683534"/>
                    </a:ext>
                  </a:extLst>
                </a:gridCol>
                <a:gridCol w="2065355">
                  <a:extLst>
                    <a:ext uri="{9D8B030D-6E8A-4147-A177-3AD203B41FA5}">
                      <a16:colId xmlns="" xmlns:a16="http://schemas.microsoft.com/office/drawing/2014/main" val="2635785878"/>
                    </a:ext>
                  </a:extLst>
                </a:gridCol>
              </a:tblGrid>
              <a:tr h="57606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Дата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Официальный день объявления результатов ЕГЭ на региональном уровне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апелляций </a:t>
                      </a:r>
                      <a:r>
                        <a:rPr lang="ru-RU" sz="105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 </a:t>
                      </a: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несогласии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50" b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 </a:t>
                      </a:r>
                      <a:r>
                        <a:rPr lang="ru-RU" sz="105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выставленными баллами </a:t>
                      </a:r>
                      <a:endParaRPr lang="ru-RU" sz="105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411093972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мая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география, литература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22332228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мая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597033983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базового уровня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97260685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математика профильный уровень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 июня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989294180"/>
                  </a:ext>
                </a:extLst>
              </a:tr>
              <a:tr h="1163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обществознание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202062525"/>
                  </a:ext>
                </a:extLst>
              </a:tr>
              <a:tr h="35693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7608925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июня (суббота)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иностранные языки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752662198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биология, иностранные </a:t>
                      </a: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17318299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информатика и ИКТ, история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 июня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530506839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химия, физика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40646683"/>
                  </a:ext>
                </a:extLst>
              </a:tr>
              <a:tr h="4765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 июня (среда)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география, химия, обществознание, информатика и ИКТ, иностранные </a:t>
                      </a: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языки 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кроме раздела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981020282"/>
                  </a:ext>
                </a:extLst>
              </a:tr>
              <a:tr h="29647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иностранные языки </a:t>
                      </a:r>
                      <a:endParaRPr lang="ru-RU" sz="1200" i="1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раздел «Говорение»)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11413737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 июня (пятница)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литература, физика, история, биология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07782700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 июня (понедельник)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русский язык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 июля (пятница)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702856181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июня (вторник)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математика базового и профильного уровней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 июля (понедельник)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 июля (среда)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18375386"/>
                  </a:ext>
                </a:extLst>
              </a:tr>
              <a:tr h="20641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 июня (четверг)</a:t>
                      </a:r>
                      <a:endParaRPr lang="ru-RU" sz="11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резерв: по всем предметам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 июля (вторник)</a:t>
                      </a:r>
                      <a:endParaRPr lang="ru-RU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 июля (четверг)</a:t>
                      </a:r>
                      <a:endParaRPr lang="ru-RU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3153" marR="13153" marT="13153" marB="13153" anchor="ctr">
                    <a:lnL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47755296"/>
                  </a:ext>
                </a:extLst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78875" y="6492875"/>
            <a:ext cx="3810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200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xmlns="" val="280293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659</Words>
  <Application>Microsoft Office PowerPoint</Application>
  <PresentationFormat>Экран (4:3)</PresentationFormat>
  <Paragraphs>280</Paragraphs>
  <Slides>4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Слайд 1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БНС</dc:creator>
  <cp:lastModifiedBy>БНС</cp:lastModifiedBy>
  <cp:revision>1</cp:revision>
  <dcterms:created xsi:type="dcterms:W3CDTF">2016-05-24T09:45:51Z</dcterms:created>
  <dcterms:modified xsi:type="dcterms:W3CDTF">2016-05-24T09:50:58Z</dcterms:modified>
</cp:coreProperties>
</file>