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9" r:id="rId2"/>
    <p:sldId id="282" r:id="rId3"/>
    <p:sldId id="268" r:id="rId4"/>
    <p:sldId id="270" r:id="rId5"/>
    <p:sldId id="271" r:id="rId6"/>
    <p:sldId id="272" r:id="rId7"/>
    <p:sldId id="281" r:id="rId8"/>
    <p:sldId id="273" r:id="rId9"/>
    <p:sldId id="274" r:id="rId10"/>
    <p:sldId id="275" r:id="rId11"/>
    <p:sldId id="276" r:id="rId12"/>
    <p:sldId id="263" r:id="rId13"/>
    <p:sldId id="277" r:id="rId14"/>
    <p:sldId id="278" r:id="rId15"/>
    <p:sldId id="28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49" autoAdjust="0"/>
    <p:restoredTop sz="94660"/>
  </p:normalViewPr>
  <p:slideViewPr>
    <p:cSldViewPr>
      <p:cViewPr varScale="1">
        <p:scale>
          <a:sx n="74" d="100"/>
          <a:sy n="74" d="100"/>
        </p:scale>
        <p:origin x="-72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BC9B7-5DA5-4BFB-8A7F-7A9ECFBAA603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41BBE-4C2D-48DD-8F6B-8E44915D8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13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gif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microsoft.com/office/2007/relationships/hdphoto" Target="../media/hdphoto5.wdp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microsoft.com/office/2007/relationships/hdphoto" Target="../media/hdphoto3.wdp"/><Relationship Id="rId12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6.jpg"/><Relationship Id="rId5" Type="http://schemas.openxmlformats.org/officeDocument/2006/relationships/image" Target="../media/image11.jpg"/><Relationship Id="rId15" Type="http://schemas.openxmlformats.org/officeDocument/2006/relationships/image" Target="../media/image19.jpg"/><Relationship Id="rId10" Type="http://schemas.openxmlformats.org/officeDocument/2006/relationships/image" Target="../media/image15.jpg"/><Relationship Id="rId4" Type="http://schemas.openxmlformats.org/officeDocument/2006/relationships/image" Target="../media/image10.jpg"/><Relationship Id="rId9" Type="http://schemas.openxmlformats.org/officeDocument/2006/relationships/image" Target="../media/image14.jp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73" y="-34205"/>
            <a:ext cx="9159870" cy="6823106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6" name="TextBox 5"/>
          <p:cNvSpPr txBox="1"/>
          <p:nvPr/>
        </p:nvSpPr>
        <p:spPr>
          <a:xfrm>
            <a:off x="297800" y="642841"/>
            <a:ext cx="81355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err="1" smtClean="0">
                <a:latin typeface="Segoe Script" pitchFamily="34" charset="0"/>
              </a:rPr>
              <a:t>Карасульский</a:t>
            </a:r>
            <a:r>
              <a:rPr lang="ru-RU" sz="4400" b="1" dirty="0" smtClean="0">
                <a:latin typeface="Segoe Script" pitchFamily="34" charset="0"/>
              </a:rPr>
              <a:t> меридиан</a:t>
            </a:r>
            <a:endParaRPr lang="ru-RU" sz="4400" b="1" dirty="0">
              <a:latin typeface="Segoe Script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7800" y="126141"/>
            <a:ext cx="16353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Id</a:t>
            </a:r>
            <a:r>
              <a:rPr lang="ru-RU" sz="4000" dirty="0"/>
              <a:t>-129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4290" y="135738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Segoe Script" pitchFamily="34" charset="0"/>
              </a:rPr>
              <a:t>Филиал </a:t>
            </a:r>
            <a:endParaRPr lang="ru-RU" dirty="0" smtClean="0">
              <a:latin typeface="Segoe Script" pitchFamily="34" charset="0"/>
            </a:endParaRPr>
          </a:p>
          <a:p>
            <a:r>
              <a:rPr lang="ru-RU" dirty="0" smtClean="0">
                <a:latin typeface="Segoe Script" pitchFamily="34" charset="0"/>
              </a:rPr>
              <a:t>МАОУ </a:t>
            </a:r>
            <a:r>
              <a:rPr lang="ru-RU" dirty="0" err="1">
                <a:latin typeface="Segoe Script" pitchFamily="34" charset="0"/>
              </a:rPr>
              <a:t>Тоболовская</a:t>
            </a:r>
            <a:r>
              <a:rPr lang="ru-RU" dirty="0">
                <a:latin typeface="Segoe Script" pitchFamily="34" charset="0"/>
              </a:rPr>
              <a:t> СОШ – </a:t>
            </a:r>
            <a:r>
              <a:rPr lang="ru-RU" b="1" dirty="0" err="1">
                <a:latin typeface="Segoe Script" pitchFamily="34" charset="0"/>
              </a:rPr>
              <a:t>Карасульская</a:t>
            </a:r>
            <a:r>
              <a:rPr lang="ru-RU" b="1" dirty="0">
                <a:latin typeface="Segoe Script" pitchFamily="34" charset="0"/>
              </a:rPr>
              <a:t> СОШ</a:t>
            </a:r>
            <a:endParaRPr lang="ru-RU" dirty="0">
              <a:latin typeface="Segoe Script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55898" y="1255918"/>
            <a:ext cx="2512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Script" pitchFamily="34" charset="0"/>
              </a:rPr>
              <a:t>Наш адрес:</a:t>
            </a:r>
          </a:p>
          <a:p>
            <a:r>
              <a:rPr lang="ru-RU" sz="1600" dirty="0">
                <a:latin typeface="Segoe Script" pitchFamily="34" charset="0"/>
              </a:rPr>
              <a:t>Тюменская область</a:t>
            </a:r>
          </a:p>
          <a:p>
            <a:r>
              <a:rPr lang="ru-RU" sz="1600" dirty="0" err="1">
                <a:latin typeface="Segoe Script" pitchFamily="34" charset="0"/>
              </a:rPr>
              <a:t>Ишимский</a:t>
            </a:r>
            <a:r>
              <a:rPr lang="ru-RU" sz="1600" dirty="0">
                <a:latin typeface="Segoe Script" pitchFamily="34" charset="0"/>
              </a:rPr>
              <a:t> район</a:t>
            </a:r>
          </a:p>
          <a:p>
            <a:r>
              <a:rPr lang="ru-RU" sz="1600" dirty="0" err="1">
                <a:latin typeface="Segoe Script" pitchFamily="34" charset="0"/>
              </a:rPr>
              <a:t>п.Октябрьский</a:t>
            </a:r>
            <a:endParaRPr lang="ru-RU" sz="1600" dirty="0">
              <a:latin typeface="Segoe Script" pitchFamily="34" charset="0"/>
            </a:endParaRPr>
          </a:p>
          <a:p>
            <a:r>
              <a:rPr lang="ru-RU" sz="1600" dirty="0" err="1">
                <a:latin typeface="Segoe Script" pitchFamily="34" charset="0"/>
              </a:rPr>
              <a:t>ул.Ленина</a:t>
            </a:r>
            <a:r>
              <a:rPr lang="ru-RU" sz="1600" dirty="0">
                <a:latin typeface="Segoe Script" pitchFamily="34" charset="0"/>
              </a:rPr>
              <a:t> </a:t>
            </a:r>
            <a:r>
              <a:rPr lang="ru-RU" sz="1600" dirty="0" smtClean="0">
                <a:latin typeface="Segoe Script" pitchFamily="34" charset="0"/>
              </a:rPr>
              <a:t>№32</a:t>
            </a:r>
            <a:endParaRPr lang="ru-RU" sz="1600" dirty="0">
              <a:latin typeface="Segoe Script" pitchFamily="34" charset="0"/>
            </a:endParaRPr>
          </a:p>
          <a:p>
            <a:r>
              <a:rPr lang="ru-RU" sz="1600" dirty="0">
                <a:latin typeface="Segoe Script" pitchFamily="34" charset="0"/>
              </a:rPr>
              <a:t>627720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6176" y="5075760"/>
            <a:ext cx="274525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Руководитель: </a:t>
            </a:r>
            <a:endParaRPr lang="ru-RU" b="1" i="1" dirty="0" smtClean="0"/>
          </a:p>
          <a:p>
            <a:r>
              <a:rPr lang="ru-RU" sz="2000" dirty="0" smtClean="0">
                <a:latin typeface="Segoe Script" pitchFamily="34" charset="0"/>
              </a:rPr>
              <a:t>Юрова </a:t>
            </a:r>
            <a:r>
              <a:rPr lang="ru-RU" sz="2000" dirty="0">
                <a:latin typeface="Segoe Script" pitchFamily="34" charset="0"/>
              </a:rPr>
              <a:t>Светлана </a:t>
            </a:r>
            <a:endParaRPr lang="ru-RU" sz="2000" dirty="0" smtClean="0">
              <a:latin typeface="Segoe Script" pitchFamily="34" charset="0"/>
            </a:endParaRPr>
          </a:p>
          <a:p>
            <a:r>
              <a:rPr lang="ru-RU" sz="2000" dirty="0" smtClean="0">
                <a:latin typeface="Segoe Script" pitchFamily="34" charset="0"/>
              </a:rPr>
              <a:t>Николаевна</a:t>
            </a:r>
            <a:endParaRPr lang="ru-RU" sz="2000" dirty="0">
              <a:latin typeface="Segoe Script" pitchFamily="34" charset="0"/>
            </a:endParaRPr>
          </a:p>
        </p:txBody>
      </p:sp>
      <p:pic>
        <p:nvPicPr>
          <p:cNvPr id="1027" name="Picture 3" descr="C:\Users\User\Videos\DSC001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83"/>
          <a:stretch/>
        </p:blipFill>
        <p:spPr bwMode="auto">
          <a:xfrm>
            <a:off x="6287956" y="2811198"/>
            <a:ext cx="2652724" cy="2345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05007" y="6105086"/>
            <a:ext cx="3485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Капитан команды: </a:t>
            </a:r>
          </a:p>
          <a:p>
            <a:r>
              <a:rPr lang="ru-RU" sz="2400" dirty="0" err="1" smtClean="0">
                <a:latin typeface="Segoe Script" pitchFamily="34" charset="0"/>
              </a:rPr>
              <a:t>Абышев</a:t>
            </a:r>
            <a:r>
              <a:rPr lang="ru-RU" sz="2400" dirty="0" smtClean="0">
                <a:latin typeface="Segoe Script" pitchFamily="34" charset="0"/>
              </a:rPr>
              <a:t> </a:t>
            </a:r>
            <a:r>
              <a:rPr lang="ru-RU" sz="2400" dirty="0" err="1">
                <a:latin typeface="Segoe Script" pitchFamily="34" charset="0"/>
              </a:rPr>
              <a:t>Алмас</a:t>
            </a:r>
            <a:endParaRPr lang="ru-RU" sz="2400" dirty="0">
              <a:latin typeface="Segoe Script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87" y="3789040"/>
            <a:ext cx="1465799" cy="2437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778" y="4307638"/>
            <a:ext cx="469604" cy="30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6287956" y="2825578"/>
            <a:ext cx="266328" cy="26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6546700" y="2142215"/>
            <a:ext cx="266328" cy="26184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уга 6"/>
          <p:cNvSpPr/>
          <p:nvPr/>
        </p:nvSpPr>
        <p:spPr>
          <a:xfrm flipH="1">
            <a:off x="6684781" y="1218748"/>
            <a:ext cx="125580" cy="1592450"/>
          </a:xfrm>
          <a:prstGeom prst="arc">
            <a:avLst>
              <a:gd name="adj1" fmla="val 16200000"/>
              <a:gd name="adj2" fmla="val 5260703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C:\Users\User\AppData\Local\Microsoft\Windows\Temporary Internet Files\Content.Word\7 а класс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36" y="2811198"/>
            <a:ext cx="4689101" cy="2917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26451" y="5812699"/>
            <a:ext cx="4795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http://karasul.depon72.ru/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9136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>
                <a:lumMod val="80000"/>
                <a:lumOff val="20000"/>
                <a:alpha val="17000"/>
              </a:srgbClr>
            </a:gs>
            <a:gs pos="17999">
              <a:srgbClr val="99CCFF"/>
            </a:gs>
            <a:gs pos="52000">
              <a:srgbClr val="9966FF"/>
            </a:gs>
            <a:gs pos="45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egoe UI Light" pitchFamily="34" charset="0"/>
              </a:rPr>
              <a:t>В Ишиме жил и учился Н. В. Никитин. Конструктор Останкинской телебашни. Он проектировал скульптуру на Мамаевом кургане "Родина-Мать зовёт", здание МГУ на Воробьёвых горах, семикратный олимпийский чемпион по гимнастике Борис </a:t>
            </a:r>
            <a:r>
              <a:rPr lang="ru-RU" dirty="0" err="1">
                <a:latin typeface="Segoe UI Light" pitchFamily="34" charset="0"/>
              </a:rPr>
              <a:t>Шахлин</a:t>
            </a:r>
            <a:r>
              <a:rPr lang="ru-RU" dirty="0">
                <a:latin typeface="Segoe UI Light" pitchFamily="34" charset="0"/>
              </a:rPr>
              <a:t> и многие другие. В 1997 году Ишим занял 2 место в федеральном конкурсе «Самый благоустроенный город России» в группе средних городов. Почетное первое место было присуждено Ишиму в 2002 году в конкурсе «Самый благоустроенный населенный пункт Тюменской области</a:t>
            </a:r>
            <a:r>
              <a:rPr lang="ru-RU" dirty="0" smtClean="0">
                <a:latin typeface="Segoe UI Light" pitchFamily="34" charset="0"/>
              </a:rPr>
              <a:t>». Проживает 65 тысяч человек.</a:t>
            </a:r>
            <a:endParaRPr lang="ru-RU" dirty="0">
              <a:latin typeface="Segoe UI Ligh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03132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UI Light" pitchFamily="34" charset="0"/>
              </a:rPr>
              <a:t>В 19 </a:t>
            </a:r>
            <a:r>
              <a:rPr lang="ru-RU" dirty="0">
                <a:latin typeface="Segoe UI Light" pitchFamily="34" charset="0"/>
              </a:rPr>
              <a:t>км от Ишима находится </a:t>
            </a:r>
            <a:r>
              <a:rPr lang="ru-RU" dirty="0" err="1">
                <a:latin typeface="Segoe UI Light" pitchFamily="34" charset="0"/>
              </a:rPr>
              <a:t>с.Ершово</a:t>
            </a:r>
            <a:r>
              <a:rPr lang="ru-RU" dirty="0">
                <a:latin typeface="Segoe UI Light" pitchFamily="34" charset="0"/>
              </a:rPr>
              <a:t> – родина знаменитого Петра Павловича Ершова.</a:t>
            </a:r>
          </a:p>
          <a:p>
            <a:r>
              <a:rPr lang="ru-RU" dirty="0">
                <a:latin typeface="Segoe UI Light" pitchFamily="34" charset="0"/>
              </a:rPr>
              <a:t>Не случайно детский театральный коллектив Центра досуга </a:t>
            </a:r>
            <a:r>
              <a:rPr lang="ru-RU" dirty="0" err="1">
                <a:latin typeface="Segoe UI Light" pitchFamily="34" charset="0"/>
              </a:rPr>
              <a:t>с.Карасуль</a:t>
            </a:r>
            <a:r>
              <a:rPr lang="ru-RU" dirty="0">
                <a:latin typeface="Segoe UI Light" pitchFamily="34" charset="0"/>
              </a:rPr>
              <a:t> «Фантазеры» инсценировали сказку «</a:t>
            </a:r>
            <a:r>
              <a:rPr lang="ru-RU" dirty="0" smtClean="0">
                <a:latin typeface="Segoe UI Light" pitchFamily="34" charset="0"/>
              </a:rPr>
              <a:t>Конек-горбунок» и получили диплом во </a:t>
            </a:r>
            <a:r>
              <a:rPr lang="ru-RU" dirty="0">
                <a:latin typeface="Segoe UI Light" pitchFamily="34" charset="0"/>
              </a:rPr>
              <a:t>конкурсе театральных </a:t>
            </a:r>
            <a:r>
              <a:rPr lang="ru-RU" dirty="0" smtClean="0">
                <a:latin typeface="Segoe UI Light" pitchFamily="34" charset="0"/>
              </a:rPr>
              <a:t>коллективов в </a:t>
            </a:r>
            <a:r>
              <a:rPr lang="ru-RU" dirty="0" err="1" smtClean="0">
                <a:latin typeface="Segoe UI Light" pitchFamily="34" charset="0"/>
              </a:rPr>
              <a:t>г.Тобольске</a:t>
            </a:r>
            <a:r>
              <a:rPr lang="ru-RU" dirty="0" smtClean="0">
                <a:latin typeface="Segoe UI Light" pitchFamily="34" charset="0"/>
              </a:rPr>
              <a:t>.</a:t>
            </a:r>
            <a:endParaRPr lang="ru-RU" dirty="0">
              <a:latin typeface="Segoe UI Light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907345"/>
            <a:ext cx="2627784" cy="3950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451048"/>
            <a:ext cx="4107671" cy="242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User\Downloads\261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362" y="4484542"/>
            <a:ext cx="3201574" cy="222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3226932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Segoe Script" pitchFamily="34" charset="0"/>
              </a:rPr>
              <a:t>Алябьев</a:t>
            </a:r>
            <a:r>
              <a:rPr lang="ru-RU" dirty="0">
                <a:latin typeface="Segoe Script" pitchFamily="34" charset="0"/>
              </a:rPr>
              <a:t>, Никитин, Ершов, Менделеев,</a:t>
            </a:r>
            <a:br>
              <a:rPr lang="ru-RU" dirty="0">
                <a:latin typeface="Segoe Script" pitchFamily="34" charset="0"/>
              </a:rPr>
            </a:br>
            <a:r>
              <a:rPr lang="ru-RU" dirty="0">
                <a:latin typeface="Segoe Script" pitchFamily="34" charset="0"/>
              </a:rPr>
              <a:t>То гордостью нашей шагаем аллеей.</a:t>
            </a:r>
            <a:br>
              <a:rPr lang="ru-RU" dirty="0">
                <a:latin typeface="Segoe Script" pitchFamily="34" charset="0"/>
              </a:rPr>
            </a:br>
            <a:r>
              <a:rPr lang="ru-RU" dirty="0">
                <a:latin typeface="Segoe Script" pitchFamily="34" charset="0"/>
              </a:rPr>
              <a:t>Равняться на них мы будем всегда,</a:t>
            </a:r>
            <a:br>
              <a:rPr lang="ru-RU" dirty="0">
                <a:latin typeface="Segoe Script" pitchFamily="34" charset="0"/>
              </a:rPr>
            </a:br>
            <a:r>
              <a:rPr lang="ru-RU" dirty="0">
                <a:latin typeface="Segoe Script" pitchFamily="34" charset="0"/>
              </a:rPr>
              <a:t>Известны как формула – </a:t>
            </a:r>
            <a:r>
              <a:rPr lang="ru-RU" dirty="0" err="1">
                <a:latin typeface="Segoe Script" pitchFamily="34" charset="0"/>
              </a:rPr>
              <a:t>аш</a:t>
            </a:r>
            <a:r>
              <a:rPr lang="ru-RU" dirty="0">
                <a:latin typeface="Segoe Script" pitchFamily="34" charset="0"/>
              </a:rPr>
              <a:t>-дв</a:t>
            </a:r>
            <a:r>
              <a:rPr lang="ru-RU" dirty="0">
                <a:solidFill>
                  <a:srgbClr val="FF0000"/>
                </a:solidFill>
                <a:latin typeface="Segoe Script" pitchFamily="34" charset="0"/>
              </a:rPr>
              <a:t>а</a:t>
            </a:r>
            <a:r>
              <a:rPr lang="ru-RU" dirty="0">
                <a:latin typeface="Segoe Script" pitchFamily="34" charset="0"/>
              </a:rPr>
              <a:t>-о – вода.</a:t>
            </a:r>
          </a:p>
        </p:txBody>
      </p:sp>
    </p:spTree>
    <p:extLst>
      <p:ext uri="{BB962C8B-B14F-4D97-AF65-F5344CB8AC3E}">
        <p14:creationId xmlns:p14="http://schemas.microsoft.com/office/powerpoint/2010/main" val="342640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>
                <a:lumMod val="80000"/>
                <a:lumOff val="20000"/>
                <a:alpha val="17000"/>
              </a:srgbClr>
            </a:gs>
            <a:gs pos="17999">
              <a:srgbClr val="99CCFF"/>
            </a:gs>
            <a:gs pos="52000">
              <a:srgbClr val="9966FF"/>
            </a:gs>
            <a:gs pos="45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v-sibirskoy-tayge-ogromnoe-kolichestvo-bolot-e15146517346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" y="1996034"/>
            <a:ext cx="7740354" cy="48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070" y="4782"/>
            <a:ext cx="91259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egoe UI Light" pitchFamily="34" charset="0"/>
              </a:rPr>
              <a:t>Село </a:t>
            </a:r>
            <a:r>
              <a:rPr lang="ru-RU" dirty="0" err="1">
                <a:latin typeface="Segoe UI Light" pitchFamily="34" charset="0"/>
              </a:rPr>
              <a:t>Карасуль</a:t>
            </a:r>
            <a:r>
              <a:rPr lang="ru-RU" dirty="0">
                <a:latin typeface="Segoe UI Light" pitchFamily="34" charset="0"/>
              </a:rPr>
              <a:t> расположено на реке </a:t>
            </a:r>
            <a:r>
              <a:rPr lang="ru-RU" dirty="0" err="1">
                <a:latin typeface="Segoe UI Light" pitchFamily="34" charset="0"/>
              </a:rPr>
              <a:t>Карасуль</a:t>
            </a:r>
            <a:r>
              <a:rPr lang="ru-RU" dirty="0">
                <a:latin typeface="Segoe UI Light" pitchFamily="34" charset="0"/>
              </a:rPr>
              <a:t> (левый приток реки Ишим) в лесостепной зоне Западной Сибири (в пределах </a:t>
            </a:r>
            <a:r>
              <a:rPr lang="ru-RU" dirty="0" err="1">
                <a:latin typeface="Segoe UI Light" pitchFamily="34" charset="0"/>
              </a:rPr>
              <a:t>Ишимской</a:t>
            </a:r>
            <a:r>
              <a:rPr lang="ru-RU" dirty="0">
                <a:latin typeface="Segoe UI Light" pitchFamily="34" charset="0"/>
              </a:rPr>
              <a:t> равнины) на высоте 120 метров над уровнем моря.</a:t>
            </a:r>
          </a:p>
          <a:p>
            <a:r>
              <a:rPr lang="ru-RU" dirty="0">
                <a:latin typeface="Segoe UI Light" pitchFamily="34" charset="0"/>
              </a:rPr>
              <a:t>Село расположено в 48 км к северо-западу от районного центра города Ишим и 270 км к юго-востоку от областного центра города Тюмень. Административный центр сельского поселения - посёлок Октябрьский расположен в 2 км к югу от села</a:t>
            </a:r>
            <a:r>
              <a:rPr lang="ru-RU" dirty="0" smtClean="0">
                <a:latin typeface="Segoe UI Light" pitchFamily="34" charset="0"/>
              </a:rPr>
              <a:t>. Проживает 385 человек. В Карасульском сельском поселении – 2673 (2017год)</a:t>
            </a:r>
            <a:endParaRPr lang="ru-RU" dirty="0">
              <a:latin typeface="Segoe UI Light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768" y="2036106"/>
            <a:ext cx="3946186" cy="4859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" y="4206238"/>
            <a:ext cx="2850409" cy="2668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2006" y="2944356"/>
            <a:ext cx="5004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Segoe Script" pitchFamily="34" charset="0"/>
              </a:rPr>
              <a:t>А наш </a:t>
            </a:r>
            <a:r>
              <a:rPr lang="ru-RU" sz="1600" dirty="0" err="1">
                <a:solidFill>
                  <a:schemeClr val="bg1"/>
                </a:solidFill>
                <a:latin typeface="Segoe Script" pitchFamily="34" charset="0"/>
              </a:rPr>
              <a:t>Карасуль</a:t>
            </a:r>
            <a:r>
              <a:rPr lang="ru-RU" sz="1600" dirty="0">
                <a:solidFill>
                  <a:schemeClr val="bg1"/>
                </a:solidFill>
                <a:latin typeface="Segoe Script" pitchFamily="34" charset="0"/>
              </a:rPr>
              <a:t> - просто рай на земле:</a:t>
            </a:r>
            <a:br>
              <a:rPr lang="ru-RU" sz="1600" dirty="0">
                <a:solidFill>
                  <a:schemeClr val="bg1"/>
                </a:solidFill>
                <a:latin typeface="Segoe Script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Segoe Script" pitchFamily="34" charset="0"/>
              </a:rPr>
              <a:t>Луга утопают в зерне и траве.</a:t>
            </a:r>
            <a:br>
              <a:rPr lang="ru-RU" sz="1600" dirty="0">
                <a:solidFill>
                  <a:schemeClr val="bg1"/>
                </a:solidFill>
                <a:latin typeface="Segoe Script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Segoe Script" pitchFamily="34" charset="0"/>
              </a:rPr>
              <a:t>То поле, то пастбище, болото и лес -</a:t>
            </a:r>
            <a:br>
              <a:rPr lang="ru-RU" sz="1600" dirty="0">
                <a:solidFill>
                  <a:schemeClr val="bg1"/>
                </a:solidFill>
                <a:latin typeface="Segoe Script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Segoe Script" pitchFamily="34" charset="0"/>
              </a:rPr>
              <a:t>Все сердцу так мило, ведь Родина здесь!</a:t>
            </a:r>
          </a:p>
        </p:txBody>
      </p:sp>
      <p:pic>
        <p:nvPicPr>
          <p:cNvPr id="7" name="Picture 2" descr="C:\Users\User\Desktop\46132931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375" y="5976458"/>
            <a:ext cx="975384" cy="85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70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8" y="-1"/>
            <a:ext cx="9172518" cy="6857999"/>
          </a:xfrm>
          <a:prstGeom prst="rect">
            <a:avLst/>
          </a:prstGeom>
        </p:spPr>
      </p:pic>
      <p:sp>
        <p:nvSpPr>
          <p:cNvPr id="53254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755576" y="1052736"/>
            <a:ext cx="4980336" cy="10527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>
              <a:solidFill>
                <a:schemeClr val="bg1"/>
              </a:solidFill>
              <a:latin typeface="Segoe Script" pitchFamily="34" charset="0"/>
            </a:endParaRPr>
          </a:p>
        </p:txBody>
      </p:sp>
      <p:pic>
        <p:nvPicPr>
          <p:cNvPr id="53256" name="Picture 8" descr="1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1"/>
          <a:stretch>
            <a:fillRect/>
          </a:stretch>
        </p:blipFill>
        <p:spPr bwMode="auto">
          <a:xfrm>
            <a:off x="6683354" y="78693"/>
            <a:ext cx="2438400" cy="1131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F:\фото поселка\DSC_1370.JPG"/>
          <p:cNvPicPr/>
          <p:nvPr/>
        </p:nvPicPr>
        <p:blipFill>
          <a:blip r:embed="rId4" cstate="print"/>
          <a:srcRect l="17157" r="33298" b="11325"/>
          <a:stretch>
            <a:fillRect/>
          </a:stretch>
        </p:blipFill>
        <p:spPr bwMode="auto">
          <a:xfrm>
            <a:off x="6804248" y="2924944"/>
            <a:ext cx="2339752" cy="2425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F:\фото поселка\DSC_1385.JPG"/>
          <p:cNvPicPr/>
          <p:nvPr/>
        </p:nvPicPr>
        <p:blipFill>
          <a:blip r:embed="rId5" cstate="print"/>
          <a:srcRect b="3283"/>
          <a:stretch>
            <a:fillRect/>
          </a:stretch>
        </p:blipFill>
        <p:spPr bwMode="auto">
          <a:xfrm>
            <a:off x="3485" y="4469697"/>
            <a:ext cx="3640855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F:\фото поселка\DSC_139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01938" y="4572845"/>
            <a:ext cx="3213851" cy="2285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ЮСН\Desktop\12декабря\DSC_137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4126" y="4700336"/>
            <a:ext cx="2999874" cy="2157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ЮСН\Desktop\12декабря\DSC_138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1495" y="4738089"/>
            <a:ext cx="3048001" cy="1954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302421" y="76066"/>
            <a:ext cx="277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Segoe Script" pitchFamily="34" charset="0"/>
              </a:rPr>
              <a:t> </a:t>
            </a:r>
            <a:endParaRPr lang="ru-RU" b="1" dirty="0"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4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05" y="100119"/>
            <a:ext cx="5133975" cy="397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-99392"/>
            <a:ext cx="5694363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" t="-436" r="15884" b="436"/>
          <a:stretch/>
        </p:blipFill>
        <p:spPr>
          <a:xfrm>
            <a:off x="0" y="3912609"/>
            <a:ext cx="4751167" cy="3153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-91366" y="1698688"/>
            <a:ext cx="4738289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dirty="0">
                <a:latin typeface="Segoe UI Light" pitchFamily="34" charset="0"/>
              </a:rPr>
              <a:t>Вблизи проходит автомобильная дорога федерального значения Р402 (Тюмень — Омск). Ближайшая железнодорожная станция </a:t>
            </a:r>
            <a:r>
              <a:rPr lang="ru-RU" dirty="0" err="1">
                <a:latin typeface="Segoe UI Light" pitchFamily="34" charset="0"/>
              </a:rPr>
              <a:t>Карасульская</a:t>
            </a:r>
            <a:r>
              <a:rPr lang="ru-RU" dirty="0">
                <a:latin typeface="Segoe UI Light" pitchFamily="34" charset="0"/>
              </a:rPr>
              <a:t> расположена в 3,7 км к югу от села в посёлке Никольский.</a:t>
            </a:r>
          </a:p>
          <a:p>
            <a:r>
              <a:rPr lang="ru-RU" dirty="0">
                <a:latin typeface="Segoe UI Light" pitchFamily="34" charset="0"/>
              </a:rPr>
              <a:t>Также к Карасульскому поселению относится </a:t>
            </a:r>
            <a:r>
              <a:rPr lang="ru-RU" dirty="0" err="1">
                <a:latin typeface="Segoe UI Light" pitchFamily="34" charset="0"/>
              </a:rPr>
              <a:t>д.Крутые</a:t>
            </a:r>
            <a:r>
              <a:rPr lang="ru-RU" dirty="0">
                <a:latin typeface="Segoe UI Light" pitchFamily="34" charset="0"/>
              </a:rPr>
              <a:t> Озерки и </a:t>
            </a:r>
            <a:r>
              <a:rPr lang="ru-RU" dirty="0" err="1">
                <a:latin typeface="Segoe UI Light" pitchFamily="34" charset="0"/>
              </a:rPr>
              <a:t>п.Новокировский</a:t>
            </a:r>
            <a:r>
              <a:rPr lang="ru-RU" dirty="0">
                <a:latin typeface="Segoe UI Light" pitchFamily="34" charset="0"/>
              </a:rPr>
              <a:t>.</a:t>
            </a:r>
          </a:p>
          <a:p>
            <a:r>
              <a:rPr lang="ru-RU" dirty="0">
                <a:latin typeface="Segoe UI Light" pitchFamily="34" charset="0"/>
              </a:rPr>
              <a:t>Еще в </a:t>
            </a:r>
            <a:r>
              <a:rPr lang="ru-RU" dirty="0" err="1">
                <a:latin typeface="Segoe UI Light" pitchFamily="34" charset="0"/>
              </a:rPr>
              <a:t>Карасульской</a:t>
            </a:r>
            <a:r>
              <a:rPr lang="ru-RU" dirty="0">
                <a:latin typeface="Segoe UI Light" pitchFamily="34" charset="0"/>
              </a:rPr>
              <a:t> школе обучаются дети из </a:t>
            </a:r>
            <a:r>
              <a:rPr lang="ru-RU" dirty="0" err="1">
                <a:latin typeface="Segoe UI Light" pitchFamily="34" charset="0"/>
              </a:rPr>
              <a:t>д.Борисовка</a:t>
            </a:r>
            <a:r>
              <a:rPr lang="ru-RU" dirty="0">
                <a:latin typeface="Segoe UI Light" pitchFamily="34" charset="0"/>
              </a:rPr>
              <a:t>, </a:t>
            </a:r>
            <a:r>
              <a:rPr lang="ru-RU" dirty="0" err="1">
                <a:latin typeface="Segoe UI Light" pitchFamily="34" charset="0"/>
              </a:rPr>
              <a:t>с.Бутусово</a:t>
            </a:r>
            <a:r>
              <a:rPr lang="ru-RU" dirty="0">
                <a:latin typeface="Segoe UI Light" pitchFamily="34" charset="0"/>
              </a:rPr>
              <a:t> (</a:t>
            </a:r>
            <a:r>
              <a:rPr lang="ru-RU" dirty="0" err="1">
                <a:latin typeface="Segoe UI Light" pitchFamily="34" charset="0"/>
              </a:rPr>
              <a:t>Бутусовского</a:t>
            </a:r>
            <a:r>
              <a:rPr lang="ru-RU" dirty="0">
                <a:latin typeface="Segoe UI Light" pitchFamily="34" charset="0"/>
              </a:rPr>
              <a:t> поселения), </a:t>
            </a:r>
            <a:r>
              <a:rPr lang="ru-RU" dirty="0" err="1">
                <a:latin typeface="Segoe UI Light" pitchFamily="34" charset="0"/>
              </a:rPr>
              <a:t>с.Десятово</a:t>
            </a:r>
            <a:r>
              <a:rPr lang="ru-RU" dirty="0">
                <a:latin typeface="Segoe UI Light" pitchFamily="34" charset="0"/>
              </a:rPr>
              <a:t>, </a:t>
            </a:r>
            <a:r>
              <a:rPr lang="ru-RU" dirty="0" err="1">
                <a:latin typeface="Segoe UI Light" pitchFamily="34" charset="0"/>
              </a:rPr>
              <a:t>д.Михайловка</a:t>
            </a:r>
            <a:r>
              <a:rPr lang="ru-RU" dirty="0">
                <a:latin typeface="Segoe UI Light" pitchFamily="34" charset="0"/>
              </a:rPr>
              <a:t>, </a:t>
            </a:r>
            <a:r>
              <a:rPr lang="ru-RU" dirty="0" err="1">
                <a:latin typeface="Segoe UI Light" pitchFamily="34" charset="0"/>
              </a:rPr>
              <a:t>д.Камышка</a:t>
            </a:r>
            <a:r>
              <a:rPr lang="ru-RU" dirty="0">
                <a:latin typeface="Segoe UI Light" pitchFamily="34" charset="0"/>
              </a:rPr>
              <a:t> и </a:t>
            </a:r>
            <a:r>
              <a:rPr lang="ru-RU" dirty="0" err="1">
                <a:latin typeface="Segoe UI Light" pitchFamily="34" charset="0"/>
              </a:rPr>
              <a:t>д.Комсомолка</a:t>
            </a:r>
            <a:r>
              <a:rPr lang="ru-RU" dirty="0">
                <a:latin typeface="Segoe UI Light" pitchFamily="34" charset="0"/>
              </a:rPr>
              <a:t> (</a:t>
            </a:r>
            <a:r>
              <a:rPr lang="ru-RU" dirty="0" err="1">
                <a:latin typeface="Segoe UI Light" pitchFamily="34" charset="0"/>
              </a:rPr>
              <a:t>Десятовского</a:t>
            </a:r>
            <a:r>
              <a:rPr lang="ru-RU" dirty="0">
                <a:latin typeface="Segoe UI Light" pitchFamily="34" charset="0"/>
              </a:rPr>
              <a:t> поселения).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83" y="3704437"/>
            <a:ext cx="4512452" cy="386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59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4"/>
          <a:stretch/>
        </p:blipFill>
        <p:spPr>
          <a:xfrm>
            <a:off x="4571999" y="4149081"/>
            <a:ext cx="4842097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77874"/>
            <a:ext cx="4572000" cy="3139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dirty="0">
                <a:latin typeface="Segoe UI Light" pitchFamily="34" charset="0"/>
              </a:rPr>
              <a:t>Самое большое богатство нашего села – это люди. Например, учитель, поэт, ветеран – Сергей Иванович Баянов. Это наши спортсмены, артисты, исследователи - победители в Общероссийских олимпиадах, конкурсах соревнованиях. </a:t>
            </a:r>
            <a:r>
              <a:rPr lang="ru-RU" dirty="0" smtClean="0">
                <a:latin typeface="Segoe UI Light" pitchFamily="34" charset="0"/>
              </a:rPr>
              <a:t> Спорткомплекс был построен  </a:t>
            </a:r>
            <a:r>
              <a:rPr lang="ru-RU" dirty="0">
                <a:latin typeface="Segoe UI Light" pitchFamily="34" charset="0"/>
              </a:rPr>
              <a:t>при </a:t>
            </a:r>
            <a:r>
              <a:rPr lang="ru-RU" dirty="0" smtClean="0">
                <a:latin typeface="Segoe UI Light" pitchFamily="34" charset="0"/>
              </a:rPr>
              <a:t>поддержке </a:t>
            </a:r>
            <a:r>
              <a:rPr lang="ru-RU" dirty="0">
                <a:latin typeface="Segoe UI Light" pitchFamily="34" charset="0"/>
              </a:rPr>
              <a:t>фонда </a:t>
            </a:r>
            <a:r>
              <a:rPr lang="ru-RU" dirty="0" smtClean="0">
                <a:latin typeface="Segoe UI Light" pitchFamily="34" charset="0"/>
              </a:rPr>
              <a:t>"</a:t>
            </a:r>
            <a:r>
              <a:rPr lang="ru-RU" dirty="0">
                <a:latin typeface="Segoe UI Light" pitchFamily="34" charset="0"/>
              </a:rPr>
              <a:t>Наш выбор – малая </a:t>
            </a:r>
            <a:r>
              <a:rPr lang="ru-RU" dirty="0" smtClean="0">
                <a:latin typeface="Segoe UI Light" pitchFamily="34" charset="0"/>
              </a:rPr>
              <a:t>родина» Юрия </a:t>
            </a:r>
            <a:r>
              <a:rPr lang="ru-RU" dirty="0" err="1" smtClean="0">
                <a:latin typeface="Segoe UI Light" pitchFamily="34" charset="0"/>
              </a:rPr>
              <a:t>Шафраника</a:t>
            </a:r>
            <a:r>
              <a:rPr lang="ru-RU" dirty="0" smtClean="0">
                <a:latin typeface="Segoe UI Light" pitchFamily="34" charset="0"/>
              </a:rPr>
              <a:t>  в 2006 году, в Артеке побывать одаренным детям помог также фонд.</a:t>
            </a:r>
            <a:endParaRPr lang="ru-RU" dirty="0">
              <a:latin typeface="Segoe UI Light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57" y="108175"/>
            <a:ext cx="1811094" cy="2887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6" r="5921" b="2929"/>
          <a:stretch/>
        </p:blipFill>
        <p:spPr>
          <a:xfrm>
            <a:off x="-30529" y="4293096"/>
            <a:ext cx="4962569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 flipH="1">
            <a:off x="-252536" y="1942966"/>
            <a:ext cx="285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163" y="3217195"/>
            <a:ext cx="6555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Segoe Script" pitchFamily="34" charset="0"/>
              </a:rPr>
              <a:t>В Артеке нас знают, в Москве и Тюмени,</a:t>
            </a:r>
            <a:br>
              <a:rPr lang="ru-RU" b="1" dirty="0">
                <a:latin typeface="Segoe Script" pitchFamily="34" charset="0"/>
              </a:rPr>
            </a:br>
            <a:r>
              <a:rPr lang="ru-RU" b="1" dirty="0">
                <a:latin typeface="Segoe Script" pitchFamily="34" charset="0"/>
              </a:rPr>
              <a:t>Науке и творчеству мы не изменим!</a:t>
            </a:r>
            <a:br>
              <a:rPr lang="ru-RU" b="1" dirty="0">
                <a:latin typeface="Segoe Script" pitchFamily="34" charset="0"/>
              </a:rPr>
            </a:br>
            <a:r>
              <a:rPr lang="ru-RU" b="1" dirty="0">
                <a:latin typeface="Segoe Script" pitchFamily="34" charset="0"/>
              </a:rPr>
              <a:t>А также про спорт не забудем сказать, </a:t>
            </a:r>
            <a:br>
              <a:rPr lang="ru-RU" b="1" dirty="0">
                <a:latin typeface="Segoe Script" pitchFamily="34" charset="0"/>
              </a:rPr>
            </a:br>
            <a:r>
              <a:rPr lang="ru-RU" b="1" dirty="0">
                <a:latin typeface="Segoe Script" pitchFamily="34" charset="0"/>
              </a:rPr>
              <a:t>Чтоб полной картиной пред вами предстать.</a:t>
            </a:r>
          </a:p>
        </p:txBody>
      </p:sp>
      <p:pic>
        <p:nvPicPr>
          <p:cNvPr id="9219" name="Picture 3" descr="C:\Users\User\Downloads\5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63356"/>
            <a:ext cx="2744442" cy="274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ownloads\fon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26" y="108175"/>
            <a:ext cx="2016224" cy="198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41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73" y="-34205"/>
            <a:ext cx="9159870" cy="6823106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6" name="TextBox 5"/>
          <p:cNvSpPr txBox="1"/>
          <p:nvPr/>
        </p:nvSpPr>
        <p:spPr>
          <a:xfrm>
            <a:off x="845300" y="64586"/>
            <a:ext cx="8460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 smtClean="0">
                <a:latin typeface="Segoe Script" pitchFamily="34" charset="0"/>
              </a:rPr>
              <a:t>Карасульский</a:t>
            </a:r>
            <a:r>
              <a:rPr lang="ru-RU" sz="4400" b="1" dirty="0" smtClean="0">
                <a:latin typeface="Segoe Script" pitchFamily="34" charset="0"/>
              </a:rPr>
              <a:t> меридиан</a:t>
            </a:r>
            <a:endParaRPr lang="ru-RU" sz="4400" b="1" dirty="0">
              <a:latin typeface="Segoe Script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662" y="672609"/>
            <a:ext cx="16353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Id</a:t>
            </a:r>
            <a:r>
              <a:rPr lang="ru-RU" sz="4000" dirty="0"/>
              <a:t>-129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4290" y="135738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Segoe Script" pitchFamily="34" charset="0"/>
              </a:rPr>
              <a:t>Филиал </a:t>
            </a:r>
            <a:endParaRPr lang="ru-RU" dirty="0" smtClean="0">
              <a:latin typeface="Segoe Script" pitchFamily="34" charset="0"/>
            </a:endParaRPr>
          </a:p>
          <a:p>
            <a:r>
              <a:rPr lang="ru-RU" dirty="0" smtClean="0">
                <a:latin typeface="Segoe Script" pitchFamily="34" charset="0"/>
              </a:rPr>
              <a:t>МАОУ </a:t>
            </a:r>
            <a:r>
              <a:rPr lang="ru-RU" dirty="0" err="1">
                <a:latin typeface="Segoe Script" pitchFamily="34" charset="0"/>
              </a:rPr>
              <a:t>Тоболовская</a:t>
            </a:r>
            <a:r>
              <a:rPr lang="ru-RU" dirty="0">
                <a:latin typeface="Segoe Script" pitchFamily="34" charset="0"/>
              </a:rPr>
              <a:t> СОШ – </a:t>
            </a:r>
            <a:r>
              <a:rPr lang="ru-RU" b="1" dirty="0" err="1">
                <a:latin typeface="Segoe Script" pitchFamily="34" charset="0"/>
              </a:rPr>
              <a:t>Карасульская</a:t>
            </a:r>
            <a:r>
              <a:rPr lang="ru-RU" b="1" dirty="0">
                <a:latin typeface="Segoe Script" pitchFamily="34" charset="0"/>
              </a:rPr>
              <a:t> СОШ</a:t>
            </a:r>
            <a:endParaRPr lang="ru-RU" dirty="0">
              <a:latin typeface="Segoe Script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55898" y="1255918"/>
            <a:ext cx="2512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Script" pitchFamily="34" charset="0"/>
              </a:rPr>
              <a:t>Наш адрес:</a:t>
            </a:r>
          </a:p>
          <a:p>
            <a:r>
              <a:rPr lang="ru-RU" sz="1600" dirty="0">
                <a:latin typeface="Segoe Script" pitchFamily="34" charset="0"/>
              </a:rPr>
              <a:t>Тюменская область</a:t>
            </a:r>
          </a:p>
          <a:p>
            <a:r>
              <a:rPr lang="ru-RU" sz="1600" dirty="0" err="1">
                <a:latin typeface="Segoe Script" pitchFamily="34" charset="0"/>
              </a:rPr>
              <a:t>Ишимский</a:t>
            </a:r>
            <a:r>
              <a:rPr lang="ru-RU" sz="1600" dirty="0">
                <a:latin typeface="Segoe Script" pitchFamily="34" charset="0"/>
              </a:rPr>
              <a:t> район</a:t>
            </a:r>
          </a:p>
          <a:p>
            <a:r>
              <a:rPr lang="ru-RU" sz="1600" dirty="0" err="1">
                <a:latin typeface="Segoe Script" pitchFamily="34" charset="0"/>
              </a:rPr>
              <a:t>п.Октябрьский</a:t>
            </a:r>
            <a:endParaRPr lang="ru-RU" sz="1600" dirty="0">
              <a:latin typeface="Segoe Script" pitchFamily="34" charset="0"/>
            </a:endParaRPr>
          </a:p>
          <a:p>
            <a:r>
              <a:rPr lang="ru-RU" sz="1600" dirty="0" err="1">
                <a:latin typeface="Segoe Script" pitchFamily="34" charset="0"/>
              </a:rPr>
              <a:t>ул.Ленина</a:t>
            </a:r>
            <a:r>
              <a:rPr lang="ru-RU" sz="1600" dirty="0">
                <a:latin typeface="Segoe Script" pitchFamily="34" charset="0"/>
              </a:rPr>
              <a:t> </a:t>
            </a:r>
            <a:r>
              <a:rPr lang="ru-RU" sz="1600" dirty="0" smtClean="0">
                <a:latin typeface="Segoe Script" pitchFamily="34" charset="0"/>
              </a:rPr>
              <a:t>№32</a:t>
            </a:r>
            <a:endParaRPr lang="ru-RU" sz="1600" dirty="0">
              <a:latin typeface="Segoe Script" pitchFamily="34" charset="0"/>
            </a:endParaRPr>
          </a:p>
          <a:p>
            <a:r>
              <a:rPr lang="ru-RU" sz="1600" dirty="0">
                <a:latin typeface="Segoe Script" pitchFamily="34" charset="0"/>
              </a:rPr>
              <a:t>627720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6176" y="5075760"/>
            <a:ext cx="274525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Руководитель: </a:t>
            </a:r>
            <a:endParaRPr lang="ru-RU" b="1" i="1" dirty="0" smtClean="0"/>
          </a:p>
          <a:p>
            <a:r>
              <a:rPr lang="ru-RU" sz="2000" dirty="0" smtClean="0">
                <a:latin typeface="Segoe Script" pitchFamily="34" charset="0"/>
              </a:rPr>
              <a:t>Юрова </a:t>
            </a:r>
            <a:r>
              <a:rPr lang="ru-RU" sz="2000" dirty="0">
                <a:latin typeface="Segoe Script" pitchFamily="34" charset="0"/>
              </a:rPr>
              <a:t>Светлана </a:t>
            </a:r>
            <a:endParaRPr lang="ru-RU" sz="2000" dirty="0" smtClean="0">
              <a:latin typeface="Segoe Script" pitchFamily="34" charset="0"/>
            </a:endParaRPr>
          </a:p>
          <a:p>
            <a:r>
              <a:rPr lang="ru-RU" sz="2000" dirty="0" smtClean="0">
                <a:latin typeface="Segoe Script" pitchFamily="34" charset="0"/>
              </a:rPr>
              <a:t>Николаевна</a:t>
            </a:r>
            <a:endParaRPr lang="ru-RU" sz="2000" dirty="0">
              <a:latin typeface="Segoe Script" pitchFamily="34" charset="0"/>
            </a:endParaRPr>
          </a:p>
        </p:txBody>
      </p:sp>
      <p:pic>
        <p:nvPicPr>
          <p:cNvPr id="1027" name="Picture 3" descr="C:\Users\User\Videos\DSC001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83"/>
          <a:stretch/>
        </p:blipFill>
        <p:spPr bwMode="auto">
          <a:xfrm>
            <a:off x="6287956" y="2811198"/>
            <a:ext cx="2652724" cy="2345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786240" y="6028142"/>
            <a:ext cx="3485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Капитан команды: </a:t>
            </a:r>
          </a:p>
          <a:p>
            <a:r>
              <a:rPr lang="ru-RU" sz="2400" dirty="0" err="1" smtClean="0">
                <a:latin typeface="Segoe Script" pitchFamily="34" charset="0"/>
              </a:rPr>
              <a:t>Абышев</a:t>
            </a:r>
            <a:r>
              <a:rPr lang="ru-RU" sz="2400" dirty="0" smtClean="0">
                <a:latin typeface="Segoe Script" pitchFamily="34" charset="0"/>
              </a:rPr>
              <a:t> </a:t>
            </a:r>
            <a:r>
              <a:rPr lang="ru-RU" sz="2400" dirty="0" err="1">
                <a:latin typeface="Segoe Script" pitchFamily="34" charset="0"/>
              </a:rPr>
              <a:t>Алмас</a:t>
            </a:r>
            <a:endParaRPr lang="ru-RU" sz="2400" dirty="0">
              <a:latin typeface="Segoe Script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87" y="2966196"/>
            <a:ext cx="1465799" cy="2437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778" y="4307638"/>
            <a:ext cx="469604" cy="30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6287956" y="2825578"/>
            <a:ext cx="266328" cy="26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6546700" y="2142215"/>
            <a:ext cx="266328" cy="26184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уга 6"/>
          <p:cNvSpPr/>
          <p:nvPr/>
        </p:nvSpPr>
        <p:spPr>
          <a:xfrm flipH="1">
            <a:off x="6684781" y="1218748"/>
            <a:ext cx="125580" cy="1592450"/>
          </a:xfrm>
          <a:prstGeom prst="arc">
            <a:avLst>
              <a:gd name="adj1" fmla="val 16200000"/>
              <a:gd name="adj2" fmla="val 5260703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C:\Users\User\AppData\Local\Microsoft\Windows\Temporary Internet Files\Content.Word\7 а класс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51" y="2651168"/>
            <a:ext cx="4689101" cy="2917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184531" y="834027"/>
            <a:ext cx="6255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Segoe Script" pitchFamily="34" charset="0"/>
              </a:rPr>
              <a:t>приветствует всех команд-участников ДООГ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4290" y="5427977"/>
            <a:ext cx="5899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Segoe Script" pitchFamily="34" charset="0"/>
              </a:rPr>
              <a:t>Коль к нам захотите хотя б на денек,</a:t>
            </a:r>
            <a:br>
              <a:rPr lang="ru-RU" b="1" dirty="0">
                <a:latin typeface="Segoe Script" pitchFamily="34" charset="0"/>
              </a:rPr>
            </a:br>
            <a:r>
              <a:rPr lang="ru-RU" b="1" dirty="0">
                <a:latin typeface="Segoe Script" pitchFamily="34" charset="0"/>
              </a:rPr>
              <a:t>Не зря написали мы весь этот слог.</a:t>
            </a:r>
            <a:br>
              <a:rPr lang="ru-RU" b="1" dirty="0">
                <a:latin typeface="Segoe Script" pitchFamily="34" charset="0"/>
              </a:rPr>
            </a:br>
            <a:r>
              <a:rPr lang="ru-RU" b="1" dirty="0">
                <a:latin typeface="Segoe Script" pitchFamily="34" charset="0"/>
              </a:rPr>
              <a:t>И на прощанье удачи желаем </a:t>
            </a:r>
            <a:br>
              <a:rPr lang="ru-RU" b="1" dirty="0">
                <a:latin typeface="Segoe Script" pitchFamily="34" charset="0"/>
              </a:rPr>
            </a:br>
            <a:r>
              <a:rPr lang="ru-RU" b="1" dirty="0">
                <a:latin typeface="Segoe Script" pitchFamily="34" charset="0"/>
              </a:rPr>
              <a:t>Командам-соперницам! И отправляем!...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21"/>
          <a:stretch/>
        </p:blipFill>
        <p:spPr bwMode="auto">
          <a:xfrm>
            <a:off x="6909565" y="1110886"/>
            <a:ext cx="2351827" cy="116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11560" y="2281836"/>
            <a:ext cx="277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http://karasul.depon72.ru/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24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1412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п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риветствует все команды участницы ДООГ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1143" y="837941"/>
            <a:ext cx="81355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>
                <a:latin typeface="Segoe Script" pitchFamily="34" charset="0"/>
              </a:rPr>
              <a:t>Карасульский</a:t>
            </a:r>
            <a:r>
              <a:rPr lang="ru-RU" sz="4400" b="1" dirty="0">
                <a:latin typeface="Segoe Script" pitchFamily="34" charset="0"/>
              </a:rPr>
              <a:t> меридиан</a:t>
            </a:r>
            <a:endParaRPr lang="ru-RU" sz="4400" b="1" dirty="0">
              <a:latin typeface="Segoe Scrip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49" y="4509120"/>
            <a:ext cx="2538149" cy="1903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323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Объект 3" descr="G:\ярм\DSC07583.JPG"/>
          <p:cNvPicPr>
            <a:picLocks noGrp="1"/>
          </p:cNvPicPr>
          <p:nvPr>
            <p:ph idx="1"/>
          </p:nvPr>
        </p:nvPicPr>
        <p:blipFill rotWithShape="1">
          <a:blip r:embed="rId3" cstate="print"/>
          <a:srcRect l="62794" r="4332"/>
          <a:stretch/>
        </p:blipFill>
        <p:spPr bwMode="auto">
          <a:xfrm>
            <a:off x="7148423" y="613407"/>
            <a:ext cx="1952617" cy="3337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5706" y="1311651"/>
            <a:ext cx="3491220" cy="2094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459432"/>
            <a:ext cx="8229600" cy="1602432"/>
          </a:xfrm>
        </p:spPr>
        <p:txBody>
          <a:bodyPr/>
          <a:lstStyle/>
          <a:p>
            <a:r>
              <a:rPr lang="ru-RU" dirty="0" smtClean="0">
                <a:latin typeface="Segoe Script" pitchFamily="34" charset="0"/>
              </a:rPr>
              <a:t>Участники команды: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7979" y="1371747"/>
            <a:ext cx="3480387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306"/>
          <a:stretch/>
        </p:blipFill>
        <p:spPr>
          <a:xfrm rot="5400000">
            <a:off x="1077156" y="1069554"/>
            <a:ext cx="3137928" cy="2362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5855" y="1256597"/>
            <a:ext cx="2873799" cy="1724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47" y="3871555"/>
            <a:ext cx="1445106" cy="2403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53" y="3955671"/>
            <a:ext cx="1394750" cy="2319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870" y="3977417"/>
            <a:ext cx="1358370" cy="2259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63" y="4025134"/>
            <a:ext cx="1318210" cy="2192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273811" y="628094"/>
            <a:ext cx="123386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err="1" smtClean="0"/>
              <a:t>Захарчева</a:t>
            </a:r>
            <a:r>
              <a:rPr lang="ru-RU" dirty="0" smtClean="0"/>
              <a:t> </a:t>
            </a:r>
          </a:p>
          <a:p>
            <a:r>
              <a:rPr lang="ru-RU" dirty="0" smtClean="0"/>
              <a:t>Ангелина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189776" y="787353"/>
            <a:ext cx="115762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err="1" smtClean="0"/>
              <a:t>Бечикова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Софья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786873" y="6225916"/>
            <a:ext cx="10839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err="1" smtClean="0"/>
              <a:t>Пинигин</a:t>
            </a:r>
            <a:r>
              <a:rPr lang="ru-RU" dirty="0" smtClean="0"/>
              <a:t> </a:t>
            </a:r>
          </a:p>
          <a:p>
            <a:r>
              <a:rPr lang="ru-RU" dirty="0" smtClean="0"/>
              <a:t>Максим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525428" y="6211668"/>
            <a:ext cx="11539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Зайцева </a:t>
            </a:r>
          </a:p>
          <a:p>
            <a:r>
              <a:rPr lang="ru-RU" dirty="0" smtClean="0"/>
              <a:t>Надежда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679374" y="6236599"/>
            <a:ext cx="148149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err="1" smtClean="0"/>
              <a:t>Шпилевский</a:t>
            </a:r>
            <a:r>
              <a:rPr lang="ru-RU" dirty="0" smtClean="0"/>
              <a:t> </a:t>
            </a:r>
          </a:p>
          <a:p>
            <a:r>
              <a:rPr lang="ru-RU" dirty="0" smtClean="0"/>
              <a:t>Михаил</a:t>
            </a:r>
            <a:endParaRPr lang="ru-RU" dirty="0"/>
          </a:p>
        </p:txBody>
      </p:sp>
      <p:pic>
        <p:nvPicPr>
          <p:cNvPr id="21" name="Picture 2" descr="H:\фото 15-16\фото Тюмень 14.06.15\DSC09085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9" t="15920" r="25227"/>
          <a:stretch/>
        </p:blipFill>
        <p:spPr bwMode="auto">
          <a:xfrm>
            <a:off x="-16853" y="3605886"/>
            <a:ext cx="1611867" cy="274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5-конечная звезда 21"/>
          <p:cNvSpPr/>
          <p:nvPr/>
        </p:nvSpPr>
        <p:spPr>
          <a:xfrm>
            <a:off x="7034" y="550915"/>
            <a:ext cx="266328" cy="26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1965920" y="797699"/>
            <a:ext cx="266328" cy="26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/>
          <p:cNvSpPr/>
          <p:nvPr/>
        </p:nvSpPr>
        <p:spPr>
          <a:xfrm>
            <a:off x="3854397" y="891915"/>
            <a:ext cx="266328" cy="26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5-конечная звезда 24"/>
          <p:cNvSpPr/>
          <p:nvPr/>
        </p:nvSpPr>
        <p:spPr>
          <a:xfrm>
            <a:off x="5885888" y="666776"/>
            <a:ext cx="266328" cy="26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5-конечная звезда 25"/>
          <p:cNvSpPr/>
          <p:nvPr/>
        </p:nvSpPr>
        <p:spPr>
          <a:xfrm>
            <a:off x="8729758" y="1110519"/>
            <a:ext cx="266328" cy="26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/>
          <p:cNvSpPr/>
          <p:nvPr/>
        </p:nvSpPr>
        <p:spPr>
          <a:xfrm>
            <a:off x="162540" y="3977417"/>
            <a:ext cx="266328" cy="26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5-конечная звезда 27"/>
          <p:cNvSpPr/>
          <p:nvPr/>
        </p:nvSpPr>
        <p:spPr>
          <a:xfrm>
            <a:off x="1548935" y="3985083"/>
            <a:ext cx="266328" cy="26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5-конечная звезда 28"/>
          <p:cNvSpPr/>
          <p:nvPr/>
        </p:nvSpPr>
        <p:spPr>
          <a:xfrm>
            <a:off x="3099673" y="3894212"/>
            <a:ext cx="266328" cy="26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5-конечная звезда 29"/>
          <p:cNvSpPr/>
          <p:nvPr/>
        </p:nvSpPr>
        <p:spPr>
          <a:xfrm>
            <a:off x="4718553" y="3973704"/>
            <a:ext cx="266328" cy="26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5-конечная звезда 30"/>
          <p:cNvSpPr/>
          <p:nvPr/>
        </p:nvSpPr>
        <p:spPr>
          <a:xfrm>
            <a:off x="6152216" y="3961427"/>
            <a:ext cx="266328" cy="26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5-конечная звезда 31"/>
          <p:cNvSpPr/>
          <p:nvPr/>
        </p:nvSpPr>
        <p:spPr>
          <a:xfrm>
            <a:off x="7643327" y="4239262"/>
            <a:ext cx="266328" cy="26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07189" y="796259"/>
            <a:ext cx="119936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 err="1"/>
              <a:t>Чибунина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Юлия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19012" y="382103"/>
            <a:ext cx="123694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 err="1"/>
              <a:t>Бырдин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Александр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19013" y="6211669"/>
            <a:ext cx="132498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err="1"/>
              <a:t>Сосунова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Анастасия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655" y="4092349"/>
            <a:ext cx="1324987" cy="199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31" y="4032209"/>
            <a:ext cx="1250959" cy="2080542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Прямоугольник 34"/>
          <p:cNvSpPr/>
          <p:nvPr/>
        </p:nvSpPr>
        <p:spPr>
          <a:xfrm>
            <a:off x="4160870" y="6224888"/>
            <a:ext cx="130779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err="1"/>
              <a:t>Чаукеров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err="1" smtClean="0"/>
              <a:t>Данияр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468663" y="6226081"/>
            <a:ext cx="131821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Абышев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err="1" smtClean="0"/>
              <a:t>Алмас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8905" y="6274994"/>
            <a:ext cx="15339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Юрова</a:t>
            </a:r>
          </a:p>
          <a:p>
            <a:r>
              <a:rPr lang="ru-RU" dirty="0" smtClean="0"/>
              <a:t>Валерия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6316897" y="683743"/>
            <a:ext cx="11539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Савин</a:t>
            </a:r>
          </a:p>
          <a:p>
            <a:r>
              <a:rPr lang="ru-RU" dirty="0" smtClean="0"/>
              <a:t>Сергей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1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>
                <a:lumMod val="48000"/>
                <a:lumOff val="52000"/>
                <a:alpha val="49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2"/>
          <a:stretch/>
        </p:blipFill>
        <p:spPr>
          <a:xfrm>
            <a:off x="0" y="3284984"/>
            <a:ext cx="9144000" cy="2935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t="27345" r="54149" b="31811"/>
          <a:stretch/>
        </p:blipFill>
        <p:spPr bwMode="auto">
          <a:xfrm>
            <a:off x="7452320" y="4604197"/>
            <a:ext cx="1691680" cy="2253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8336"/>
            <a:ext cx="9036496" cy="4525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Segoe UI Light" pitchFamily="34" charset="0"/>
              </a:rPr>
              <a:t>Мы живем на юге … Тюменской области. Поэтому, например, сегодня у нас -38°С.</a:t>
            </a:r>
          </a:p>
          <a:p>
            <a:pPr marL="0" indent="0">
              <a:buNone/>
            </a:pPr>
            <a:r>
              <a:rPr lang="ru-RU" sz="2800" dirty="0">
                <a:latin typeface="Segoe UI Light" pitchFamily="34" charset="0"/>
              </a:rPr>
              <a:t>Контуры Тюменской области похожи на сердце.  Действительно, наша область является энергетическим сердцем России.  Тюмень – очень современный город. Наш областной центр – первый русский город в Сибири (1586г). С татарского название означает «десять тысяч».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80" r="13943" b="6855"/>
          <a:stretch/>
        </p:blipFill>
        <p:spPr>
          <a:xfrm>
            <a:off x="-612576" y="6093295"/>
            <a:ext cx="8064896" cy="669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803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UI Light" pitchFamily="34" charset="0"/>
              </a:rPr>
              <a:t>Наибольший объём  приходится на производство нефтепродуктов (</a:t>
            </a:r>
            <a:r>
              <a:rPr lang="ru-RU" sz="2000" dirty="0" err="1">
                <a:latin typeface="Segoe UI Light" pitchFamily="34" charset="0"/>
              </a:rPr>
              <a:t>Антипинский</a:t>
            </a:r>
            <a:r>
              <a:rPr lang="ru-RU" sz="2000" dirty="0">
                <a:latin typeface="Segoe UI Light" pitchFamily="34" charset="0"/>
              </a:rPr>
              <a:t> НПЗ). Значительная доля продукции приходится на предприятия,  в сфере производства машин и оборудования, готовых металлических изделий и электрооборудования, электронного и оптического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55450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Segoe Script" pitchFamily="34" charset="0"/>
              </a:rPr>
              <a:t>Край наш Тюменский дарами богат.</a:t>
            </a:r>
            <a:br>
              <a:rPr lang="ru-RU" sz="1600" dirty="0">
                <a:latin typeface="Segoe Script" pitchFamily="34" charset="0"/>
              </a:rPr>
            </a:br>
            <a:r>
              <a:rPr lang="ru-RU" sz="1600" dirty="0">
                <a:latin typeface="Segoe Script" pitchFamily="34" charset="0"/>
              </a:rPr>
              <a:t>Здесь нефть и газ, грибов, ягод ушат.</a:t>
            </a:r>
            <a:br>
              <a:rPr lang="ru-RU" sz="1600" dirty="0">
                <a:latin typeface="Segoe Script" pitchFamily="34" charset="0"/>
              </a:rPr>
            </a:br>
            <a:r>
              <a:rPr lang="ru-RU" sz="1600" dirty="0">
                <a:latin typeface="Segoe Script" pitchFamily="34" charset="0"/>
              </a:rPr>
              <a:t>Травы и лес, </a:t>
            </a:r>
            <a:r>
              <a:rPr lang="ru-RU" sz="1600" dirty="0" err="1">
                <a:latin typeface="Segoe Script" pitchFamily="34" charset="0"/>
              </a:rPr>
              <a:t>Карасулька</a:t>
            </a:r>
            <a:r>
              <a:rPr lang="ru-RU" sz="1600" dirty="0">
                <a:latin typeface="Segoe Script" pitchFamily="34" charset="0"/>
              </a:rPr>
              <a:t> бежит,</a:t>
            </a:r>
            <a:br>
              <a:rPr lang="ru-RU" sz="1600" dirty="0">
                <a:latin typeface="Segoe Script" pitchFamily="34" charset="0"/>
              </a:rPr>
            </a:br>
            <a:r>
              <a:rPr lang="ru-RU" sz="1600" dirty="0">
                <a:latin typeface="Segoe Script" pitchFamily="34" charset="0"/>
              </a:rPr>
              <a:t>К ней детвора купаться спешит.</a:t>
            </a:r>
            <a:br>
              <a:rPr lang="ru-RU" sz="1600" dirty="0">
                <a:latin typeface="Segoe Script" pitchFamily="34" charset="0"/>
              </a:rPr>
            </a:br>
            <a:endParaRPr lang="ru-RU" sz="1600" dirty="0">
              <a:latin typeface="Segoe Scrip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64" y="273173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Segoe Script" pitchFamily="34" charset="0"/>
              </a:rPr>
              <a:t>Березы и кедры, олени и рысь,</a:t>
            </a:r>
            <a:br>
              <a:rPr lang="ru-RU" sz="1600" dirty="0">
                <a:latin typeface="Segoe Script" pitchFamily="34" charset="0"/>
              </a:rPr>
            </a:br>
            <a:r>
              <a:rPr lang="ru-RU" sz="1600" dirty="0">
                <a:latin typeface="Segoe Script" pitchFamily="34" charset="0"/>
              </a:rPr>
              <a:t>Все в нашей области вместе слились.</a:t>
            </a:r>
            <a:br>
              <a:rPr lang="ru-RU" sz="1600" dirty="0">
                <a:latin typeface="Segoe Script" pitchFamily="34" charset="0"/>
              </a:rPr>
            </a:br>
            <a:r>
              <a:rPr lang="ru-RU" sz="1600" dirty="0">
                <a:latin typeface="Segoe Script" pitchFamily="34" charset="0"/>
              </a:rPr>
              <a:t>Край наш чудесный талантом богат,</a:t>
            </a:r>
            <a:br>
              <a:rPr lang="ru-RU" sz="1600" dirty="0">
                <a:latin typeface="Segoe Script" pitchFamily="34" charset="0"/>
              </a:rPr>
            </a:br>
            <a:r>
              <a:rPr lang="ru-RU" sz="1600" dirty="0">
                <a:latin typeface="Segoe Script" pitchFamily="34" charset="0"/>
              </a:rPr>
              <a:t>Поет и танцует, гостям всегда рад.</a:t>
            </a:r>
          </a:p>
        </p:txBody>
      </p:sp>
      <p:pic>
        <p:nvPicPr>
          <p:cNvPr id="1026" name="Picture 2" descr="C:\Users\User\Downloads\m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8" y="4365104"/>
            <a:ext cx="3782965" cy="2127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ownloads\amar028522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916" y="1323439"/>
            <a:ext cx="2689109" cy="1785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https://avatars.mds.yandex.net/get-altay/771751/2a0000015fdc15803ea2dd665c36063e2a98/X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avatars.mds.yandex.net/get-altay/771751/2a0000015fdc15803ea2dd665c36063e2a98/XX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0" descr="https://avatars.mds.yandex.net/get-altay/771751/2a0000015fdc15803ea2dd665c36063e2a98/XX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https://avatars.mds.yandex.net/get-altay/771751/2a0000015fdc15803ea2dd665c36063e2a98/XX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4" descr="https://avatars.mds.yandex.net/get-altay/771751/2a0000015fdc15803ea2dd665c36063e2a98/XXL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7" descr="https://avatars.mds.yandex.net/get-altay/771751/2a0000015fdc15803ea2dd665c36063e2a98/XXL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5" name="Picture 21" descr="C:\Users\User\Downloads\158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79" y="3137403"/>
            <a:ext cx="5593378" cy="3711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ownloads\75459886632360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74" y="4672504"/>
            <a:ext cx="2731870" cy="2185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animalsfoto.com/photo/4f/4fd1a5406b10d8a7f1f245b6c50cb2e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109009"/>
            <a:ext cx="1518573" cy="192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User\Downloads\XX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356" y="1323439"/>
            <a:ext cx="2193800" cy="1822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4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>
                <a:lumMod val="80000"/>
                <a:lumOff val="20000"/>
                <a:alpha val="39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egoe UI Light" pitchFamily="34" charset="0"/>
              </a:rPr>
              <a:t>В Тюмени четыре университета: государственный, государственный медицинский, индустриальный, аграрный, а также институт культуры, институт МВД России, высшее военно-командное училище,  филиал Уральского  государственного университета путей сообщений.</a:t>
            </a:r>
          </a:p>
          <a:p>
            <a:r>
              <a:rPr lang="ru-RU" dirty="0">
                <a:latin typeface="Segoe UI Light" pitchFamily="34" charset="0"/>
              </a:rPr>
              <a:t>Тюменская область, как и сама Россия, многонациональна, поэтому в Тюмени находятся храмы и молитвенные дома различных конфессий:</a:t>
            </a:r>
          </a:p>
          <a:p>
            <a:r>
              <a:rPr lang="ru-RU" dirty="0">
                <a:latin typeface="Segoe UI Light" pitchFamily="34" charset="0"/>
              </a:rPr>
              <a:t>•	православные</a:t>
            </a:r>
          </a:p>
          <a:p>
            <a:r>
              <a:rPr lang="ru-RU" dirty="0">
                <a:latin typeface="Segoe UI Light" pitchFamily="34" charset="0"/>
              </a:rPr>
              <a:t>•	католические</a:t>
            </a:r>
          </a:p>
          <a:p>
            <a:r>
              <a:rPr lang="ru-RU" dirty="0">
                <a:latin typeface="Segoe UI Light" pitchFamily="34" charset="0"/>
              </a:rPr>
              <a:t>•	протестантские</a:t>
            </a:r>
          </a:p>
          <a:p>
            <a:r>
              <a:rPr lang="ru-RU" dirty="0">
                <a:latin typeface="Segoe UI Light" pitchFamily="34" charset="0"/>
              </a:rPr>
              <a:t>•	мусульманские</a:t>
            </a:r>
          </a:p>
          <a:p>
            <a:r>
              <a:rPr lang="ru-RU" dirty="0">
                <a:latin typeface="Segoe UI Light" pitchFamily="34" charset="0"/>
              </a:rPr>
              <a:t>•	иудейские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08" y="1484784"/>
            <a:ext cx="3017592" cy="456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3976081"/>
            <a:ext cx="5760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Script" pitchFamily="34" charset="0"/>
              </a:rPr>
              <a:t>Татарин и русский, мансиец, чуваш</a:t>
            </a:r>
            <a:br>
              <a:rPr lang="ru-RU" sz="1600" dirty="0">
                <a:latin typeface="Segoe Script" pitchFamily="34" charset="0"/>
              </a:rPr>
            </a:br>
            <a:r>
              <a:rPr lang="ru-RU" sz="1600" dirty="0">
                <a:latin typeface="Segoe Script" pitchFamily="34" charset="0"/>
              </a:rPr>
              <a:t>Не делятся здесь на наш и не наш.</a:t>
            </a:r>
            <a:br>
              <a:rPr lang="ru-RU" sz="1600" dirty="0">
                <a:latin typeface="Segoe Script" pitchFamily="34" charset="0"/>
              </a:rPr>
            </a:br>
            <a:endParaRPr lang="ru-RU" sz="1600" dirty="0">
              <a:latin typeface="Segoe Script" pitchFamily="34" charset="0"/>
            </a:endParaRPr>
          </a:p>
        </p:txBody>
      </p:sp>
      <p:pic>
        <p:nvPicPr>
          <p:cNvPr id="8" name="Picture 2" descr="C:\Users\User\Downloads\slid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981" y="1988840"/>
            <a:ext cx="343642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slid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937" y="4581128"/>
            <a:ext cx="4829680" cy="226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hotos.wikimapia.org/p/00/05/14/91/96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81128"/>
            <a:ext cx="3395326" cy="226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87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AjWjeNJAV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097778" cy="3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6659" y="160338"/>
            <a:ext cx="50943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Script" pitchFamily="34" charset="0"/>
              </a:rPr>
              <a:t>Мы вас приглашаем наш край посетить,</a:t>
            </a:r>
            <a:br>
              <a:rPr lang="ru-RU" sz="1600" dirty="0">
                <a:latin typeface="Segoe Script" pitchFamily="34" charset="0"/>
              </a:rPr>
            </a:br>
            <a:r>
              <a:rPr lang="ru-RU" sz="1600" dirty="0">
                <a:latin typeface="Segoe Script" pitchFamily="34" charset="0"/>
              </a:rPr>
              <a:t>Источник целебный спешите испить.</a:t>
            </a:r>
            <a:br>
              <a:rPr lang="ru-RU" sz="1600" dirty="0">
                <a:latin typeface="Segoe Script" pitchFamily="34" charset="0"/>
              </a:rPr>
            </a:br>
            <a:r>
              <a:rPr lang="ru-RU" sz="1600" dirty="0">
                <a:latin typeface="Segoe Script" pitchFamily="34" charset="0"/>
              </a:rPr>
              <a:t>Духовно вы сможете здесь отдохнуть,</a:t>
            </a:r>
            <a:br>
              <a:rPr lang="ru-RU" sz="1600" dirty="0">
                <a:latin typeface="Segoe Script" pitchFamily="34" charset="0"/>
              </a:rPr>
            </a:br>
            <a:r>
              <a:rPr lang="ru-RU" sz="1600" dirty="0" smtClean="0">
                <a:latin typeface="Segoe Script" pitchFamily="34" charset="0"/>
              </a:rPr>
              <a:t>Музеи, </a:t>
            </a:r>
            <a:r>
              <a:rPr lang="ru-RU" sz="1600" dirty="0">
                <a:latin typeface="Segoe Script" pitchFamily="34" charset="0"/>
              </a:rPr>
              <a:t>театры, храм, выставки тут.</a:t>
            </a:r>
            <a:br>
              <a:rPr lang="ru-RU" sz="1600" dirty="0">
                <a:latin typeface="Segoe Script" pitchFamily="34" charset="0"/>
              </a:rPr>
            </a:br>
            <a:endParaRPr lang="ru-RU" sz="1600" dirty="0">
              <a:latin typeface="Segoe Script" pitchFamily="34" charset="0"/>
            </a:endParaRPr>
          </a:p>
        </p:txBody>
      </p:sp>
      <p:pic>
        <p:nvPicPr>
          <p:cNvPr id="4099" name="Picture 3" descr="C:\Users\User\Downloads\1361352656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74344"/>
            <a:ext cx="4104456" cy="27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3" y="6208938"/>
            <a:ext cx="3605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Свято-Троицкий </a:t>
            </a:r>
            <a:r>
              <a:rPr lang="ru-RU" dirty="0"/>
              <a:t>храм в с. </a:t>
            </a:r>
            <a:r>
              <a:rPr lang="ru-RU" dirty="0" err="1"/>
              <a:t>Карасуль</a:t>
            </a:r>
            <a:endParaRPr lang="ru-RU" dirty="0"/>
          </a:p>
        </p:txBody>
      </p:sp>
      <p:sp>
        <p:nvSpPr>
          <p:cNvPr id="4" name="AutoShape 5" descr="https://ds02.infourok.ru/uploads/ex/129a/00023579-3609e316/img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 descr="C:\Users\User\Downloads\663517c59bec193bc576c54274863d14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0"/>
          <a:stretch/>
        </p:blipFill>
        <p:spPr bwMode="auto">
          <a:xfrm>
            <a:off x="6205475" y="307548"/>
            <a:ext cx="2717152" cy="2780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0" name="Picture 14" descr="C:\Users\User\Downloads\663517c59bec193bc576c54274863d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3419475"/>
            <a:ext cx="33337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User\Downloads\img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32" y="1268760"/>
            <a:ext cx="3629269" cy="27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ownloads\img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88" y="3517984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18909" y="4566139"/>
            <a:ext cx="2318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Построен 1683—1799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55262" y="3148652"/>
            <a:ext cx="291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Музей </a:t>
            </a:r>
            <a:r>
              <a:rPr lang="ru-RU" dirty="0" err="1" smtClean="0"/>
              <a:t>П.П.Ершова</a:t>
            </a:r>
            <a:r>
              <a:rPr lang="ru-RU" dirty="0" smtClean="0"/>
              <a:t> </a:t>
            </a:r>
            <a:r>
              <a:rPr lang="ru-RU" dirty="0" err="1" smtClean="0"/>
              <a:t>г.Ишим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62380" y="1171690"/>
            <a:ext cx="3440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Музей Декабристов </a:t>
            </a:r>
            <a:r>
              <a:rPr lang="ru-RU" dirty="0" err="1" smtClean="0"/>
              <a:t>г.Ялуторовск</a:t>
            </a:r>
            <a:endParaRPr lang="ru-RU" dirty="0"/>
          </a:p>
        </p:txBody>
      </p:sp>
      <p:pic>
        <p:nvPicPr>
          <p:cNvPr id="21" name="Picture 2" descr="H:\фото 15-16\фото Тюмень 14.06.15\DSC0898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r="15536"/>
          <a:stretch/>
        </p:blipFill>
        <p:spPr bwMode="auto">
          <a:xfrm>
            <a:off x="4402808" y="1294406"/>
            <a:ext cx="1980969" cy="179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4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>
                <a:lumMod val="80000"/>
                <a:lumOff val="20000"/>
                <a:alpha val="39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User\Downloads\5808654fa38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75032"/>
            <a:ext cx="4097220" cy="273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ownloads\233537_72a89047e1e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131" y="2132856"/>
            <a:ext cx="4314632" cy="287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egoe UI Light" pitchFamily="34" charset="0"/>
              </a:rPr>
              <a:t>Одним из культурных центров региона является Тюменская областная научная библиотека им. Д. И. Менделеева, одна из передовых библиотек в России. В Тюмени 23 театра и музея, самый первый из них драматический театр основан 1858 году.</a:t>
            </a:r>
          </a:p>
          <a:p>
            <a:r>
              <a:rPr lang="ru-RU" dirty="0">
                <a:latin typeface="Segoe UI Light" pitchFamily="34" charset="0"/>
              </a:rPr>
              <a:t>В городе находятся 17 объектов культурного наследия федерального значения. Например, ботанический сад, а также региональные памятники природы Лесопарк имени Ю. А. Гагарина  и Лесопарк </a:t>
            </a:r>
            <a:r>
              <a:rPr lang="ru-RU" dirty="0" err="1">
                <a:latin typeface="Segoe UI Light" pitchFamily="34" charset="0"/>
              </a:rPr>
              <a:t>Затюменский</a:t>
            </a:r>
            <a:r>
              <a:rPr lang="ru-RU" dirty="0">
                <a:latin typeface="Segoe UI Light" pitchFamily="34" charset="0"/>
              </a:rPr>
              <a:t>. В окрестностях Тюмени, находится около пяти горячих (37-50 °C) геотермальных источников, обладающих бальнеологическими свойствами.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0" y="4024832"/>
            <a:ext cx="4274483" cy="285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16" y="4258799"/>
            <a:ext cx="3456384" cy="259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visualrian.ru/images/old_preview/227/74/2277423_previe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132" y="4015057"/>
            <a:ext cx="4322738" cy="273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t-l.ru/i/n/537/233537/233537_72a89047e1ea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44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>
                <a:lumMod val="80000"/>
                <a:lumOff val="20000"/>
                <a:alpha val="39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252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Segoe UI Light" pitchFamily="34" charset="0"/>
              </a:rPr>
              <a:t>Ишимский</a:t>
            </a:r>
            <a:r>
              <a:rPr lang="ru-RU" dirty="0">
                <a:latin typeface="Segoe UI Light" pitchFamily="34" charset="0"/>
              </a:rPr>
              <a:t> район является развитым сельскохозяйственным центром.</a:t>
            </a:r>
          </a:p>
          <a:p>
            <a:r>
              <a:rPr lang="ru-RU" dirty="0">
                <a:latin typeface="Segoe UI Light" pitchFamily="34" charset="0"/>
              </a:rPr>
              <a:t>Ишим появился в конце XVII века сначала как Коркина слобода. Коркина слобода в 1782 году была переименована по Указу Екатерины II в город Ишим Тобольского наместничества.</a:t>
            </a:r>
          </a:p>
          <a:p>
            <a:r>
              <a:rPr lang="ru-RU" dirty="0">
                <a:latin typeface="Segoe UI Light" pitchFamily="34" charset="0"/>
              </a:rPr>
              <a:t>В нескольких километрах от Ишима есть </a:t>
            </a:r>
            <a:r>
              <a:rPr lang="ru-RU" dirty="0" err="1">
                <a:latin typeface="Segoe UI Light" pitchFamily="34" charset="0"/>
              </a:rPr>
              <a:t>Кучумова</a:t>
            </a:r>
            <a:r>
              <a:rPr lang="ru-RU" dirty="0">
                <a:latin typeface="Segoe UI Light" pitchFamily="34" charset="0"/>
              </a:rPr>
              <a:t> гора, по преданию, на этой горе находилась последняя ставка </a:t>
            </a:r>
            <a:r>
              <a:rPr lang="ru-RU" dirty="0" err="1">
                <a:latin typeface="Segoe UI Light" pitchFamily="34" charset="0"/>
              </a:rPr>
              <a:t>Кучума</a:t>
            </a:r>
            <a:r>
              <a:rPr lang="ru-RU" dirty="0">
                <a:latin typeface="Segoe UI Light" pitchFamily="34" charset="0"/>
              </a:rPr>
              <a:t>, уходившего от Ермака.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" y="1892356"/>
            <a:ext cx="7303668" cy="4899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68" y="1477328"/>
            <a:ext cx="1840332" cy="53463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68344" y="2605549"/>
            <a:ext cx="908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Герб  </a:t>
            </a:r>
          </a:p>
          <a:p>
            <a:r>
              <a:rPr lang="ru-RU" dirty="0" err="1" smtClean="0">
                <a:solidFill>
                  <a:srgbClr val="FF0000"/>
                </a:solidFill>
              </a:rPr>
              <a:t>г.Ишим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4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835</Words>
  <Application>Microsoft Office PowerPoint</Application>
  <PresentationFormat>Экран (4:3)</PresentationFormat>
  <Paragraphs>100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приветствует все команды участницы ДООГ</vt:lpstr>
      <vt:lpstr>Участники команды: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76</cp:revision>
  <dcterms:created xsi:type="dcterms:W3CDTF">2018-01-22T15:14:07Z</dcterms:created>
  <dcterms:modified xsi:type="dcterms:W3CDTF">2018-01-24T11:23:28Z</dcterms:modified>
</cp:coreProperties>
</file>