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73" r:id="rId1"/>
  </p:sldMasterIdLst>
  <p:notesMasterIdLst>
    <p:notesMasterId r:id="rId34"/>
  </p:notesMasterIdLst>
  <p:sldIdLst>
    <p:sldId id="321" r:id="rId2"/>
    <p:sldId id="286" r:id="rId3"/>
    <p:sldId id="294" r:id="rId4"/>
    <p:sldId id="306" r:id="rId5"/>
    <p:sldId id="320" r:id="rId6"/>
    <p:sldId id="316" r:id="rId7"/>
    <p:sldId id="308" r:id="rId8"/>
    <p:sldId id="309" r:id="rId9"/>
    <p:sldId id="310" r:id="rId10"/>
    <p:sldId id="311" r:id="rId11"/>
    <p:sldId id="312" r:id="rId12"/>
    <p:sldId id="313" r:id="rId13"/>
    <p:sldId id="315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30" r:id="rId22"/>
    <p:sldId id="329" r:id="rId23"/>
    <p:sldId id="332" r:id="rId24"/>
    <p:sldId id="331" r:id="rId25"/>
    <p:sldId id="333" r:id="rId26"/>
    <p:sldId id="335" r:id="rId27"/>
    <p:sldId id="336" r:id="rId28"/>
    <p:sldId id="337" r:id="rId29"/>
    <p:sldId id="338" r:id="rId30"/>
    <p:sldId id="339" r:id="rId31"/>
    <p:sldId id="340" r:id="rId32"/>
    <p:sldId id="334" r:id="rId33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E11919"/>
    <a:srgbClr val="3F84B8"/>
    <a:srgbClr val="4AA7B7"/>
    <a:srgbClr val="385CB7"/>
    <a:srgbClr val="236CB5"/>
    <a:srgbClr val="6C0000"/>
    <a:srgbClr val="1F4E79"/>
    <a:srgbClr val="9A3B3B"/>
    <a:srgbClr val="996633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6" autoAdjust="0"/>
    <p:restoredTop sz="86400" autoAdjust="0"/>
  </p:normalViewPr>
  <p:slideViewPr>
    <p:cSldViewPr>
      <p:cViewPr varScale="1">
        <p:scale>
          <a:sx n="73" d="100"/>
          <a:sy n="73" d="100"/>
        </p:scale>
        <p:origin x="-79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812" y="-78"/>
      </p:cViewPr>
      <p:guideLst>
        <p:guide orient="horz" pos="2880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5" tIns="45722" rIns="91445" bIns="457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5" tIns="45722" rIns="91445" bIns="457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8100" y="0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4" tIns="46082" rIns="92164" bIns="460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47" algn="l"/>
                <a:tab pos="1828896" algn="l"/>
                <a:tab pos="2743343" algn="l"/>
                <a:tab pos="3657792" algn="l"/>
                <a:tab pos="4572239" algn="l"/>
                <a:tab pos="5486688" algn="l"/>
                <a:tab pos="6401135" algn="l"/>
                <a:tab pos="7315584" algn="l"/>
                <a:tab pos="8230031" algn="l"/>
                <a:tab pos="9144480" algn="l"/>
                <a:tab pos="10058927" algn="l"/>
              </a:tabLst>
              <a:defRPr sz="1200">
                <a:solidFill>
                  <a:srgbClr val="000000"/>
                </a:solidFill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8050"/>
            <a:ext cx="5438775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4" tIns="46082" rIns="92164" bIns="46082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0" y="9431338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5" tIns="45722" rIns="91445" bIns="457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8100" y="9431338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4" tIns="46082" rIns="92164" bIns="460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9213" algn="l"/>
                <a:tab pos="7313613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210BEFD6-CBF5-4533-989B-A15CF7C10A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78542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AB5C4B-EB26-4635-8AA1-94E2A38CF9C5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18447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E89BF-CA1C-4A1C-A83D-4CC5C38BC6D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000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E89BF-CA1C-4A1C-A83D-4CC5C38BC6D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524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AB5C4B-EB26-4635-8AA1-94E2A38CF9C5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5696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AB5C4B-EB26-4635-8AA1-94E2A38CF9C5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41489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AB5C4B-EB26-4635-8AA1-94E2A38CF9C5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24864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AB5C4B-EB26-4635-8AA1-94E2A38CF9C5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52565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AB5C4B-EB26-4635-8AA1-94E2A38CF9C5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4646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AB5C4B-EB26-4635-8AA1-94E2A38CF9C5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9760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AB5C4B-EB26-4635-8AA1-94E2A38CF9C5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58310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AB5C4B-EB26-4635-8AA1-94E2A38CF9C5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4558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780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36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1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85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5717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4266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55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36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9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36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3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58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1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90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29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609600" y="908050"/>
            <a:ext cx="7956550" cy="107950"/>
          </a:xfrm>
          <a:custGeom>
            <a:avLst/>
            <a:gdLst/>
            <a:ahLst/>
            <a:cxnLst/>
            <a:rect l="l" t="t" r="r" b="b"/>
            <a:pathLst>
              <a:path w="1000" h="100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Line 2"/>
          <p:cNvSpPr/>
          <p:nvPr/>
        </p:nvSpPr>
        <p:spPr>
          <a:xfrm>
            <a:off x="609600" y="6381750"/>
            <a:ext cx="7924800" cy="1588"/>
          </a:xfrm>
          <a:prstGeom prst="line">
            <a:avLst/>
          </a:prstGeom>
          <a:ln w="324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lIns="90000" tIns="45000" rIns="90000" bIns="45000"/>
          <a:lstStyle>
            <a:lvl1pPr>
              <a:defRPr sz="1662" spc="-1">
                <a:solidFill>
                  <a:srgbClr val="000000"/>
                </a:solidFill>
                <a:latin typeface="Verdana"/>
              </a:defRPr>
            </a:lvl1pPr>
          </a:lstStyle>
          <a:p>
            <a:pPr>
              <a:defRPr/>
            </a:pPr>
            <a:endParaRPr lang="ru-RU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122614" y="6245225"/>
            <a:ext cx="2897187" cy="476250"/>
          </a:xfrm>
          <a:prstGeom prst="rect">
            <a:avLst/>
          </a:prstGeom>
        </p:spPr>
        <p:txBody>
          <a:bodyPr lIns="90000" tIns="45000" rIns="90000" bIns="45000"/>
          <a:lstStyle>
            <a:lvl1pPr>
              <a:defRPr sz="1662" spc="-1">
                <a:solidFill>
                  <a:srgbClr val="000000"/>
                </a:solidFill>
                <a:latin typeface="Verdana"/>
              </a:defRPr>
            </a:lvl1pPr>
          </a:lstStyle>
          <a:p>
            <a:pPr>
              <a:defRPr/>
            </a:pPr>
            <a:endParaRPr lang="ru-RU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6553201" y="6453188"/>
            <a:ext cx="1979613" cy="3603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15" smtClean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007F9F7-5793-488A-BF21-08788E23C7B5}" type="slidenum">
              <a:rPr lang="ru-RU" altLang="ru-RU"/>
              <a:pPr>
                <a:defRPr/>
              </a:pPr>
              <a:t>‹#›</a:t>
            </a:fld>
            <a:endParaRPr lang="ru-RU" altLang="ru-RU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5" name="PlaceHolder 6"/>
          <p:cNvSpPr>
            <a:spLocks noGrp="1"/>
          </p:cNvSpPr>
          <p:nvPr>
            <p:ph type="title"/>
          </p:nvPr>
        </p:nvSpPr>
        <p:spPr bwMode="auto">
          <a:xfrm>
            <a:off x="457200" y="273052"/>
            <a:ext cx="82296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щёлкните мышью</a:t>
            </a:r>
          </a:p>
        </p:txBody>
      </p:sp>
      <p:sp>
        <p:nvSpPr>
          <p:cNvPr id="2056" name="PlaceHolder 7"/>
          <p:cNvSpPr>
            <a:spLocks noGrp="1"/>
          </p:cNvSpPr>
          <p:nvPr>
            <p:ph type="body"/>
          </p:nvPr>
        </p:nvSpPr>
        <p:spPr bwMode="auto">
          <a:xfrm>
            <a:off x="457200" y="1604965"/>
            <a:ext cx="82296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структуры щёлкните мышью</a:t>
            </a:r>
          </a:p>
          <a:p>
            <a:pPr lvl="1"/>
            <a:r>
              <a:rPr lang="ru-RU" altLang="ru-RU" smtClean="0"/>
              <a:t>Второй уровень структуры</a:t>
            </a:r>
          </a:p>
          <a:p>
            <a:pPr lvl="2"/>
            <a:r>
              <a:rPr lang="ru-RU" altLang="ru-RU" smtClean="0"/>
              <a:t>Третий уровень структуры</a:t>
            </a:r>
          </a:p>
          <a:p>
            <a:pPr lvl="3"/>
            <a:r>
              <a:rPr lang="ru-RU" altLang="ru-RU" smtClean="0"/>
              <a:t>Четвёртый уровень структуры</a:t>
            </a:r>
          </a:p>
          <a:p>
            <a:pPr lvl="4"/>
            <a:r>
              <a:rPr lang="ru-RU" altLang="ru-RU" smtClean="0"/>
              <a:t>Пятый уровень структуры</a:t>
            </a:r>
          </a:p>
          <a:p>
            <a:pPr lvl="4"/>
            <a:r>
              <a:rPr lang="ru-RU" altLang="ru-RU" smtClean="0"/>
              <a:t>Шестой уровень структуры</a:t>
            </a:r>
          </a:p>
          <a:p>
            <a:pPr lvl="4"/>
            <a:r>
              <a:rPr lang="ru-RU" altLang="ru-RU" smtClean="0"/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381541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2pPr>
      <a:lvl3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3pPr>
      <a:lvl4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4pPr>
      <a:lvl5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5pPr>
      <a:lvl6pPr marL="382834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6pPr>
      <a:lvl7pPr marL="765667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7pPr>
      <a:lvl8pPr marL="1148501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8pPr>
      <a:lvl9pPr marL="1531334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9pPr>
    </p:titleStyle>
    <p:bodyStyle>
      <a:lvl1pPr marL="397130" indent="-297481" algn="l" defTabSz="842618" rtl="0" eaLnBrk="0" fontAlgn="base" hangingPunct="0">
        <a:lnSpc>
          <a:spcPct val="90000"/>
        </a:lnSpc>
        <a:spcBef>
          <a:spcPts val="1304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92" kern="1200">
          <a:solidFill>
            <a:schemeClr val="tx1"/>
          </a:solidFill>
          <a:latin typeface="+mn-lt"/>
          <a:ea typeface="+mn-ea"/>
          <a:cs typeface="+mn-cs"/>
        </a:defRPr>
      </a:lvl1pPr>
      <a:lvl2pPr marL="631597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2123" kern="1200">
          <a:solidFill>
            <a:schemeClr val="tx1"/>
          </a:solidFill>
          <a:latin typeface="+mn-lt"/>
          <a:ea typeface="+mn-ea"/>
          <a:cs typeface="+mn-cs"/>
        </a:defRPr>
      </a:lvl2pPr>
      <a:lvl3pPr marL="1053638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75680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4pPr>
      <a:lvl5pPr marL="1897721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5pPr>
      <a:lvl6pPr marL="2320987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4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4982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6979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8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95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93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9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88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85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83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8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lp.uchi.ru/distant-uchi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lp.uchi.ru/oge-2020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F3r76" TargetMode="External"/><Relationship Id="rId2" Type="http://schemas.openxmlformats.org/officeDocument/2006/relationships/hyperlink" Target="https://clck.ru/MAQra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lck.ru/McqQ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548680"/>
            <a:ext cx="1051316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536574" y="1124744"/>
            <a:ext cx="860742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3828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765667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1148501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15313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sz="18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Реализация </a:t>
            </a:r>
            <a:r>
              <a:rPr lang="ru-RU" altLang="ru-RU" sz="18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занятий дистанционного обучения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6325" y="1460971"/>
            <a:ext cx="808159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ea typeface="Verdana" panose="020B0604030504040204" pitchFamily="34" charset="0"/>
              </a:rPr>
              <a:t>с 09.00 до </a:t>
            </a:r>
            <a:r>
              <a:rPr lang="ru-RU" sz="1600" b="1" dirty="0" smtClean="0">
                <a:solidFill>
                  <a:srgbClr val="0070C0"/>
                </a:solidFill>
                <a:ea typeface="Verdana" panose="020B0604030504040204" pitchFamily="34" charset="0"/>
              </a:rPr>
              <a:t>12.00 </a:t>
            </a:r>
            <a:r>
              <a:rPr lang="ru-RU" sz="1600" dirty="0">
                <a:solidFill>
                  <a:schemeClr val="tx1"/>
                </a:solidFill>
                <a:ea typeface="Verdana" panose="020B0604030504040204" pitchFamily="34" charset="0"/>
              </a:rPr>
              <a:t>- дети выполняют полученный накануне план заданий (с краткими перерывами) и направляют итоги проделанной работы педагогам (по заданному формату, согласованному каналу</a:t>
            </a:r>
            <a:r>
              <a:rPr lang="ru-RU" sz="1600" dirty="0" smtClean="0">
                <a:solidFill>
                  <a:schemeClr val="tx1"/>
                </a:solidFill>
                <a:ea typeface="Verdana" panose="020B0604030504040204" pitchFamily="34" charset="0"/>
              </a:rPr>
              <a:t>)</a:t>
            </a:r>
            <a:endParaRPr lang="ru-RU" sz="16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ea typeface="Verdana" panose="020B0604030504040204" pitchFamily="34" charset="0"/>
              </a:rPr>
              <a:t>с 12.00 до </a:t>
            </a:r>
            <a:r>
              <a:rPr lang="ru-RU" sz="1600" b="1" dirty="0" smtClean="0">
                <a:solidFill>
                  <a:srgbClr val="0070C0"/>
                </a:solidFill>
                <a:ea typeface="Verdana" panose="020B0604030504040204" pitchFamily="34" charset="0"/>
              </a:rPr>
              <a:t>13.00 </a:t>
            </a:r>
            <a:r>
              <a:rPr lang="ru-RU" sz="1600" dirty="0">
                <a:solidFill>
                  <a:schemeClr val="tx1"/>
                </a:solidFill>
                <a:ea typeface="Verdana" panose="020B0604030504040204" pitchFamily="34" charset="0"/>
              </a:rPr>
              <a:t>- обед, </a:t>
            </a:r>
            <a:r>
              <a:rPr lang="ru-RU" sz="1600" dirty="0" smtClean="0">
                <a:solidFill>
                  <a:schemeClr val="tx1"/>
                </a:solidFill>
                <a:ea typeface="Verdana" panose="020B0604030504040204" pitchFamily="34" charset="0"/>
              </a:rPr>
              <a:t>отдых</a:t>
            </a:r>
            <a:endParaRPr lang="ru-RU" sz="16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ea typeface="Verdana" panose="020B0604030504040204" pitchFamily="34" charset="0"/>
              </a:rPr>
              <a:t>с 13.00 до </a:t>
            </a:r>
            <a:r>
              <a:rPr lang="ru-RU" sz="1600" b="1" dirty="0" smtClean="0">
                <a:solidFill>
                  <a:srgbClr val="0070C0"/>
                </a:solidFill>
                <a:ea typeface="Verdana" panose="020B0604030504040204" pitchFamily="34" charset="0"/>
              </a:rPr>
              <a:t>17.00 </a:t>
            </a:r>
            <a:r>
              <a:rPr lang="ru-RU" sz="1600" dirty="0">
                <a:solidFill>
                  <a:schemeClr val="tx1"/>
                </a:solidFill>
                <a:ea typeface="Verdana" panose="020B0604030504040204" pitchFamily="34" charset="0"/>
              </a:rPr>
              <a:t>- дети получают ответную реакцию, консультацию, резюме, отметку  педагога в офлайн-режиме; выходят на онлайн (устную) консультацию с педагогом (согласно расписанию или при возникновении необходимости, по инициативе любого из участников учебного процесса</a:t>
            </a:r>
            <a:r>
              <a:rPr lang="ru-RU" sz="1600" dirty="0" smtClean="0">
                <a:solidFill>
                  <a:schemeClr val="tx1"/>
                </a:solidFill>
                <a:ea typeface="Verdana" panose="020B0604030504040204" pitchFamily="34" charset="0"/>
              </a:rPr>
              <a:t>)</a:t>
            </a:r>
            <a:endParaRPr lang="ru-RU" sz="1600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712773" y="6491600"/>
            <a:ext cx="35941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v"/>
              <a:defRPr sz="2800" b="1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71869A-3EAC-4FE1-ADC7-6EDE24F09D2E}" type="slidenum">
              <a:rPr lang="ru-RU" altLang="ru-RU" sz="1400" b="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400" b="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16042" y="4149080"/>
            <a:ext cx="8196731" cy="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3828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765667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1148501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15313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indent="-450850" algn="just" eaLnBrk="1" hangingPunct="1">
              <a:lnSpc>
                <a:spcPct val="100000"/>
              </a:lnSpc>
              <a:tabLst>
                <a:tab pos="355600" algn="l"/>
                <a:tab pos="450850" algn="l"/>
              </a:tabLst>
            </a:pPr>
            <a:r>
              <a:rPr lang="ru-RU" altLang="ru-RU" sz="18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3) Проверка</a:t>
            </a:r>
            <a:r>
              <a:rPr lang="ru-RU" altLang="ru-RU" sz="18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оценивание, сопровождение (консультирование) обучающихся по итогам выполнения работ за указанный день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1174" y="5078214"/>
            <a:ext cx="808159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ea typeface="Verdana" panose="020B0604030504040204" pitchFamily="34" charset="0"/>
              </a:rPr>
              <a:t>с 09.00 до </a:t>
            </a:r>
            <a:r>
              <a:rPr lang="ru-RU" sz="1600" b="1" dirty="0" smtClean="0">
                <a:solidFill>
                  <a:srgbClr val="0070C0"/>
                </a:solidFill>
                <a:ea typeface="Verdana" panose="020B0604030504040204" pitchFamily="34" charset="0"/>
              </a:rPr>
              <a:t>12.00 </a:t>
            </a:r>
            <a:r>
              <a:rPr lang="ru-RU" sz="1600" dirty="0">
                <a:solidFill>
                  <a:schemeClr val="tx1"/>
                </a:solidFill>
                <a:ea typeface="Verdana" panose="020B0604030504040204" pitchFamily="34" charset="0"/>
              </a:rPr>
              <a:t>- педагоги </a:t>
            </a:r>
            <a:r>
              <a:rPr lang="ru-RU" sz="1600" dirty="0" smtClean="0">
                <a:solidFill>
                  <a:schemeClr val="tx1"/>
                </a:solidFill>
                <a:ea typeface="Verdana" panose="020B0604030504040204" pitchFamily="34" charset="0"/>
              </a:rPr>
              <a:t>проверяют </a:t>
            </a:r>
            <a:r>
              <a:rPr lang="ru-RU" sz="1600" dirty="0">
                <a:solidFill>
                  <a:schemeClr val="tx1"/>
                </a:solidFill>
                <a:ea typeface="Verdana" panose="020B0604030504040204" pitchFamily="34" charset="0"/>
              </a:rPr>
              <a:t>выполненную детьми </a:t>
            </a:r>
            <a:r>
              <a:rPr lang="ru-RU" sz="1600" dirty="0" smtClean="0">
                <a:solidFill>
                  <a:schemeClr val="tx1"/>
                </a:solidFill>
                <a:ea typeface="Verdana" panose="020B0604030504040204" pitchFamily="34" charset="0"/>
              </a:rPr>
              <a:t>работу</a:t>
            </a:r>
            <a:endParaRPr lang="ru-RU" sz="16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  <a:ea typeface="Verdana" panose="020B0604030504040204" pitchFamily="34" charset="0"/>
              </a:rPr>
              <a:t>с 13.00 до </a:t>
            </a:r>
            <a:r>
              <a:rPr lang="ru-RU" sz="1600" b="1" dirty="0" smtClean="0">
                <a:solidFill>
                  <a:srgbClr val="0070C0"/>
                </a:solidFill>
                <a:ea typeface="Verdana" panose="020B0604030504040204" pitchFamily="34" charset="0"/>
              </a:rPr>
              <a:t>18.00 </a:t>
            </a:r>
            <a:r>
              <a:rPr lang="ru-RU" sz="1600" dirty="0" smtClean="0">
                <a:solidFill>
                  <a:schemeClr val="tx1"/>
                </a:solidFill>
                <a:ea typeface="Verdana" panose="020B0604030504040204" pitchFamily="34" charset="0"/>
              </a:rPr>
              <a:t>– педагоги резюмируют </a:t>
            </a:r>
            <a:r>
              <a:rPr lang="ru-RU" sz="1600" dirty="0">
                <a:solidFill>
                  <a:schemeClr val="tx1"/>
                </a:solidFill>
                <a:ea typeface="Verdana" panose="020B0604030504040204" pitchFamily="34" charset="0"/>
              </a:rPr>
              <a:t>итоги выполнения заданий детьми (выражают «своё отношение» к качеству работы каждого ребенка), консультируют детей, </a:t>
            </a:r>
            <a:r>
              <a:rPr lang="ru-RU" sz="1600" dirty="0" smtClean="0">
                <a:solidFill>
                  <a:schemeClr val="tx1"/>
                </a:solidFill>
                <a:ea typeface="Verdana" panose="020B0604030504040204" pitchFamily="34" charset="0"/>
              </a:rPr>
              <a:t>родителей</a:t>
            </a:r>
            <a:endParaRPr lang="ru-RU" sz="1600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36575" y="332656"/>
            <a:ext cx="860742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3828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765667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1148501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15313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Рекомендуемый распорядок дня </a:t>
            </a:r>
            <a:endParaRPr lang="ru-RU" altLang="ru-RU" sz="18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ru-RU" altLang="ru-RU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alt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дистанционном </a:t>
            </a:r>
            <a:r>
              <a:rPr lang="ru-RU" altLang="ru-RU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обучении </a:t>
            </a:r>
            <a:r>
              <a:rPr lang="ru-RU" altLang="ru-RU" sz="1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(время </a:t>
            </a:r>
            <a:r>
              <a:rPr lang="ru-RU" altLang="ru-RU" sz="1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указано примерное)</a:t>
            </a:r>
            <a:r>
              <a:rPr lang="ru-RU" altLang="ru-RU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569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3568" y="1383219"/>
            <a:ext cx="0" cy="464259"/>
          </a:xfrm>
          <a:prstGeom prst="line">
            <a:avLst/>
          </a:prstGeom>
          <a:ln w="38100">
            <a:solidFill>
              <a:srgbClr val="E1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49"/>
          <p:cNvSpPr txBox="1"/>
          <p:nvPr/>
        </p:nvSpPr>
        <p:spPr>
          <a:xfrm>
            <a:off x="719204" y="1354231"/>
            <a:ext cx="8390461" cy="36004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GB"/>
            </a:defPPr>
            <a:lvl1pPr>
              <a:defRPr sz="1600" b="1">
                <a:solidFill>
                  <a:srgbClr val="006699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Внимание!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9204" y="1859047"/>
            <a:ext cx="800750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E11919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ea typeface="Verdana" panose="020B0604030504040204" pitchFamily="34" charset="0"/>
              </a:rPr>
              <a:t>Нельзя </a:t>
            </a:r>
            <a:r>
              <a:rPr lang="ru-RU" dirty="0">
                <a:solidFill>
                  <a:srgbClr val="0070C0"/>
                </a:solidFill>
                <a:ea typeface="Verdana" panose="020B0604030504040204" pitchFamily="34" charset="0"/>
              </a:rPr>
              <a:t>направлять задания сразу </a:t>
            </a:r>
            <a:r>
              <a:rPr lang="ru-RU" i="1" dirty="0">
                <a:solidFill>
                  <a:srgbClr val="0070C0"/>
                </a:solidFill>
                <a:ea typeface="Verdana" panose="020B0604030504040204" pitchFamily="34" charset="0"/>
              </a:rPr>
              <a:t>на весь период </a:t>
            </a:r>
            <a:r>
              <a:rPr lang="ru-RU" dirty="0">
                <a:solidFill>
                  <a:srgbClr val="0070C0"/>
                </a:solidFill>
                <a:ea typeface="Verdana" panose="020B0604030504040204" pitchFamily="34" charset="0"/>
              </a:rPr>
              <a:t>дистанционного обучения.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E11919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ea typeface="Verdana" panose="020B0604030504040204" pitchFamily="34" charset="0"/>
              </a:rPr>
              <a:t>Ребенок должен </a:t>
            </a:r>
            <a:r>
              <a:rPr lang="ru-RU" b="1" dirty="0">
                <a:solidFill>
                  <a:srgbClr val="0070C0"/>
                </a:solidFill>
                <a:ea typeface="Verdana" panose="020B0604030504040204" pitchFamily="34" charset="0"/>
              </a:rPr>
              <a:t>ежедневно</a:t>
            </a:r>
            <a:r>
              <a:rPr lang="ru-RU" dirty="0">
                <a:solidFill>
                  <a:srgbClr val="0070C0"/>
                </a:solidFill>
                <a:ea typeface="Verdana" panose="020B0604030504040204" pitchFamily="34" charset="0"/>
              </a:rPr>
              <a:t> выполнять работу по </a:t>
            </a:r>
            <a:r>
              <a:rPr lang="ru-RU" i="1" dirty="0">
                <a:solidFill>
                  <a:srgbClr val="0070C0"/>
                </a:solidFill>
                <a:ea typeface="Verdana" panose="020B0604030504040204" pitchFamily="34" charset="0"/>
              </a:rPr>
              <a:t>ограниченному кругу предметов</a:t>
            </a:r>
            <a:r>
              <a:rPr lang="ru-RU" dirty="0">
                <a:solidFill>
                  <a:srgbClr val="0070C0"/>
                </a:solidFill>
                <a:ea typeface="Verdana" panose="020B0604030504040204" pitchFamily="34" charset="0"/>
              </a:rPr>
              <a:t> согласно утвержденному </a:t>
            </a:r>
            <a:r>
              <a:rPr lang="ru-RU" i="1" dirty="0">
                <a:solidFill>
                  <a:srgbClr val="0070C0"/>
                </a:solidFill>
                <a:ea typeface="Verdana" panose="020B0604030504040204" pitchFamily="34" charset="0"/>
              </a:rPr>
              <a:t>расписанию</a:t>
            </a:r>
            <a:r>
              <a:rPr lang="ru-RU" dirty="0">
                <a:solidFill>
                  <a:srgbClr val="0070C0"/>
                </a:solidFill>
                <a:ea typeface="Verdana" panose="020B0604030504040204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E11919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ea typeface="Verdana" panose="020B0604030504040204" pitchFamily="34" charset="0"/>
              </a:rPr>
              <a:t>По возможности, помимо учебных занятий, </a:t>
            </a:r>
            <a:r>
              <a:rPr lang="ru-RU" b="1" dirty="0">
                <a:solidFill>
                  <a:srgbClr val="0070C0"/>
                </a:solidFill>
                <a:ea typeface="Verdana" panose="020B0604030504040204" pitchFamily="34" charset="0"/>
              </a:rPr>
              <a:t>рекомендуется направлять</a:t>
            </a:r>
            <a:r>
              <a:rPr lang="ru-RU" dirty="0">
                <a:solidFill>
                  <a:srgbClr val="0070C0"/>
                </a:solidFill>
                <a:ea typeface="Verdana" panose="020B0604030504040204" pitchFamily="34" charset="0"/>
              </a:rPr>
              <a:t> детям сведения (ссылки) на </a:t>
            </a:r>
            <a:r>
              <a:rPr lang="ru-RU" i="1" dirty="0">
                <a:solidFill>
                  <a:srgbClr val="0070C0"/>
                </a:solidFill>
                <a:ea typeface="Verdana" panose="020B0604030504040204" pitchFamily="34" charset="0"/>
              </a:rPr>
              <a:t>развивающий досуговый контент </a:t>
            </a:r>
            <a:r>
              <a:rPr lang="ru-RU" dirty="0">
                <a:solidFill>
                  <a:srgbClr val="0070C0"/>
                </a:solidFill>
                <a:ea typeface="Verdana" panose="020B0604030504040204" pitchFamily="34" charset="0"/>
              </a:rPr>
              <a:t>в сети Интернет.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E11919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ea typeface="Verdana" panose="020B0604030504040204" pitchFamily="34" charset="0"/>
              </a:rPr>
              <a:t>Для детей и родителей </a:t>
            </a:r>
            <a:r>
              <a:rPr lang="ru-RU" b="1" dirty="0">
                <a:solidFill>
                  <a:srgbClr val="0070C0"/>
                </a:solidFill>
                <a:ea typeface="Verdana" panose="020B0604030504040204" pitchFamily="34" charset="0"/>
              </a:rPr>
              <a:t>необходимо создать возможность </a:t>
            </a:r>
            <a:r>
              <a:rPr lang="ru-RU" i="1" dirty="0">
                <a:solidFill>
                  <a:srgbClr val="0070C0"/>
                </a:solidFill>
                <a:ea typeface="Verdana" panose="020B0604030504040204" pitchFamily="34" charset="0"/>
              </a:rPr>
              <a:t>постоянного получения актуальной информации </a:t>
            </a:r>
            <a:r>
              <a:rPr lang="ru-RU" dirty="0">
                <a:solidFill>
                  <a:srgbClr val="0070C0"/>
                </a:solidFill>
                <a:ea typeface="Verdana" panose="020B0604030504040204" pitchFamily="34" charset="0"/>
              </a:rPr>
              <a:t>о ходе образовательного процесса. 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388425" y="6491600"/>
            <a:ext cx="683762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v"/>
              <a:defRPr sz="2800" b="1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71869A-3EAC-4FE1-ADC7-6EDE24F09D2E}" type="slidenum">
              <a:rPr lang="ru-RU" altLang="ru-RU" sz="1400" b="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400" b="0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36575" y="332656"/>
            <a:ext cx="860742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3828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765667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1148501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15313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Рекомендуемый распорядок дня </a:t>
            </a:r>
            <a:endParaRPr lang="ru-RU" altLang="ru-RU" sz="18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ru-RU" altLang="ru-RU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alt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дистанционном </a:t>
            </a:r>
            <a:r>
              <a:rPr lang="ru-RU" altLang="ru-RU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обучении </a:t>
            </a:r>
            <a:r>
              <a:rPr lang="ru-RU" altLang="ru-RU" sz="1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(время </a:t>
            </a:r>
            <a:r>
              <a:rPr lang="ru-RU" altLang="ru-RU" sz="1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указано примерное)</a:t>
            </a:r>
            <a:r>
              <a:rPr lang="ru-RU" altLang="ru-RU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099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467545" y="170562"/>
            <a:ext cx="8676456" cy="61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3828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765667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1148501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15313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Оказание </a:t>
            </a:r>
            <a:r>
              <a:rPr lang="ru-RU" alt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методической помощи </a:t>
            </a:r>
            <a:r>
              <a:rPr lang="ru-RU" alt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педагогам</a:t>
            </a:r>
            <a:endParaRPr lang="ru-RU" altLang="ru-RU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ru-RU" altLang="ru-RU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(методические объединения школ, </a:t>
            </a:r>
            <a:r>
              <a:rPr lang="ru-RU" altLang="ru-RU" sz="2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ММС, </a:t>
            </a:r>
            <a:r>
              <a:rPr lang="ru-RU" altLang="ru-RU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РУМО, </a:t>
            </a:r>
            <a:r>
              <a:rPr lang="ru-RU" altLang="ru-RU" sz="2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ТОГИРРО)</a:t>
            </a:r>
            <a:endParaRPr lang="ru-RU" altLang="ru-RU" sz="20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9654" y="1124744"/>
            <a:ext cx="0" cy="46425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49"/>
          <p:cNvSpPr txBox="1"/>
          <p:nvPr/>
        </p:nvSpPr>
        <p:spPr>
          <a:xfrm>
            <a:off x="598038" y="1124744"/>
            <a:ext cx="8390461" cy="36004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GB"/>
            </a:defPPr>
            <a:lvl1pPr>
              <a:defRPr sz="1600" b="1">
                <a:solidFill>
                  <a:srgbClr val="006699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В каникулярный период: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9654" y="1467068"/>
            <a:ext cx="8238855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E11919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ea typeface="Verdana" panose="020B0604030504040204" pitchFamily="34" charset="0"/>
              </a:rPr>
              <a:t>разработка примерных </a:t>
            </a:r>
            <a:r>
              <a:rPr lang="ru-RU" sz="1400" dirty="0">
                <a:solidFill>
                  <a:schemeClr val="tx1"/>
                </a:solidFill>
                <a:ea typeface="Verdana" panose="020B0604030504040204" pitchFamily="34" charset="0"/>
              </a:rPr>
              <a:t>РП и КТП, ориентированных на дистанционное обучение;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E11919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ea typeface="Verdana" panose="020B0604030504040204" pitchFamily="34" charset="0"/>
              </a:rPr>
              <a:t>рекомендации </a:t>
            </a:r>
            <a:r>
              <a:rPr lang="ru-RU" sz="1400" dirty="0">
                <a:solidFill>
                  <a:schemeClr val="tx1"/>
                </a:solidFill>
                <a:ea typeface="Verdana" panose="020B0604030504040204" pitchFamily="34" charset="0"/>
              </a:rPr>
              <a:t>по оцениванию педагогами результатов и </a:t>
            </a:r>
            <a:r>
              <a:rPr lang="ru-RU" sz="1400" dirty="0" smtClean="0">
                <a:solidFill>
                  <a:schemeClr val="tx1"/>
                </a:solidFill>
                <a:ea typeface="Verdana" panose="020B0604030504040204" pitchFamily="34" charset="0"/>
              </a:rPr>
              <a:t>«выражению отношения» </a:t>
            </a:r>
            <a:r>
              <a:rPr lang="ru-RU" sz="1400" dirty="0">
                <a:solidFill>
                  <a:schemeClr val="tx1"/>
                </a:solidFill>
                <a:ea typeface="Verdana" panose="020B0604030504040204" pitchFamily="34" charset="0"/>
              </a:rPr>
              <a:t>к работам обучающихся, в том числе в виде текстовых или аудио рецензий, устных онлайн консультаций;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E11919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ea typeface="Verdana" panose="020B0604030504040204" pitchFamily="34" charset="0"/>
              </a:rPr>
              <a:t>создание </a:t>
            </a:r>
            <a:r>
              <a:rPr lang="ru-RU" sz="1400" dirty="0">
                <a:solidFill>
                  <a:schemeClr val="tx1"/>
                </a:solidFill>
                <a:ea typeface="Verdana" panose="020B0604030504040204" pitchFamily="34" charset="0"/>
              </a:rPr>
              <a:t>для обучающихся простейших ресурсов и заданий;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E11919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ea typeface="Verdana" panose="020B0604030504040204" pitchFamily="34" charset="0"/>
              </a:rPr>
              <a:t>информация </a:t>
            </a:r>
            <a:r>
              <a:rPr lang="ru-RU" sz="1400" dirty="0">
                <a:solidFill>
                  <a:schemeClr val="tx1"/>
                </a:solidFill>
                <a:ea typeface="Verdana" panose="020B0604030504040204" pitchFamily="34" charset="0"/>
              </a:rPr>
              <a:t>и ссылки на тренажеры по подготовке к </a:t>
            </a:r>
            <a:r>
              <a:rPr lang="ru-RU" sz="1400" dirty="0" smtClean="0">
                <a:solidFill>
                  <a:schemeClr val="tx1"/>
                </a:solidFill>
                <a:ea typeface="Verdana" panose="020B0604030504040204" pitchFamily="34" charset="0"/>
              </a:rPr>
              <a:t>ГИА;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E1191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a typeface="Verdana" panose="020B0604030504040204" pitchFamily="34" charset="0"/>
              </a:rPr>
              <a:t>рекомендации по формату реализации программ отдельных предметов и их </a:t>
            </a:r>
            <a:r>
              <a:rPr lang="ru-RU" sz="1400" dirty="0" smtClean="0">
                <a:solidFill>
                  <a:schemeClr val="tx1"/>
                </a:solidFill>
                <a:ea typeface="Verdana" panose="020B0604030504040204" pitchFamily="34" charset="0"/>
              </a:rPr>
              <a:t>оцениванию.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E11919"/>
              </a:buClr>
            </a:pPr>
            <a:endParaRPr lang="ru-RU" sz="800" dirty="0" smtClean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E11919"/>
              </a:buClr>
            </a:pPr>
            <a:r>
              <a:rPr lang="ru-RU" sz="1400" b="1" dirty="0" smtClean="0">
                <a:solidFill>
                  <a:schemeClr val="tx1"/>
                </a:solidFill>
                <a:ea typeface="Verdana" panose="020B0604030504040204" pitchFamily="34" charset="0"/>
              </a:rPr>
              <a:t>Пример рекомендаций </a:t>
            </a:r>
            <a:r>
              <a:rPr lang="ru-RU" sz="1400" dirty="0" smtClean="0">
                <a:solidFill>
                  <a:schemeClr val="tx1"/>
                </a:solidFill>
                <a:ea typeface="Verdana" panose="020B0604030504040204" pitchFamily="34" charset="0"/>
              </a:rPr>
              <a:t>по организации обучения 30.03.-10.04.2020 (прилагается):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E11919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ea typeface="Verdana" panose="020B0604030504040204" pitchFamily="34" charset="0"/>
              </a:rPr>
              <a:t>физика </a:t>
            </a:r>
            <a:r>
              <a:rPr lang="ru-RU" sz="1400" dirty="0">
                <a:solidFill>
                  <a:schemeClr val="tx1"/>
                </a:solidFill>
                <a:ea typeface="Verdana" panose="020B0604030504040204" pitchFamily="34" charset="0"/>
              </a:rPr>
              <a:t>в  7-11 классах </a:t>
            </a:r>
            <a:r>
              <a:rPr lang="ru-RU" sz="1400" dirty="0" smtClean="0">
                <a:solidFill>
                  <a:schemeClr val="tx1"/>
                </a:solidFill>
                <a:ea typeface="Verdana" panose="020B0604030504040204" pitchFamily="34" charset="0"/>
              </a:rPr>
              <a:t>(консультант от ТОГИРРО – Бояркина Юлия </a:t>
            </a:r>
            <a:r>
              <a:rPr lang="ru-RU" sz="1400" dirty="0">
                <a:solidFill>
                  <a:schemeClr val="tx1"/>
                </a:solidFill>
                <a:ea typeface="Verdana" panose="020B0604030504040204" pitchFamily="34" charset="0"/>
              </a:rPr>
              <a:t>Анатольевна, тел</a:t>
            </a:r>
            <a:r>
              <a:rPr lang="ru-RU" sz="1400" dirty="0" smtClean="0">
                <a:solidFill>
                  <a:schemeClr val="tx1"/>
                </a:solidFill>
                <a:ea typeface="Verdana" panose="020B0604030504040204" pitchFamily="34" charset="0"/>
              </a:rPr>
              <a:t>. 3452 39 02 96);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E1191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a typeface="Verdana" panose="020B0604030504040204" pitchFamily="34" charset="0"/>
              </a:rPr>
              <a:t>география в 5-11 классах (консультант от ТОГИРРО - Каткова Ольга </a:t>
            </a:r>
            <a:r>
              <a:rPr lang="ru-RU" sz="1400" dirty="0" smtClean="0">
                <a:solidFill>
                  <a:schemeClr val="tx1"/>
                </a:solidFill>
                <a:ea typeface="Verdana" panose="020B0604030504040204" pitchFamily="34" charset="0"/>
              </a:rPr>
              <a:t>Анатольевна, тел. 3452 39 02 96).</a:t>
            </a:r>
            <a:endParaRPr lang="ru-RU" sz="1400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568" y="4725144"/>
            <a:ext cx="0" cy="46425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49"/>
          <p:cNvSpPr txBox="1"/>
          <p:nvPr/>
        </p:nvSpPr>
        <p:spPr>
          <a:xfrm>
            <a:off x="802723" y="4725144"/>
            <a:ext cx="8390461" cy="36004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GB"/>
            </a:defPPr>
            <a:lvl1pPr>
              <a:defRPr sz="1600" b="1">
                <a:solidFill>
                  <a:srgbClr val="006699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В постканикулярный период: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1132" y="5085184"/>
            <a:ext cx="80075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E1191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a typeface="Verdana" panose="020B0604030504040204" pitchFamily="34" charset="0"/>
              </a:rPr>
              <a:t>оказание очной адресной поддержки по заявкам ОО, педагогов.</a:t>
            </a: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>
          <a:xfrm>
            <a:off x="8644833" y="6491600"/>
            <a:ext cx="427354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v"/>
              <a:defRPr sz="2800" b="1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71869A-3EAC-4FE1-ADC7-6EDE24F09D2E}" type="slidenum">
              <a:rPr lang="ru-RU" altLang="ru-RU" sz="1400" b="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400" b="0" dirty="0" smtClean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83568" y="5661248"/>
            <a:ext cx="0" cy="576064"/>
          </a:xfrm>
          <a:prstGeom prst="line">
            <a:avLst/>
          </a:prstGeom>
          <a:ln w="38100">
            <a:solidFill>
              <a:srgbClr val="E1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49"/>
          <p:cNvSpPr txBox="1"/>
          <p:nvPr/>
        </p:nvSpPr>
        <p:spPr>
          <a:xfrm>
            <a:off x="802724" y="5805264"/>
            <a:ext cx="8390461" cy="36004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GB"/>
            </a:defPPr>
            <a:lvl1pPr>
              <a:defRPr sz="1600" b="1">
                <a:solidFill>
                  <a:srgbClr val="006699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Внимание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! </a:t>
            </a:r>
          </a:p>
          <a:p>
            <a:r>
              <a:rPr lang="ru-RU" dirty="0" smtClean="0">
                <a:solidFill>
                  <a:srgbClr val="0070C0"/>
                </a:solidFill>
                <a:latin typeface="Verdana" panose="020B0604030504040204" pitchFamily="34" charset="0"/>
                <a:cs typeface="+mn-cs"/>
              </a:rPr>
              <a:t>Ответственность </a:t>
            </a:r>
            <a:r>
              <a:rPr lang="ru-RU" dirty="0">
                <a:solidFill>
                  <a:srgbClr val="0070C0"/>
                </a:solidFill>
                <a:latin typeface="Verdana" panose="020B0604030504040204" pitchFamily="34" charset="0"/>
                <a:cs typeface="+mn-cs"/>
              </a:rPr>
              <a:t>за </a:t>
            </a:r>
            <a:r>
              <a:rPr lang="ru-RU" dirty="0" smtClean="0">
                <a:solidFill>
                  <a:srgbClr val="0070C0"/>
                </a:solidFill>
                <a:latin typeface="Verdana" panose="020B0604030504040204" pitchFamily="34" charset="0"/>
                <a:cs typeface="+mn-cs"/>
              </a:rPr>
              <a:t>организацию обучения </a:t>
            </a:r>
          </a:p>
          <a:p>
            <a:r>
              <a:rPr lang="ru-RU" dirty="0" smtClean="0">
                <a:solidFill>
                  <a:srgbClr val="0070C0"/>
                </a:solidFill>
                <a:latin typeface="Verdana" panose="020B0604030504040204" pitchFamily="34" charset="0"/>
                <a:cs typeface="+mn-cs"/>
              </a:rPr>
              <a:t>в дистанционном режиме возложена на руководителя ОО</a:t>
            </a:r>
            <a:endParaRPr lang="ru-RU" dirty="0">
              <a:solidFill>
                <a:srgbClr val="0070C0"/>
              </a:solidFill>
              <a:latin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9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1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217" y="1052736"/>
            <a:ext cx="406477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age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1546" y="1052737"/>
            <a:ext cx="396044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"/>
          <p:cNvSpPr txBox="1">
            <a:spLocks/>
          </p:cNvSpPr>
          <p:nvPr/>
        </p:nvSpPr>
        <p:spPr>
          <a:xfrm>
            <a:off x="8644833" y="6491600"/>
            <a:ext cx="427354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v"/>
              <a:defRPr sz="2800" b="1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71869A-3EAC-4FE1-ADC7-6EDE24F09D2E}" type="slidenum">
              <a:rPr lang="ru-RU" altLang="ru-RU" sz="1400" b="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400" b="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5808" y="325332"/>
            <a:ext cx="8670318" cy="5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3828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765667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1148501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15313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организации урока </a:t>
            </a:r>
            <a:r>
              <a:rPr lang="ru-RU" altLang="ru-RU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режиме видеоконференцсвязи  </a:t>
            </a:r>
          </a:p>
          <a:p>
            <a:pPr eaLnBrk="1" hangingPunct="1"/>
            <a:r>
              <a:rPr lang="ru-RU" altLang="ru-RU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alt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использованием платформы Скайп</a:t>
            </a:r>
          </a:p>
        </p:txBody>
      </p:sp>
    </p:spTree>
    <p:extLst>
      <p:ext uri="{BB962C8B-B14F-4D97-AF65-F5344CB8AC3E}">
        <p14:creationId xmlns:p14="http://schemas.microsoft.com/office/powerpoint/2010/main" xmlns="" val="12513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0">
            <a:extLst>
              <a:ext uri="{FF2B5EF4-FFF2-40B4-BE49-F238E27FC236}">
                <a16:creationId xmlns="" xmlns:a16="http://schemas.microsoft.com/office/drawing/2014/main" id="{AB755EE4-AAED-40FD-A16A-259334EEE0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5576" y="4221088"/>
            <a:ext cx="2171700" cy="1981199"/>
            <a:chOff x="488861" y="4037668"/>
            <a:chExt cx="3419021" cy="1583437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82" name="Прямоугольник 81">
              <a:extLst>
                <a:ext uri="{FF2B5EF4-FFF2-40B4-BE49-F238E27FC236}">
                  <a16:creationId xmlns="" xmlns:a16="http://schemas.microsoft.com/office/drawing/2014/main" id="{ECC89592-EA05-4F09-AE50-51BC0C185628}"/>
                </a:ext>
              </a:extLst>
            </p:cNvPr>
            <p:cNvSpPr/>
            <p:nvPr/>
          </p:nvSpPr>
          <p:spPr>
            <a:xfrm>
              <a:off x="488861" y="4037668"/>
              <a:ext cx="3419021" cy="15834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endParaRPr lang="ru-RU" sz="36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="" xmlns:a16="http://schemas.microsoft.com/office/drawing/2014/main" id="{9CFFF09D-96F9-453A-AC93-BC01E504D3BB}"/>
                </a:ext>
              </a:extLst>
            </p:cNvPr>
            <p:cNvSpPr/>
            <p:nvPr/>
          </p:nvSpPr>
          <p:spPr>
            <a:xfrm>
              <a:off x="501021" y="4037668"/>
              <a:ext cx="3406861" cy="203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36642" y="381001"/>
            <a:ext cx="8267806" cy="5713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lang="ru-RU" sz="3200" spc="-5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Базовые компетенции учителя</a:t>
            </a:r>
            <a:endParaRPr lang="ru-RU" sz="3200" spc="-5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159982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z="1400" smtClean="0"/>
              <a:pPr/>
              <a:t>14</a:t>
            </a:fld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611560" y="4149080"/>
            <a:ext cx="2214884" cy="1486988"/>
          </a:xfrm>
          <a:prstGeom prst="rect">
            <a:avLst/>
          </a:prstGeom>
          <a:noFill/>
          <a:ln>
            <a:noFill/>
          </a:ln>
        </p:spPr>
        <p:txBody>
          <a:bodyPr spcFirstLastPara="1" vert="horz" lIns="91431" tIns="45699" rIns="91431" bIns="45699" rtlCol="0" anchor="t">
            <a:noAutofit/>
          </a:bodyPr>
          <a:lstStyle>
            <a:defPPr>
              <a:defRPr lang="ru-RU"/>
            </a:defPPr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385"/>
              </a:buClr>
              <a:buSzPts val="1400"/>
              <a:buNone/>
              <a:defRPr sz="2400" b="1">
                <a:solidFill>
                  <a:srgbClr val="DC527D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</a:lvl9pPr>
          </a:lstStyle>
          <a:p>
            <a:pPr algn="ctr">
              <a:lnSpc>
                <a:spcPct val="100000"/>
              </a:lnSpc>
            </a:pPr>
            <a:r>
              <a:rPr lang="ru-RU" sz="1600" b="0" dirty="0" smtClean="0">
                <a:solidFill>
                  <a:schemeClr val="tx1"/>
                </a:solidFill>
              </a:rPr>
              <a:t>Сосредоточен </a:t>
            </a:r>
          </a:p>
          <a:p>
            <a:pPr algn="ctr">
              <a:lnSpc>
                <a:spcPct val="100000"/>
              </a:lnSpc>
            </a:pPr>
            <a:r>
              <a:rPr lang="ru-RU" sz="1600" b="0" dirty="0" smtClean="0">
                <a:solidFill>
                  <a:schemeClr val="tx1"/>
                </a:solidFill>
              </a:rPr>
              <a:t>не </a:t>
            </a:r>
            <a:r>
              <a:rPr lang="ru-RU" sz="1600" b="0" dirty="0">
                <a:solidFill>
                  <a:schemeClr val="tx1"/>
                </a:solidFill>
              </a:rPr>
              <a:t>только </a:t>
            </a:r>
            <a:r>
              <a:rPr lang="ru-RU" sz="1600" b="0" dirty="0" smtClean="0">
                <a:solidFill>
                  <a:schemeClr val="tx1"/>
                </a:solidFill>
              </a:rPr>
              <a:t>на </a:t>
            </a:r>
            <a:r>
              <a:rPr lang="ru-RU" sz="1600" b="0" dirty="0">
                <a:solidFill>
                  <a:schemeClr val="tx1"/>
                </a:solidFill>
              </a:rPr>
              <a:t>собственном преподавании, </a:t>
            </a:r>
            <a:endParaRPr lang="ru-RU" sz="1600" b="0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600" b="0" dirty="0" smtClean="0">
                <a:solidFill>
                  <a:schemeClr val="tx1"/>
                </a:solidFill>
              </a:rPr>
              <a:t>а </a:t>
            </a:r>
            <a:r>
              <a:rPr lang="ru-RU" sz="1600" dirty="0">
                <a:solidFill>
                  <a:schemeClr val="tx1"/>
                </a:solidFill>
              </a:rPr>
              <a:t>следит за процессом рождения знаний </a:t>
            </a:r>
            <a:r>
              <a:rPr lang="ru-RU" sz="1600" dirty="0" smtClean="0">
                <a:solidFill>
                  <a:schemeClr val="tx1"/>
                </a:solidFill>
              </a:rPr>
              <a:t>и смыслов </a:t>
            </a:r>
            <a:r>
              <a:rPr lang="ru-RU" sz="1600" dirty="0">
                <a:solidFill>
                  <a:schemeClr val="tx1"/>
                </a:solidFill>
              </a:rPr>
              <a:t>учащимися</a:t>
            </a:r>
          </a:p>
        </p:txBody>
      </p:sp>
      <p:grpSp>
        <p:nvGrpSpPr>
          <p:cNvPr id="5" name="Группа 83">
            <a:extLst>
              <a:ext uri="{FF2B5EF4-FFF2-40B4-BE49-F238E27FC236}">
                <a16:creationId xmlns="" xmlns:a16="http://schemas.microsoft.com/office/drawing/2014/main" id="{AB755EE4-AAED-40FD-A16A-259334EEE0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9832" y="4005065"/>
            <a:ext cx="2676228" cy="1800200"/>
            <a:chOff x="488861" y="4037668"/>
            <a:chExt cx="3419021" cy="1583437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85" name="Прямоугольник 84">
              <a:extLst>
                <a:ext uri="{FF2B5EF4-FFF2-40B4-BE49-F238E27FC236}">
                  <a16:creationId xmlns="" xmlns:a16="http://schemas.microsoft.com/office/drawing/2014/main" id="{ECC89592-EA05-4F09-AE50-51BC0C185628}"/>
                </a:ext>
              </a:extLst>
            </p:cNvPr>
            <p:cNvSpPr/>
            <p:nvPr/>
          </p:nvSpPr>
          <p:spPr>
            <a:xfrm>
              <a:off x="488861" y="4037668"/>
              <a:ext cx="3419021" cy="15834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endParaRPr lang="ru-RU" sz="36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="" xmlns:a16="http://schemas.microsoft.com/office/drawing/2014/main" id="{9CFFF09D-96F9-453A-AC93-BC01E504D3BB}"/>
                </a:ext>
              </a:extLst>
            </p:cNvPr>
            <p:cNvSpPr/>
            <p:nvPr/>
          </p:nvSpPr>
          <p:spPr>
            <a:xfrm>
              <a:off x="501021" y="4037668"/>
              <a:ext cx="3406861" cy="203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3059832" y="4365104"/>
            <a:ext cx="2623657" cy="1524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lIns="91431" tIns="45699" rIns="91431" bIns="45699" rtlCol="0" anchor="t">
            <a:noAutofit/>
          </a:bodyPr>
          <a:lstStyle>
            <a:defPPr>
              <a:defRPr lang="ru-RU"/>
            </a:defPPr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385"/>
              </a:buClr>
              <a:buSzPts val="1400"/>
              <a:buNone/>
              <a:defRPr sz="2400" b="1">
                <a:solidFill>
                  <a:srgbClr val="DC527D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</a:lvl9pPr>
          </a:lstStyle>
          <a:p>
            <a:pPr algn="ctr">
              <a:lnSpc>
                <a:spcPct val="100000"/>
              </a:lnSpc>
            </a:pPr>
            <a:r>
              <a:rPr lang="ru-RU" sz="1600" b="0" dirty="0" smtClean="0">
                <a:solidFill>
                  <a:schemeClr val="tx1"/>
                </a:solidFill>
              </a:rPr>
              <a:t>Не поставщик </a:t>
            </a:r>
            <a:r>
              <a:rPr lang="ru-RU" sz="1600" b="0" dirty="0">
                <a:solidFill>
                  <a:schemeClr val="tx1"/>
                </a:solidFill>
              </a:rPr>
              <a:t>контента, </a:t>
            </a:r>
            <a:endParaRPr lang="ru-RU" sz="1600" b="0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600" b="0" dirty="0" smtClean="0">
                <a:solidFill>
                  <a:schemeClr val="tx1"/>
                </a:solidFill>
              </a:rPr>
              <a:t>а </a:t>
            </a:r>
            <a:r>
              <a:rPr lang="ru-RU" sz="1600" dirty="0" smtClean="0">
                <a:solidFill>
                  <a:schemeClr val="tx1"/>
                </a:solidFill>
              </a:rPr>
              <a:t>тренер </a:t>
            </a:r>
            <a:r>
              <a:rPr lang="ru-RU" sz="1600" dirty="0">
                <a:solidFill>
                  <a:schemeClr val="tx1"/>
                </a:solidFill>
              </a:rPr>
              <a:t>понимания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600" b="0" dirty="0" smtClean="0">
                <a:solidFill>
                  <a:schemeClr val="tx1"/>
                </a:solidFill>
              </a:rPr>
              <a:t>(учит </a:t>
            </a:r>
            <a:r>
              <a:rPr lang="ru-RU" sz="1600" b="0" dirty="0">
                <a:solidFill>
                  <a:schemeClr val="tx1"/>
                </a:solidFill>
              </a:rPr>
              <a:t>алгоритму </a:t>
            </a:r>
            <a:r>
              <a:rPr lang="ru-RU" sz="1600" b="0" dirty="0" smtClean="0">
                <a:solidFill>
                  <a:schemeClr val="tx1"/>
                </a:solidFill>
              </a:rPr>
              <a:t>поиска </a:t>
            </a:r>
          </a:p>
          <a:p>
            <a:pPr algn="ctr">
              <a:lnSpc>
                <a:spcPct val="100000"/>
              </a:lnSpc>
            </a:pPr>
            <a:r>
              <a:rPr lang="ru-RU" sz="1600" b="0" dirty="0" smtClean="0">
                <a:solidFill>
                  <a:schemeClr val="tx1"/>
                </a:solidFill>
              </a:rPr>
              <a:t>и </a:t>
            </a:r>
            <a:r>
              <a:rPr lang="ru-RU" sz="1600" b="0" dirty="0">
                <a:solidFill>
                  <a:schemeClr val="tx1"/>
                </a:solidFill>
              </a:rPr>
              <a:t>обработки </a:t>
            </a:r>
            <a:r>
              <a:rPr lang="ru-RU" sz="1600" b="0" dirty="0" smtClean="0">
                <a:solidFill>
                  <a:schemeClr val="tx1"/>
                </a:solidFill>
              </a:rPr>
              <a:t>информации, осмысленному использованию массивов </a:t>
            </a:r>
            <a:r>
              <a:rPr lang="ru-RU" sz="1600" b="0" dirty="0">
                <a:solidFill>
                  <a:schemeClr val="tx1"/>
                </a:solidFill>
              </a:rPr>
              <a:t>данных</a:t>
            </a:r>
            <a:r>
              <a:rPr lang="ru-RU" sz="1600" b="0" dirty="0" smtClean="0">
                <a:solidFill>
                  <a:schemeClr val="tx1"/>
                </a:solidFill>
              </a:rPr>
              <a:t>)</a:t>
            </a:r>
            <a:endParaRPr lang="ru-RU" sz="1600" b="0" dirty="0">
              <a:solidFill>
                <a:schemeClr val="tx1"/>
              </a:solidFill>
            </a:endParaRPr>
          </a:p>
        </p:txBody>
      </p:sp>
      <p:grpSp>
        <p:nvGrpSpPr>
          <p:cNvPr id="6" name="Группа 87">
            <a:extLst>
              <a:ext uri="{FF2B5EF4-FFF2-40B4-BE49-F238E27FC236}">
                <a16:creationId xmlns="" xmlns:a16="http://schemas.microsoft.com/office/drawing/2014/main" id="{AB755EE4-AAED-40FD-A16A-259334EEE0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84168" y="4077072"/>
            <a:ext cx="2684570" cy="1981200"/>
            <a:chOff x="488861" y="4037668"/>
            <a:chExt cx="3419021" cy="1583437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89" name="Прямоугольник 88">
              <a:extLst>
                <a:ext uri="{FF2B5EF4-FFF2-40B4-BE49-F238E27FC236}">
                  <a16:creationId xmlns="" xmlns:a16="http://schemas.microsoft.com/office/drawing/2014/main" id="{ECC89592-EA05-4F09-AE50-51BC0C185628}"/>
                </a:ext>
              </a:extLst>
            </p:cNvPr>
            <p:cNvSpPr/>
            <p:nvPr/>
          </p:nvSpPr>
          <p:spPr>
            <a:xfrm>
              <a:off x="488861" y="4037668"/>
              <a:ext cx="3419021" cy="15834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endParaRPr lang="ru-RU" sz="36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="" xmlns:a16="http://schemas.microsoft.com/office/drawing/2014/main" id="{9CFFF09D-96F9-453A-AC93-BC01E504D3BB}"/>
                </a:ext>
              </a:extLst>
            </p:cNvPr>
            <p:cNvSpPr/>
            <p:nvPr/>
          </p:nvSpPr>
          <p:spPr>
            <a:xfrm>
              <a:off x="501021" y="4037668"/>
              <a:ext cx="3406861" cy="203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883200" y="4365104"/>
            <a:ext cx="2865264" cy="1584176"/>
          </a:xfrm>
          <a:prstGeom prst="rect">
            <a:avLst/>
          </a:prstGeom>
          <a:noFill/>
          <a:ln>
            <a:noFill/>
          </a:ln>
        </p:spPr>
        <p:txBody>
          <a:bodyPr spcFirstLastPara="1" vert="horz" lIns="91431" tIns="45699" rIns="91431" bIns="45699" rtlCol="0" anchor="t">
            <a:noAutofit/>
          </a:bodyPr>
          <a:lstStyle>
            <a:defPPr>
              <a:defRPr lang="ru-RU"/>
            </a:defPPr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385"/>
              </a:buClr>
              <a:buSzPts val="1400"/>
              <a:buNone/>
              <a:defRPr sz="2400" b="1">
                <a:solidFill>
                  <a:srgbClr val="DC527D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</a:lvl9pPr>
          </a:lstStyle>
          <a:p>
            <a:pPr algn="ctr">
              <a:lnSpc>
                <a:spcPct val="100000"/>
              </a:lnSpc>
            </a:pPr>
            <a:r>
              <a:rPr lang="ru-RU" sz="1600" b="0" dirty="0" smtClean="0">
                <a:solidFill>
                  <a:schemeClr val="tx1"/>
                </a:solidFill>
              </a:rPr>
              <a:t>Вовлечен </a:t>
            </a:r>
          </a:p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в регулярный пересмотр содержания учебной программы под ребенка</a:t>
            </a:r>
            <a:r>
              <a:rPr lang="ru-RU" sz="1600" b="0" dirty="0" smtClean="0">
                <a:solidFill>
                  <a:schemeClr val="tx1"/>
                </a:solidFill>
              </a:rPr>
              <a:t>, </a:t>
            </a:r>
          </a:p>
          <a:p>
            <a:pPr algn="ctr">
              <a:lnSpc>
                <a:spcPct val="100000"/>
              </a:lnSpc>
            </a:pPr>
            <a:r>
              <a:rPr lang="ru-RU" sz="1600" b="0" dirty="0" smtClean="0">
                <a:solidFill>
                  <a:schemeClr val="tx1"/>
                </a:solidFill>
              </a:rPr>
              <a:t>что обеспечивает качество, мотивацию и эффективность</a:t>
            </a:r>
            <a:endParaRPr lang="ru-RU" sz="16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3432900"/>
              </p:ext>
            </p:extLst>
          </p:nvPr>
        </p:nvGraphicFramePr>
        <p:xfrm>
          <a:off x="396201" y="1124744"/>
          <a:ext cx="8568287" cy="296265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341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341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2725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6FC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kern="0" spc="-40" dirty="0" smtClean="0">
                          <a:effectLst/>
                        </a:rPr>
                        <a:t>Находить и отбирать учебные онлайн-материалы</a:t>
                      </a:r>
                      <a:endParaRPr lang="ru-RU" sz="1800" b="0" kern="150" dirty="0" smtClean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6FC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kern="0" spc="-40" dirty="0" smtClean="0">
                          <a:effectLst/>
                        </a:rPr>
                        <a:t>Формировать насыщенный мультимедийный контент</a:t>
                      </a:r>
                      <a:endParaRPr lang="ru-RU" sz="1800" b="0" kern="15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957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6FC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kern="0" spc="-40" dirty="0" smtClean="0">
                          <a:effectLst/>
                        </a:rPr>
                        <a:t>Эффективно искать качественную информацию в сети </a:t>
                      </a:r>
                      <a:endParaRPr lang="ru-RU" sz="1800" b="0" kern="150" dirty="0" smtClean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6FC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kern="0" spc="-40" dirty="0" smtClean="0">
                          <a:effectLst/>
                        </a:rPr>
                        <a:t>Создавать виртуальные площадки: от сайтов до блогов</a:t>
                      </a:r>
                      <a:endParaRPr lang="ru-RU" sz="1800" b="0" kern="15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573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0F6FC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0" spc="-40" dirty="0">
                          <a:effectLst/>
                        </a:rPr>
                        <a:t>Использовать возможности </a:t>
                      </a:r>
                      <a:r>
                        <a:rPr lang="ru-RU" sz="1800" b="0" kern="0" spc="-40" dirty="0" smtClean="0">
                          <a:effectLst/>
                        </a:rPr>
                        <a:t>«цифры» для коммуникации</a:t>
                      </a:r>
                      <a:endParaRPr lang="ru-RU" sz="1800" b="0" kern="15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0F6FC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0" spc="-40" dirty="0">
                          <a:effectLst/>
                        </a:rPr>
                        <a:t>Стать </a:t>
                      </a:r>
                      <a:r>
                        <a:rPr lang="ru-RU" sz="1800" b="0" kern="0" spc="-40" dirty="0" smtClean="0">
                          <a:effectLst/>
                        </a:rPr>
                        <a:t>навигатором поиска</a:t>
                      </a:r>
                      <a:r>
                        <a:rPr lang="ru-RU" sz="1800" b="0" kern="0" spc="-40" baseline="0" dirty="0" smtClean="0">
                          <a:effectLst/>
                        </a:rPr>
                        <a:t> </a:t>
                      </a:r>
                      <a:r>
                        <a:rPr lang="ru-RU" sz="1800" b="0" kern="0" spc="-40" baseline="0" dirty="0" err="1" smtClean="0">
                          <a:effectLst/>
                        </a:rPr>
                        <a:t>онлайн-возможностей</a:t>
                      </a:r>
                      <a:r>
                        <a:rPr lang="ru-RU" sz="1800" b="0" kern="0" spc="-40" baseline="0" dirty="0" smtClean="0">
                          <a:effectLst/>
                        </a:rPr>
                        <a:t> для обучения и развития</a:t>
                      </a:r>
                      <a:endParaRPr lang="ru-RU" sz="1800" b="0" kern="15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063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6FC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kern="0" spc="-40" dirty="0" smtClean="0">
                          <a:effectLst/>
                        </a:rPr>
                        <a:t>Внедрять имеющиеся современные педагогические практики</a:t>
                      </a:r>
                      <a:endParaRPr lang="ru-RU" sz="1800" b="0" kern="1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0F6FC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0" spc="-40" dirty="0">
                          <a:effectLst/>
                        </a:rPr>
                        <a:t>Генерировать </a:t>
                      </a:r>
                      <a:r>
                        <a:rPr lang="ru-RU" sz="1800" b="0" kern="0" spc="-40" dirty="0" smtClean="0">
                          <a:effectLst/>
                        </a:rPr>
                        <a:t>новый опыт</a:t>
                      </a:r>
                      <a:r>
                        <a:rPr lang="ru-RU" sz="1800" b="0" kern="0" spc="-40" baseline="0" dirty="0" smtClean="0">
                          <a:effectLst/>
                        </a:rPr>
                        <a:t> с учетом индивидуальных интересов учащихся</a:t>
                      </a:r>
                      <a:endParaRPr lang="ru-RU" sz="1800" b="0" kern="15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Google Shape;240;p34"/>
          <p:cNvSpPr txBox="1">
            <a:spLocks/>
          </p:cNvSpPr>
          <p:nvPr/>
        </p:nvSpPr>
        <p:spPr>
          <a:xfrm>
            <a:off x="323528" y="6021288"/>
            <a:ext cx="8594725" cy="418556"/>
          </a:xfrm>
          <a:prstGeom prst="rect">
            <a:avLst/>
          </a:prstGeom>
          <a:noFill/>
          <a:ln>
            <a:noFill/>
          </a:ln>
        </p:spPr>
        <p:txBody>
          <a:bodyPr spcFirstLastPara="1" vert="horz" lIns="91433" tIns="45700" rIns="91433" bIns="45700" rtlCol="0">
            <a:noAutofit/>
          </a:bodyPr>
          <a:lstStyle>
            <a:lvl1pPr marL="609585" lvl="0" indent="-304792" algn="l" defTabSz="914400" rtl="0" eaLnBrk="1" latinLnBrk="0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None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219170" lvl="1" indent="-304792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None/>
              <a:tabLst/>
              <a:defRPr sz="1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1828754" lvl="2" indent="-304792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None/>
              <a:tabLst/>
              <a:defRPr sz="1400" b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2438339" lvl="3" indent="-304792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None/>
              <a:tabLst/>
              <a:defRPr sz="1000" b="1" kern="1200" spc="4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047924" lvl="4" indent="-304792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None/>
              <a:tabLst/>
              <a:defRPr sz="1000" kern="1200" spc="4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44546A"/>
              </a:buClr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Verdana" pitchFamily="34" charset="0"/>
                <a:cs typeface="DejaVu Sans" pitchFamily="34" charset="0"/>
              </a:rPr>
              <a:t>От элементарного – к сложному, главное - движение вперёд </a:t>
            </a:r>
            <a:endParaRPr lang="ru-RU" altLang="ru-RU" sz="2000" b="1" dirty="0">
              <a:solidFill>
                <a:srgbClr val="C00000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38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159982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z="1200" smtClean="0"/>
              <a:pPr/>
              <a:t>15</a:t>
            </a:fld>
            <a:endParaRPr lang="en-US"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0" y="188640"/>
            <a:ext cx="9138940" cy="777414"/>
          </a:xfrm>
          <a:prstGeom prst="rect">
            <a:avLst/>
          </a:prstGeom>
          <a:noFill/>
          <a:ln>
            <a:noFill/>
          </a:ln>
        </p:spPr>
        <p:txBody>
          <a:bodyPr spcFirstLastPara="1" vert="horz" lIns="91431" tIns="45699" rIns="91431" bIns="45699" rtlCol="0" anchor="t">
            <a:noAutofit/>
          </a:bodyPr>
          <a:lstStyle>
            <a:defPPr>
              <a:defRPr lang="ru-RU"/>
            </a:defPPr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4385"/>
              </a:buClr>
              <a:buSzPts val="1400"/>
              <a:buNone/>
              <a:defRPr sz="2400" b="1">
                <a:solidFill>
                  <a:srgbClr val="DC527D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</a:lvl9pPr>
          </a:lstStyle>
          <a:p>
            <a:pPr algn="ctr">
              <a:lnSpc>
                <a:spcPct val="100000"/>
              </a:lnSpc>
            </a:pPr>
            <a:r>
              <a:rPr lang="ru-RU" spc="-5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Цифровые </a:t>
            </a:r>
            <a:r>
              <a:rPr lang="ru-RU" spc="-5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образовательные ресурсы -</a:t>
            </a:r>
            <a:endParaRPr lang="ru-RU" spc="-5" dirty="0" smtClean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u="sng" spc="-5" dirty="0" smtClean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НЕ просто </a:t>
            </a:r>
            <a:r>
              <a:rPr lang="ru-RU" sz="2000" spc="-5" dirty="0" smtClean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презентации</a:t>
            </a:r>
            <a:r>
              <a:rPr lang="ru-RU" sz="2000" spc="-5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, тесты, мультимедийные проекторы и </a:t>
            </a:r>
            <a:r>
              <a:rPr lang="ru-RU" sz="2000" spc="-5" dirty="0" smtClean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доски,</a:t>
            </a:r>
            <a:endParaRPr lang="ru-RU" sz="2000" spc="-5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BF061177-3A0B-4D94-95FF-46770B8B2E9B}"/>
              </a:ext>
            </a:extLst>
          </p:cNvPr>
          <p:cNvSpPr/>
          <p:nvPr/>
        </p:nvSpPr>
        <p:spPr>
          <a:xfrm>
            <a:off x="1943100" y="1224269"/>
            <a:ext cx="2700000" cy="338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F6F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«Вчера</a:t>
            </a:r>
            <a:r>
              <a:rPr lang="ru-RU" dirty="0">
                <a:solidFill>
                  <a:srgbClr val="0F6F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»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C441B089-8C78-493A-B640-E4942D9BE68E}"/>
              </a:ext>
            </a:extLst>
          </p:cNvPr>
          <p:cNvSpPr/>
          <p:nvPr/>
        </p:nvSpPr>
        <p:spPr>
          <a:xfrm>
            <a:off x="1714500" y="2747942"/>
            <a:ext cx="2741281" cy="452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технические средства </a:t>
            </a:r>
            <a:r>
              <a:rPr lang="ru-RU" sz="15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демонстрации материалов </a:t>
            </a:r>
            <a:endParaRPr lang="ru-RU" sz="15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="" xmlns:a16="http://schemas.microsoft.com/office/drawing/2014/main" id="{8D0359B6-238F-4B5E-B1A4-229F370E96D7}"/>
              </a:ext>
            </a:extLst>
          </p:cNvPr>
          <p:cNvSpPr/>
          <p:nvPr/>
        </p:nvSpPr>
        <p:spPr>
          <a:xfrm>
            <a:off x="1714500" y="2157720"/>
            <a:ext cx="2741281" cy="482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электронное дидактическое средство обучения 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="" xmlns:a16="http://schemas.microsoft.com/office/drawing/2014/main" id="{C14F284B-6377-4804-9C82-CA1083F54D5A}"/>
              </a:ext>
            </a:extLst>
          </p:cNvPr>
          <p:cNvSpPr/>
          <p:nvPr/>
        </p:nvSpPr>
        <p:spPr>
          <a:xfrm>
            <a:off x="1714500" y="1600201"/>
            <a:ext cx="2741281" cy="438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процедура оценки в электронном виде 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BF061177-3A0B-4D94-95FF-46770B8B2E9B}"/>
              </a:ext>
            </a:extLst>
          </p:cNvPr>
          <p:cNvSpPr/>
          <p:nvPr/>
        </p:nvSpPr>
        <p:spPr>
          <a:xfrm>
            <a:off x="5103857" y="1224269"/>
            <a:ext cx="3042900" cy="338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dirty="0" smtClean="0">
                <a:solidFill>
                  <a:srgbClr val="0F6F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«Сегодня</a:t>
            </a:r>
            <a:r>
              <a:rPr lang="ru-RU" dirty="0">
                <a:solidFill>
                  <a:srgbClr val="0F6F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»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C441B089-8C78-493A-B640-E4942D9BE68E}"/>
              </a:ext>
            </a:extLst>
          </p:cNvPr>
          <p:cNvSpPr/>
          <p:nvPr/>
        </p:nvSpPr>
        <p:spPr>
          <a:xfrm>
            <a:off x="4570081" y="2678086"/>
            <a:ext cx="4231019" cy="452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цифровые, виртуальные лаборатории, дополненная реальность, </a:t>
            </a:r>
            <a:r>
              <a:rPr lang="ru-RU" sz="15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3D-класс</a:t>
            </a:r>
            <a:endParaRPr lang="ru-RU" sz="15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8D0359B6-238F-4B5E-B1A4-229F370E96D7}"/>
              </a:ext>
            </a:extLst>
          </p:cNvPr>
          <p:cNvSpPr/>
          <p:nvPr/>
        </p:nvSpPr>
        <p:spPr>
          <a:xfrm>
            <a:off x="4570080" y="2157720"/>
            <a:ext cx="4231020" cy="48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обучающие системы, игровые </a:t>
            </a:r>
            <a:r>
              <a:rPr lang="ru-RU" sz="15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обучающие программы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C14F284B-6377-4804-9C82-CA1083F54D5A}"/>
              </a:ext>
            </a:extLst>
          </p:cNvPr>
          <p:cNvSpPr/>
          <p:nvPr/>
        </p:nvSpPr>
        <p:spPr>
          <a:xfrm>
            <a:off x="4550117" y="1687115"/>
            <a:ext cx="4389251" cy="434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компьютерные </a:t>
            </a:r>
            <a:r>
              <a:rPr lang="ru-RU" sz="15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тренажеры, позволяющие оценить в режиме онлайн</a:t>
            </a:r>
            <a:endParaRPr lang="ru-RU" sz="15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C441B089-8C78-493A-B640-E4942D9BE68E}"/>
              </a:ext>
            </a:extLst>
          </p:cNvPr>
          <p:cNvSpPr/>
          <p:nvPr/>
        </p:nvSpPr>
        <p:spPr>
          <a:xfrm>
            <a:off x="0" y="2780928"/>
            <a:ext cx="1844630" cy="449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мультимедийные проекторы, доски</a:t>
            </a:r>
          </a:p>
        </p:txBody>
      </p:sp>
      <p:sp>
        <p:nvSpPr>
          <p:cNvPr id="111" name="Блок-схема: сохраненные данные 44">
            <a:extLst>
              <a:ext uri="{FF2B5EF4-FFF2-40B4-BE49-F238E27FC236}">
                <a16:creationId xmlns="" xmlns:a16="http://schemas.microsoft.com/office/drawing/2014/main" id="{8D0359B6-238F-4B5E-B1A4-229F370E96D7}"/>
              </a:ext>
            </a:extLst>
          </p:cNvPr>
          <p:cNvSpPr/>
          <p:nvPr/>
        </p:nvSpPr>
        <p:spPr>
          <a:xfrm>
            <a:off x="284645" y="2157720"/>
            <a:ext cx="1559630" cy="482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презентации</a:t>
            </a:r>
          </a:p>
        </p:txBody>
      </p:sp>
      <p:sp>
        <p:nvSpPr>
          <p:cNvPr id="112" name="Блок-схема: сохраненные данные 45">
            <a:extLst>
              <a:ext uri="{FF2B5EF4-FFF2-40B4-BE49-F238E27FC236}">
                <a16:creationId xmlns="" xmlns:a16="http://schemas.microsoft.com/office/drawing/2014/main" id="{C14F284B-6377-4804-9C82-CA1083F54D5A}"/>
              </a:ext>
            </a:extLst>
          </p:cNvPr>
          <p:cNvSpPr/>
          <p:nvPr/>
        </p:nvSpPr>
        <p:spPr>
          <a:xfrm>
            <a:off x="285751" y="1687117"/>
            <a:ext cx="1559630" cy="438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тесты</a:t>
            </a:r>
          </a:p>
        </p:txBody>
      </p:sp>
      <p:sp>
        <p:nvSpPr>
          <p:cNvPr id="114" name="Ромб 113"/>
          <p:cNvSpPr/>
          <p:nvPr/>
        </p:nvSpPr>
        <p:spPr>
          <a:xfrm>
            <a:off x="914401" y="2025598"/>
            <a:ext cx="202664" cy="251011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5" name="Ромб 114"/>
          <p:cNvSpPr/>
          <p:nvPr/>
        </p:nvSpPr>
        <p:spPr>
          <a:xfrm>
            <a:off x="914401" y="2554518"/>
            <a:ext cx="202664" cy="251011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BF061177-3A0B-4D94-95FF-46770B8B2E9B}"/>
              </a:ext>
            </a:extLst>
          </p:cNvPr>
          <p:cNvSpPr/>
          <p:nvPr/>
        </p:nvSpPr>
        <p:spPr>
          <a:xfrm>
            <a:off x="0" y="1224269"/>
            <a:ext cx="1229128" cy="338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dirty="0" smtClean="0">
                <a:solidFill>
                  <a:srgbClr val="0F6F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Ресурсы</a:t>
            </a:r>
            <a:endParaRPr lang="ru-RU" dirty="0">
              <a:solidFill>
                <a:srgbClr val="0F6FC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C441B089-8C78-493A-B640-E4942D9BE68E}"/>
              </a:ext>
            </a:extLst>
          </p:cNvPr>
          <p:cNvSpPr/>
          <p:nvPr/>
        </p:nvSpPr>
        <p:spPr>
          <a:xfrm>
            <a:off x="1725969" y="4228832"/>
            <a:ext cx="2903181" cy="419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направление  заданий </a:t>
            </a:r>
            <a:r>
              <a:rPr lang="ru-RU" sz="15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электронной </a:t>
            </a:r>
            <a:r>
              <a:rPr lang="ru-RU" sz="15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почте для самостоятельной работы</a:t>
            </a:r>
            <a:endParaRPr lang="ru-RU" sz="15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8D0359B6-238F-4B5E-B1A4-229F370E96D7}"/>
              </a:ext>
            </a:extLst>
          </p:cNvPr>
          <p:cNvSpPr/>
          <p:nvPr/>
        </p:nvSpPr>
        <p:spPr>
          <a:xfrm>
            <a:off x="1714500" y="3352801"/>
            <a:ext cx="2741281" cy="531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электронная версия бумажного учебника (формат </a:t>
            </a:r>
            <a:r>
              <a:rPr lang="ru-RU" sz="15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pdf</a:t>
            </a:r>
            <a:r>
              <a:rPr lang="ru-RU" sz="15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и пр.)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="" xmlns:a16="http://schemas.microsoft.com/office/drawing/2014/main" id="{C441B089-8C78-493A-B640-E4942D9BE68E}"/>
              </a:ext>
            </a:extLst>
          </p:cNvPr>
          <p:cNvSpPr/>
          <p:nvPr/>
        </p:nvSpPr>
        <p:spPr>
          <a:xfrm>
            <a:off x="4574554" y="4228832"/>
            <a:ext cx="4112247" cy="419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работа, общение, сопровождение, контроль на образовательных веб-платформах </a:t>
            </a:r>
            <a:endParaRPr lang="ru-RU" sz="15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="" xmlns:a16="http://schemas.microsoft.com/office/drawing/2014/main" id="{8D0359B6-238F-4B5E-B1A4-229F370E96D7}"/>
              </a:ext>
            </a:extLst>
          </p:cNvPr>
          <p:cNvSpPr/>
          <p:nvPr/>
        </p:nvSpPr>
        <p:spPr>
          <a:xfrm>
            <a:off x="4550118" y="3353086"/>
            <a:ext cx="4389250" cy="721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интерактивное, </a:t>
            </a:r>
            <a:r>
              <a:rPr lang="ru-RU" sz="15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программное обеспечение, </a:t>
            </a:r>
            <a:r>
              <a:rPr lang="ru-RU" sz="15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расширяющее бумажный источник (мультимедийный </a:t>
            </a:r>
            <a:r>
              <a:rPr lang="ru-RU" sz="15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материал, </a:t>
            </a:r>
            <a:r>
              <a:rPr lang="ru-RU" sz="15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тренажер, экспресс-оценка, </a:t>
            </a:r>
            <a:r>
              <a:rPr lang="ru-RU" sz="15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пр.)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="" xmlns:a16="http://schemas.microsoft.com/office/drawing/2014/main" id="{C441B089-8C78-493A-B640-E4942D9BE68E}"/>
              </a:ext>
            </a:extLst>
          </p:cNvPr>
          <p:cNvSpPr/>
          <p:nvPr/>
        </p:nvSpPr>
        <p:spPr>
          <a:xfrm>
            <a:off x="179512" y="4152633"/>
            <a:ext cx="1676588" cy="41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дистанционные технологии</a:t>
            </a:r>
          </a:p>
        </p:txBody>
      </p:sp>
      <p:sp>
        <p:nvSpPr>
          <p:cNvPr id="122" name="Блок-схема: сохраненные данные 44">
            <a:extLst>
              <a:ext uri="{FF2B5EF4-FFF2-40B4-BE49-F238E27FC236}">
                <a16:creationId xmlns="" xmlns:a16="http://schemas.microsoft.com/office/drawing/2014/main" id="{8D0359B6-238F-4B5E-B1A4-229F370E96D7}"/>
              </a:ext>
            </a:extLst>
          </p:cNvPr>
          <p:cNvSpPr/>
          <p:nvPr/>
        </p:nvSpPr>
        <p:spPr>
          <a:xfrm>
            <a:off x="284645" y="3352868"/>
            <a:ext cx="1559630" cy="530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электронные учебники</a:t>
            </a:r>
            <a:endParaRPr lang="ru-RU" sz="15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3" name="Ромб 122"/>
          <p:cNvSpPr/>
          <p:nvPr/>
        </p:nvSpPr>
        <p:spPr>
          <a:xfrm>
            <a:off x="914401" y="3046214"/>
            <a:ext cx="202664" cy="251011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4" name="Ромб 123"/>
          <p:cNvSpPr/>
          <p:nvPr/>
        </p:nvSpPr>
        <p:spPr>
          <a:xfrm>
            <a:off x="914401" y="3523586"/>
            <a:ext cx="202664" cy="251011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" name="TextBox 36"/>
          <p:cNvSpPr txBox="1">
            <a:spLocks noChangeArrowheads="1"/>
          </p:cNvSpPr>
          <p:nvPr/>
        </p:nvSpPr>
        <p:spPr bwMode="auto">
          <a:xfrm>
            <a:off x="228600" y="4953000"/>
            <a:ext cx="87107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20688">
              <a:lnSpc>
                <a:spcPct val="90000"/>
              </a:lnSpc>
              <a:spcBef>
                <a:spcPts val="13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1pPr>
            <a:lvl2pPr marL="630238" indent="-209550" defTabSz="420688">
              <a:lnSpc>
                <a:spcPct val="90000"/>
              </a:lnSpc>
              <a:spcBef>
                <a:spcPts val="463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2pPr>
            <a:lvl3pPr marL="1052513" indent="-209550" defTabSz="420688">
              <a:lnSpc>
                <a:spcPct val="90000"/>
              </a:lnSpc>
              <a:spcBef>
                <a:spcPts val="463"/>
              </a:spcBef>
              <a:buFont typeface="Arial" charset="0"/>
              <a:buChar char="•"/>
              <a:defRPr sz="17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3pPr>
            <a:lvl4pPr marL="1474788" indent="-209550" defTabSz="420688">
              <a:lnSpc>
                <a:spcPct val="90000"/>
              </a:lnSpc>
              <a:spcBef>
                <a:spcPts val="463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4pPr>
            <a:lvl5pPr marL="1897063" indent="-209550" defTabSz="420688">
              <a:lnSpc>
                <a:spcPct val="90000"/>
              </a:lnSpc>
              <a:spcBef>
                <a:spcPts val="463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5pPr>
            <a:lvl6pPr marL="2354263" indent="-209550" defTabSz="420688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6pPr>
            <a:lvl7pPr marL="2811463" indent="-209550" defTabSz="420688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7pPr>
            <a:lvl8pPr marL="3268663" indent="-209550" defTabSz="420688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8pPr>
            <a:lvl9pPr marL="3725863" indent="-209550" defTabSz="420688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ru-RU" sz="2000" b="1" dirty="0" smtClean="0">
                <a:solidFill>
                  <a:schemeClr val="accent1"/>
                </a:solidFill>
              </a:rPr>
              <a:t>а </a:t>
            </a:r>
            <a:r>
              <a:rPr lang="ru-RU" sz="2000" dirty="0" smtClean="0">
                <a:solidFill>
                  <a:schemeClr val="accent1"/>
                </a:solidFill>
              </a:rPr>
              <a:t>динамические </a:t>
            </a:r>
            <a:r>
              <a:rPr lang="ru-RU" sz="2000" dirty="0">
                <a:solidFill>
                  <a:schemeClr val="accent1"/>
                </a:solidFill>
              </a:rPr>
              <a:t>модели, видео, объекты </a:t>
            </a:r>
            <a:r>
              <a:rPr lang="en-US" sz="2000" dirty="0" smtClean="0">
                <a:solidFill>
                  <a:schemeClr val="accent1"/>
                </a:solidFill>
              </a:rPr>
              <a:t>VR</a:t>
            </a:r>
            <a:r>
              <a:rPr lang="ru-RU" sz="2000" dirty="0" smtClean="0">
                <a:solidFill>
                  <a:schemeClr val="accent1"/>
                </a:solidFill>
              </a:rPr>
              <a:t>, звукозаписи</a:t>
            </a:r>
            <a:r>
              <a:rPr lang="ru-RU" sz="2000" dirty="0">
                <a:solidFill>
                  <a:schemeClr val="accent1"/>
                </a:solidFill>
              </a:rPr>
              <a:t>, </a:t>
            </a:r>
            <a:r>
              <a:rPr lang="ru-RU" sz="2000" dirty="0" smtClean="0">
                <a:solidFill>
                  <a:schemeClr val="accent1"/>
                </a:solidFill>
              </a:rPr>
              <a:t>графика,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ru-RU" sz="2000" dirty="0">
                <a:solidFill>
                  <a:schemeClr val="accent1"/>
                </a:solidFill>
              </a:rPr>
              <a:t>предусматривающие</a:t>
            </a:r>
            <a:r>
              <a:rPr lang="ru-RU" sz="2000" b="1" dirty="0">
                <a:solidFill>
                  <a:schemeClr val="accent1"/>
                </a:solidFill>
              </a:rPr>
              <a:t> активное участие </a:t>
            </a:r>
            <a:r>
              <a:rPr lang="ru-RU" sz="2000" dirty="0" smtClean="0">
                <a:solidFill>
                  <a:schemeClr val="accent1"/>
                </a:solidFill>
              </a:rPr>
              <a:t>ребенка  в </a:t>
            </a:r>
            <a:r>
              <a:rPr lang="ru-RU" sz="2000" dirty="0">
                <a:solidFill>
                  <a:schemeClr val="accent1"/>
                </a:solidFill>
              </a:rPr>
              <a:t>процессе </a:t>
            </a:r>
            <a:r>
              <a:rPr lang="ru-RU" sz="2000" dirty="0" smtClean="0">
                <a:solidFill>
                  <a:schemeClr val="accent1"/>
                </a:solidFill>
              </a:rPr>
              <a:t>обучения</a:t>
            </a:r>
            <a:endParaRPr lang="ru-RU" altLang="ru-RU" sz="1800" i="1" dirty="0">
              <a:solidFill>
                <a:srgbClr val="1F608B"/>
              </a:solidFill>
              <a:latin typeface="Verdana" pitchFamily="34" charset="0"/>
            </a:endParaRPr>
          </a:p>
        </p:txBody>
      </p:sp>
      <p:sp>
        <p:nvSpPr>
          <p:cNvPr id="28" name="Google Shape;240;p34"/>
          <p:cNvSpPr txBox="1">
            <a:spLocks/>
          </p:cNvSpPr>
          <p:nvPr/>
        </p:nvSpPr>
        <p:spPr>
          <a:xfrm>
            <a:off x="344643" y="5867400"/>
            <a:ext cx="8594725" cy="418556"/>
          </a:xfrm>
          <a:prstGeom prst="rect">
            <a:avLst/>
          </a:prstGeom>
          <a:noFill/>
          <a:ln>
            <a:noFill/>
          </a:ln>
        </p:spPr>
        <p:txBody>
          <a:bodyPr spcFirstLastPara="1" vert="horz" lIns="91433" tIns="45700" rIns="91433" bIns="45700" rtlCol="0">
            <a:noAutofit/>
          </a:bodyPr>
          <a:lstStyle>
            <a:lvl1pPr marL="609585" lvl="0" indent="-304792" algn="l" defTabSz="914400" rtl="0" eaLnBrk="1" latinLnBrk="0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None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219170" lvl="1" indent="-304792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None/>
              <a:tabLst/>
              <a:defRPr sz="1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1828754" lvl="2" indent="-304792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None/>
              <a:tabLst/>
              <a:defRPr sz="1400" b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2438339" lvl="3" indent="-304792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None/>
              <a:tabLst/>
              <a:defRPr sz="1000" b="1" kern="1200" spc="4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047924" lvl="4" indent="-304792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None/>
              <a:tabLst/>
              <a:defRPr sz="1000" kern="1200" spc="4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44546A"/>
              </a:buClr>
              <a:defRPr/>
            </a:pPr>
            <a:r>
              <a:rPr lang="ru-RU" sz="2000" i="1" dirty="0">
                <a:solidFill>
                  <a:srgbClr val="C00000"/>
                </a:solidFill>
                <a:latin typeface="Verdana" pitchFamily="34" charset="0"/>
                <a:cs typeface="DejaVu Sans" pitchFamily="34" charset="0"/>
              </a:rPr>
              <a:t>«Цифра» </a:t>
            </a:r>
            <a:r>
              <a:rPr lang="ru-RU" sz="2000" b="1" i="1" dirty="0">
                <a:solidFill>
                  <a:srgbClr val="C00000"/>
                </a:solidFill>
                <a:latin typeface="Verdana" pitchFamily="34" charset="0"/>
                <a:cs typeface="DejaVu Sans" pitchFamily="34" charset="0"/>
              </a:rPr>
              <a:t>должна улучшить качество </a:t>
            </a:r>
            <a:r>
              <a:rPr lang="ru-RU" sz="2000" i="1" dirty="0">
                <a:solidFill>
                  <a:srgbClr val="C00000"/>
                </a:solidFill>
                <a:latin typeface="Verdana" pitchFamily="34" charset="0"/>
                <a:cs typeface="DejaVu Sans" pitchFamily="34" charset="0"/>
              </a:rPr>
              <a:t>образования, а не просто быть или </a:t>
            </a:r>
            <a:r>
              <a:rPr lang="ru-RU" sz="2000" i="1" dirty="0" smtClean="0">
                <a:solidFill>
                  <a:srgbClr val="C00000"/>
                </a:solidFill>
                <a:latin typeface="Verdana" pitchFamily="34" charset="0"/>
                <a:cs typeface="DejaVu Sans" pitchFamily="34" charset="0"/>
              </a:rPr>
              <a:t>мешать</a:t>
            </a:r>
            <a:endParaRPr lang="ru-RU" altLang="ru-RU" sz="2000" b="1" dirty="0">
              <a:solidFill>
                <a:srgbClr val="C00000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7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43800" cy="399197"/>
          </a:xfrm>
        </p:spPr>
        <p:txBody>
          <a:bodyPr>
            <a:normAutofit fontScale="90000"/>
          </a:bodyPr>
          <a:lstStyle/>
          <a:p>
            <a:r>
              <a:rPr lang="ru-RU" sz="3600" spc="-5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Аксиомы </a:t>
            </a:r>
            <a:r>
              <a:rPr lang="ru-RU" sz="3600" spc="-5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по поводу «цифры»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159982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86296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1" i="1" dirty="0" smtClean="0">
              <a:solidFill>
                <a:srgbClr val="1F608B"/>
              </a:solidFill>
              <a:latin typeface="Verdana" pitchFamily="34" charset="0"/>
              <a:cs typeface="DejaVu Sans" pitchFamily="34" charset="0"/>
            </a:endParaRPr>
          </a:p>
          <a:p>
            <a:endParaRPr lang="ru-RU" sz="800" i="1" dirty="0">
              <a:solidFill>
                <a:srgbClr val="1F608B"/>
              </a:solidFill>
              <a:latin typeface="Verdana" pitchFamily="34" charset="0"/>
              <a:cs typeface="DejaVu San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rgbClr val="1F608B"/>
                </a:solidFill>
                <a:latin typeface="Verdana" pitchFamily="34" charset="0"/>
              </a:rPr>
              <a:t>Главное — </a:t>
            </a:r>
            <a:r>
              <a:rPr lang="ru-RU" sz="2000" i="1" dirty="0" smtClean="0">
                <a:solidFill>
                  <a:srgbClr val="1F608B"/>
                </a:solidFill>
                <a:latin typeface="Verdana" pitchFamily="34" charset="0"/>
              </a:rPr>
              <a:t>не </a:t>
            </a:r>
            <a:r>
              <a:rPr lang="ru-RU" sz="2000" i="1" dirty="0">
                <a:solidFill>
                  <a:srgbClr val="1F608B"/>
                </a:solidFill>
                <a:latin typeface="Verdana" pitchFamily="34" charset="0"/>
              </a:rPr>
              <a:t>создание компьютерных классов и подключение к Интернету</a:t>
            </a:r>
            <a:r>
              <a:rPr lang="ru-RU" sz="2000" i="1" dirty="0" smtClean="0">
                <a:solidFill>
                  <a:srgbClr val="1F608B"/>
                </a:solidFill>
                <a:latin typeface="Verdana" pitchFamily="34" charset="0"/>
              </a:rPr>
              <a:t>, а </a:t>
            </a:r>
            <a:r>
              <a:rPr lang="ru-RU" sz="2000" i="1" dirty="0">
                <a:solidFill>
                  <a:srgbClr val="1F608B"/>
                </a:solidFill>
                <a:latin typeface="Verdana" pitchFamily="34" charset="0"/>
              </a:rPr>
              <a:t>формирование и распространение </a:t>
            </a:r>
            <a:r>
              <a:rPr lang="ru-RU" sz="2000" b="1" i="1" dirty="0">
                <a:solidFill>
                  <a:srgbClr val="1F608B"/>
                </a:solidFill>
                <a:latin typeface="Verdana" pitchFamily="34" charset="0"/>
              </a:rPr>
              <a:t>новых моделей </a:t>
            </a:r>
            <a:r>
              <a:rPr lang="ru-RU" sz="2000" b="1" i="1" dirty="0" smtClean="0">
                <a:solidFill>
                  <a:srgbClr val="1F608B"/>
                </a:solidFill>
                <a:latin typeface="Verdana" pitchFamily="34" charset="0"/>
              </a:rPr>
              <a:t>работы.</a:t>
            </a:r>
            <a:endParaRPr lang="ru-RU" sz="800" i="1" dirty="0">
              <a:solidFill>
                <a:srgbClr val="1F608B"/>
              </a:solidFill>
              <a:latin typeface="Verdana" pitchFamily="34" charset="0"/>
              <a:cs typeface="DejaVu Sans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800" i="1" dirty="0" smtClean="0">
              <a:solidFill>
                <a:srgbClr val="1F608B"/>
              </a:solidFill>
              <a:latin typeface="Verdana" pitchFamily="34" charset="0"/>
              <a:cs typeface="DejaVu San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i="1" dirty="0" smtClean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Самое </a:t>
            </a:r>
            <a:r>
              <a:rPr lang="ru-RU" sz="2000" i="1" dirty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важное — </a:t>
            </a:r>
            <a:r>
              <a:rPr lang="ru-RU" sz="2000" b="1" i="1" dirty="0" smtClean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отбор содержания </a:t>
            </a:r>
            <a:r>
              <a:rPr lang="ru-RU" sz="2000" i="1" dirty="0" smtClean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цифрового ресурса, потом - обучение преподавателей, техническое оснащение.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800" i="1" dirty="0" smtClean="0">
              <a:solidFill>
                <a:srgbClr val="1F608B"/>
              </a:solidFill>
              <a:latin typeface="Verdana" pitchFamily="34" charset="0"/>
              <a:cs typeface="DejaVu Sans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800" i="1" dirty="0" smtClean="0">
              <a:solidFill>
                <a:srgbClr val="1F608B"/>
              </a:solidFill>
              <a:latin typeface="Verdana" pitchFamily="34" charset="0"/>
              <a:cs typeface="DejaVu San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i="1" dirty="0" smtClean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Новейшие </a:t>
            </a:r>
            <a:r>
              <a:rPr lang="ru-RU" sz="2000" i="1" dirty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технологии не заменят преподавателей, их заменят </a:t>
            </a:r>
            <a:r>
              <a:rPr lang="ru-RU" sz="2000" b="1" i="1" dirty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другие </a:t>
            </a:r>
            <a:r>
              <a:rPr lang="ru-RU" sz="2000" b="1" i="1" dirty="0" smtClean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преподаватели, которые </a:t>
            </a:r>
            <a:r>
              <a:rPr lang="ru-RU" sz="2000" b="1" i="1" dirty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используют эти технологии </a:t>
            </a:r>
            <a:r>
              <a:rPr lang="ru-RU" sz="2000" i="1" dirty="0" smtClean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в </a:t>
            </a:r>
            <a:r>
              <a:rPr lang="ru-RU" sz="2000" i="1" dirty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своей </a:t>
            </a:r>
            <a:r>
              <a:rPr lang="ru-RU" sz="2000" i="1" dirty="0" smtClean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практике.</a:t>
            </a:r>
            <a:endParaRPr lang="ru-RU" sz="2000" i="1" dirty="0">
              <a:solidFill>
                <a:srgbClr val="1F608B"/>
              </a:solidFill>
              <a:latin typeface="Verdana" pitchFamily="34" charset="0"/>
              <a:cs typeface="DejaVu Sans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8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8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i="1" dirty="0" smtClean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Педагоги </a:t>
            </a:r>
            <a:r>
              <a:rPr lang="ru-RU" sz="2000" i="1" dirty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должны реализовывать проект </a:t>
            </a:r>
            <a:r>
              <a:rPr lang="ru-RU" sz="2000" b="1" i="1" dirty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совместно со </a:t>
            </a:r>
            <a:r>
              <a:rPr lang="ru-RU" sz="2000" b="1" i="1" dirty="0" smtClean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школьниками</a:t>
            </a:r>
            <a:r>
              <a:rPr lang="ru-RU" sz="2000" i="1" dirty="0" smtClean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800" i="1" dirty="0" smtClean="0">
              <a:solidFill>
                <a:srgbClr val="1F608B"/>
              </a:solidFill>
              <a:latin typeface="Verdana" pitchFamily="34" charset="0"/>
              <a:cs typeface="DejaVu Sans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800" i="1" dirty="0">
              <a:solidFill>
                <a:srgbClr val="1F608B"/>
              </a:solidFill>
              <a:latin typeface="Verdana" pitchFamily="34" charset="0"/>
              <a:cs typeface="DejaVu San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i="1" dirty="0" smtClean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Диагностика </a:t>
            </a:r>
            <a:r>
              <a:rPr lang="ru-RU" sz="2000" i="1" dirty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должна происходить </a:t>
            </a:r>
            <a:r>
              <a:rPr lang="ru-RU" sz="2000" b="1" i="1" dirty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бесшовно </a:t>
            </a:r>
            <a:r>
              <a:rPr lang="ru-RU" sz="2000" b="1" i="1" dirty="0" smtClean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и бесшумно </a:t>
            </a:r>
            <a:r>
              <a:rPr lang="ru-RU" sz="2000" i="1" dirty="0" smtClean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с </a:t>
            </a:r>
            <a:r>
              <a:rPr lang="ru-RU" sz="2000" i="1" dirty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процессом </a:t>
            </a:r>
            <a:r>
              <a:rPr lang="ru-RU" sz="2000" i="1" dirty="0" smtClean="0">
                <a:solidFill>
                  <a:srgbClr val="1F608B"/>
                </a:solidFill>
                <a:latin typeface="Verdana" pitchFamily="34" charset="0"/>
                <a:cs typeface="DejaVu Sans" pitchFamily="34" charset="0"/>
              </a:rPr>
              <a:t>обучения.</a:t>
            </a:r>
            <a:endParaRPr lang="ru-RU" sz="2000" i="1" dirty="0">
              <a:solidFill>
                <a:srgbClr val="1F608B"/>
              </a:solidFill>
              <a:latin typeface="Verdana" pitchFamily="34" charset="0"/>
              <a:cs typeface="DejaVu Sans" pitchFamily="34" charset="0"/>
            </a:endParaRPr>
          </a:p>
        </p:txBody>
      </p:sp>
      <p:sp>
        <p:nvSpPr>
          <p:cNvPr id="7" name="Google Shape;240;p34"/>
          <p:cNvSpPr txBox="1">
            <a:spLocks/>
          </p:cNvSpPr>
          <p:nvPr/>
        </p:nvSpPr>
        <p:spPr>
          <a:xfrm>
            <a:off x="1043608" y="5877272"/>
            <a:ext cx="7791772" cy="418556"/>
          </a:xfrm>
          <a:prstGeom prst="rect">
            <a:avLst/>
          </a:prstGeom>
          <a:noFill/>
          <a:ln>
            <a:noFill/>
          </a:ln>
        </p:spPr>
        <p:txBody>
          <a:bodyPr spcFirstLastPara="1" vert="horz" lIns="91433" tIns="45700" rIns="91433" bIns="45700" rtlCol="0">
            <a:noAutofit/>
          </a:bodyPr>
          <a:lstStyle>
            <a:lvl1pPr marL="609585" lvl="0" indent="-304792" algn="l" defTabSz="914400" rtl="0" eaLnBrk="1" latinLnBrk="0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None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219170" lvl="1" indent="-304792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None/>
              <a:tabLst/>
              <a:defRPr sz="1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1828754" lvl="2" indent="-304792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None/>
              <a:tabLst/>
              <a:defRPr sz="1400" b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2438339" lvl="3" indent="-304792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None/>
              <a:tabLst/>
              <a:defRPr sz="1000" b="1" kern="1200" spc="4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047924" lvl="4" indent="-304792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None/>
              <a:tabLst/>
              <a:defRPr sz="1000" kern="1200" spc="4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44546A"/>
              </a:buClr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endParaRPr lang="ru-RU" altLang="ru-RU" b="1" dirty="0">
              <a:solidFill>
                <a:srgbClr val="FF0000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0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23528" y="332656"/>
            <a:ext cx="8115300" cy="5713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lang="ru-RU" sz="3200" spc="-5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Администратор (директор, завуч): </a:t>
            </a:r>
            <a:r>
              <a:rPr lang="ru-RU" sz="3200" u="sng" spc="-5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новые</a:t>
            </a:r>
            <a:r>
              <a:rPr lang="ru-RU" sz="3200" spc="-5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 роли</a:t>
            </a:r>
            <a:endParaRPr lang="ru-RU" sz="3200" spc="-5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77967" y="4632498"/>
            <a:ext cx="657225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>
                <a:ea typeface="Meiryo" panose="020B0604030504040204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Формирование  команды единомышленников, 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понимающей ценность развития, профессионального роста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2663" y="749808"/>
            <a:ext cx="1428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  <a:endParaRPr lang="ru-RU" sz="1600" b="1" dirty="0"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159982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z="1400" smtClean="0"/>
              <a:pPr/>
              <a:t>17</a:t>
            </a:fld>
            <a:endParaRPr lang="en-US" sz="1400" dirty="0"/>
          </a:p>
        </p:txBody>
      </p:sp>
      <p:sp>
        <p:nvSpPr>
          <p:cNvPr id="38" name="Овал 37"/>
          <p:cNvSpPr/>
          <p:nvPr/>
        </p:nvSpPr>
        <p:spPr>
          <a:xfrm>
            <a:off x="4126715" y="1780627"/>
            <a:ext cx="2461509" cy="2253708"/>
          </a:xfrm>
          <a:prstGeom prst="ellipse">
            <a:avLst/>
          </a:prstGeom>
          <a:solidFill>
            <a:srgbClr val="0F6FC6">
              <a:alpha val="69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5" name="Овал 44"/>
          <p:cNvSpPr/>
          <p:nvPr/>
        </p:nvSpPr>
        <p:spPr>
          <a:xfrm>
            <a:off x="2123728" y="1752600"/>
            <a:ext cx="2440365" cy="2258657"/>
          </a:xfrm>
          <a:prstGeom prst="ellipse">
            <a:avLst/>
          </a:prstGeom>
          <a:solidFill>
            <a:schemeClr val="bg2">
              <a:alpha val="6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9" name="Прямоугольник 68"/>
          <p:cNvSpPr/>
          <p:nvPr/>
        </p:nvSpPr>
        <p:spPr>
          <a:xfrm>
            <a:off x="2411760" y="2504678"/>
            <a:ext cx="1891616" cy="100052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8735" algn="ctr"/>
            <a:r>
              <a:rPr lang="ru-RU" sz="1600" b="1" spc="-5" dirty="0" smtClean="0">
                <a:solidFill>
                  <a:srgbClr val="0070C0"/>
                </a:solidFill>
                <a:latin typeface="Segoe UI Light" panose="020B0502040204020203" pitchFamily="34" charset="0"/>
                <a:ea typeface="Meiryo" panose="020B0604030504040204" pitchFamily="34" charset="-128"/>
                <a:cs typeface="Segoe UI Light" panose="020B0502040204020203" pitchFamily="34" charset="0"/>
              </a:rPr>
              <a:t>Руководители</a:t>
            </a:r>
          </a:p>
          <a:p>
            <a:pPr marL="38735" algn="ctr"/>
            <a:r>
              <a:rPr lang="ru-RU" sz="1600" b="1" spc="-5" dirty="0">
                <a:solidFill>
                  <a:srgbClr val="0070C0"/>
                </a:solidFill>
                <a:latin typeface="Segoe UI Light" panose="020B0502040204020203" pitchFamily="34" charset="0"/>
                <a:ea typeface="Meiryo" panose="020B0604030504040204" pitchFamily="34" charset="-128"/>
                <a:cs typeface="Segoe UI Light" panose="020B0502040204020203" pitchFamily="34" charset="0"/>
              </a:rPr>
              <a:t>=</a:t>
            </a:r>
            <a:r>
              <a:rPr lang="ru-RU" sz="1600" b="1" spc="-5" dirty="0" smtClean="0">
                <a:solidFill>
                  <a:srgbClr val="0070C0"/>
                </a:solidFill>
                <a:latin typeface="Segoe UI Light" panose="020B0502040204020203" pitchFamily="34" charset="0"/>
                <a:ea typeface="Meiryo" panose="020B0604030504040204" pitchFamily="34" charset="-128"/>
                <a:cs typeface="Segoe UI Light" panose="020B0502040204020203" pitchFamily="34" charset="0"/>
              </a:rPr>
              <a:t>администраторы функционирования</a:t>
            </a:r>
            <a:endParaRPr lang="ru-RU" sz="1600" b="1" spc="-5" dirty="0">
              <a:solidFill>
                <a:srgbClr val="0070C0"/>
              </a:solidFill>
              <a:latin typeface="Segoe UI Light" panose="020B0502040204020203" pitchFamily="34" charset="0"/>
              <a:ea typeface="Meiryo" panose="020B0604030504040204" pitchFamily="34" charset="-128"/>
              <a:cs typeface="Segoe UI Light" panose="020B0502040204020203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465483" y="2493310"/>
            <a:ext cx="1978725" cy="10880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8735" algn="ctr"/>
            <a:r>
              <a:rPr lang="ru-RU" sz="1600" b="1" spc="-5" dirty="0" smtClean="0">
                <a:solidFill>
                  <a:prstClr val="white"/>
                </a:solidFill>
                <a:latin typeface="Segoe UI Light" panose="020B0502040204020203" pitchFamily="34" charset="0"/>
                <a:ea typeface="Meiryo" panose="020B0604030504040204" pitchFamily="34" charset="-128"/>
                <a:cs typeface="Segoe UI Light" panose="020B0502040204020203" pitchFamily="34" charset="0"/>
              </a:rPr>
              <a:t>Руководители =администраторы  изменений</a:t>
            </a:r>
            <a:endParaRPr lang="ru-RU" sz="1600" b="1" spc="-5" dirty="0">
              <a:solidFill>
                <a:prstClr val="white"/>
              </a:solidFill>
              <a:latin typeface="Segoe UI Light" panose="020B0502040204020203" pitchFamily="34" charset="0"/>
              <a:ea typeface="Meiryo" panose="020B0604030504040204" pitchFamily="34" charset="-128"/>
              <a:cs typeface="Segoe UI Light" panose="020B0502040204020203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5400000">
            <a:off x="4243785" y="2821604"/>
            <a:ext cx="316083" cy="17175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057900" y="1950184"/>
            <a:ext cx="2686050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>
                <a:ea typeface="Meiryo" panose="020B0604030504040204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/>
              <a:t>Инновационный менеджер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/>
              <a:t>Новатор педагогических  технологий</a:t>
            </a:r>
            <a:endParaRPr lang="ru-RU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«</a:t>
            </a:r>
            <a:r>
              <a:rPr lang="ru-RU" sz="2000" b="1" dirty="0"/>
              <a:t>Учитель учителей», </a:t>
            </a:r>
            <a:r>
              <a:rPr lang="ru-RU" sz="2000" b="1" dirty="0" smtClean="0"/>
              <a:t>организатор-методист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870" y="1852415"/>
            <a:ext cx="2285999" cy="36009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>
                <a:ea typeface="Meiryo" panose="020B0604030504040204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/>
              <a:t>Эффективный менеджер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/>
              <a:t>Стратег и организатор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/>
              <a:t>Контролер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и координатор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0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">
            <a:extLst>
              <a:ext uri="{FF2B5EF4-FFF2-40B4-BE49-F238E27FC236}">
                <a16:creationId xmlns="" xmlns:a16="http://schemas.microsoft.com/office/drawing/2014/main" id="{AB755EE4-AAED-40FD-A16A-259334EEE0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8377" y="1576671"/>
            <a:ext cx="2526473" cy="3238003"/>
            <a:chOff x="488861" y="4037668"/>
            <a:chExt cx="3419021" cy="1281793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60" name="Прямоугольник 59">
              <a:extLst>
                <a:ext uri="{FF2B5EF4-FFF2-40B4-BE49-F238E27FC236}">
                  <a16:creationId xmlns="" xmlns:a16="http://schemas.microsoft.com/office/drawing/2014/main" id="{ECC89592-EA05-4F09-AE50-51BC0C185628}"/>
                </a:ext>
              </a:extLst>
            </p:cNvPr>
            <p:cNvSpPr/>
            <p:nvPr/>
          </p:nvSpPr>
          <p:spPr>
            <a:xfrm>
              <a:off x="488861" y="4037668"/>
              <a:ext cx="3419021" cy="12817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endParaRPr lang="ru-RU" sz="36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="" xmlns:a16="http://schemas.microsoft.com/office/drawing/2014/main" id="{9CFFF09D-96F9-453A-AC93-BC01E504D3BB}"/>
                </a:ext>
              </a:extLst>
            </p:cNvPr>
            <p:cNvSpPr/>
            <p:nvPr/>
          </p:nvSpPr>
          <p:spPr>
            <a:xfrm>
              <a:off x="501021" y="4037668"/>
              <a:ext cx="3406861" cy="346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159982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z="1400" smtClean="0"/>
              <a:pPr/>
              <a:t>18</a:t>
            </a:fld>
            <a:endParaRPr lang="en-US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4079" y="4791865"/>
            <a:ext cx="2517488" cy="1413612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 defTabSz="457200">
              <a:spcBef>
                <a:spcPct val="0"/>
              </a:spcBef>
            </a:pPr>
            <a:endParaRPr lang="ru-RU" sz="2800" spc="-5" dirty="0">
              <a:solidFill>
                <a:srgbClr val="0070C0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C14F284B-6377-4804-9C82-CA1083F54D5A}"/>
              </a:ext>
            </a:extLst>
          </p:cNvPr>
          <p:cNvSpPr/>
          <p:nvPr/>
        </p:nvSpPr>
        <p:spPr>
          <a:xfrm>
            <a:off x="3462616" y="304801"/>
            <a:ext cx="5109885" cy="37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Повысить </a:t>
            </a:r>
            <a:r>
              <a:rPr lang="ru-RU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цифровую грамотность всех участников образовательного </a:t>
            </a:r>
            <a:r>
              <a:rPr lang="ru-RU" sz="16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процесса … ?</a:t>
            </a:r>
            <a:endParaRPr lang="ru-RU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C14F284B-6377-4804-9C82-CA1083F54D5A}"/>
              </a:ext>
            </a:extLst>
          </p:cNvPr>
          <p:cNvSpPr/>
          <p:nvPr/>
        </p:nvSpPr>
        <p:spPr>
          <a:xfrm>
            <a:off x="3419872" y="980728"/>
            <a:ext cx="4881285" cy="439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Создать </a:t>
            </a:r>
            <a:r>
              <a:rPr lang="ru-RU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службы методического </a:t>
            </a:r>
            <a:r>
              <a:rPr lang="ru-RU" sz="16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сопровождения </a:t>
            </a:r>
            <a:r>
              <a:rPr lang="ru-RU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ЦОС … ?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C14F284B-6377-4804-9C82-CA1083F54D5A}"/>
              </a:ext>
            </a:extLst>
          </p:cNvPr>
          <p:cNvSpPr/>
          <p:nvPr/>
        </p:nvSpPr>
        <p:spPr>
          <a:xfrm>
            <a:off x="3491880" y="1628800"/>
            <a:ext cx="5400600" cy="537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Обновить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рабочие программы по предметам с применением электронных учебников, </a:t>
            </a:r>
            <a:r>
              <a:rPr lang="ru-RU" sz="16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ЦОРов</a:t>
            </a:r>
            <a:r>
              <a:rPr lang="ru-RU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ИКТ </a:t>
            </a:r>
            <a:r>
              <a:rPr lang="ru-RU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… ?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C14F284B-6377-4804-9C82-CA1083F54D5A}"/>
              </a:ext>
            </a:extLst>
          </p:cNvPr>
          <p:cNvSpPr/>
          <p:nvPr/>
        </p:nvSpPr>
        <p:spPr>
          <a:xfrm>
            <a:off x="3462616" y="2169460"/>
            <a:ext cx="5224184" cy="353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Разработать </a:t>
            </a:r>
            <a:r>
              <a:rPr lang="ru-RU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локальные </a:t>
            </a:r>
            <a:r>
              <a:rPr lang="ru-RU" sz="16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акты </a:t>
            </a:r>
            <a:r>
              <a:rPr lang="ru-RU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… ?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C14F284B-6377-4804-9C82-CA1083F54D5A}"/>
              </a:ext>
            </a:extLst>
          </p:cNvPr>
          <p:cNvSpPr/>
          <p:nvPr/>
        </p:nvSpPr>
        <p:spPr>
          <a:xfrm>
            <a:off x="3462616" y="2617435"/>
            <a:ext cx="5224184" cy="512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Распространить </a:t>
            </a:r>
            <a:r>
              <a:rPr lang="ru-RU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передовые практики </a:t>
            </a:r>
            <a:r>
              <a:rPr lang="ru-RU" sz="16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… ?</a:t>
            </a:r>
            <a:endParaRPr lang="ru-RU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C14F284B-6377-4804-9C82-CA1083F54D5A}"/>
              </a:ext>
            </a:extLst>
          </p:cNvPr>
          <p:cNvSpPr/>
          <p:nvPr/>
        </p:nvSpPr>
        <p:spPr>
          <a:xfrm>
            <a:off x="3462616" y="3205403"/>
            <a:ext cx="5224184" cy="725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Создать сетевые профессиональные сообщества с целью саморазвития и обмена опытом …?</a:t>
            </a:r>
            <a:endParaRPr lang="ru-RU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C14F284B-6377-4804-9C82-CA1083F54D5A}"/>
              </a:ext>
            </a:extLst>
          </p:cNvPr>
          <p:cNvSpPr/>
          <p:nvPr/>
        </p:nvSpPr>
        <p:spPr>
          <a:xfrm>
            <a:off x="3462616" y="3815282"/>
            <a:ext cx="5224184" cy="528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Переформатировать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работу библиотеки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медиатеки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…?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54080" y="2019890"/>
            <a:ext cx="2501501" cy="148531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800" spc="-5" dirty="0" smtClean="0">
                <a:solidFill>
                  <a:srgbClr val="0F6FC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Выбрать </a:t>
            </a:r>
          </a:p>
          <a:p>
            <a:pPr algn="ctr" defTabSz="457200">
              <a:spcBef>
                <a:spcPct val="0"/>
              </a:spcBef>
            </a:pPr>
            <a:r>
              <a:rPr lang="ru-RU" sz="2800" u="sng" spc="-5" dirty="0" smtClean="0">
                <a:solidFill>
                  <a:srgbClr val="0F6FC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СВОИ</a:t>
            </a:r>
            <a:endParaRPr lang="ru-RU" sz="2800" u="sng" spc="-5" dirty="0">
              <a:solidFill>
                <a:srgbClr val="0F6FC6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 defTabSz="457200">
              <a:spcBef>
                <a:spcPct val="0"/>
              </a:spcBef>
            </a:pPr>
            <a:r>
              <a:rPr lang="ru-RU" sz="2800" spc="-5" dirty="0" smtClean="0">
                <a:solidFill>
                  <a:srgbClr val="0F6FC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конкретные цели:</a:t>
            </a:r>
            <a:endParaRPr lang="ru-RU" sz="2800" spc="-5" dirty="0">
              <a:solidFill>
                <a:srgbClr val="0F6FC6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83DF543E-D479-4828-BA2F-2A24D956B7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73507" y="3971901"/>
            <a:ext cx="189000" cy="252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E295E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83DF543E-D479-4828-BA2F-2A24D956B7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73507" y="1600200"/>
            <a:ext cx="189000" cy="252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E295E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83DF543E-D479-4828-BA2F-2A24D956B7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73507" y="2209800"/>
            <a:ext cx="189000" cy="252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E295E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83DF543E-D479-4828-BA2F-2A24D956B7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73507" y="2730910"/>
            <a:ext cx="189000" cy="252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E295E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83DF543E-D479-4828-BA2F-2A24D956B7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73507" y="3341531"/>
            <a:ext cx="189000" cy="252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E295E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83DF543E-D479-4828-BA2F-2A24D956B7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73507" y="339485"/>
            <a:ext cx="189000" cy="252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E295E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83DF543E-D479-4828-BA2F-2A24D956B7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73507" y="954740"/>
            <a:ext cx="189000" cy="252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E295E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C14F284B-6377-4804-9C82-CA1083F54D5A}"/>
              </a:ext>
            </a:extLst>
          </p:cNvPr>
          <p:cNvSpPr/>
          <p:nvPr/>
        </p:nvSpPr>
        <p:spPr>
          <a:xfrm>
            <a:off x="3481281" y="4379760"/>
            <a:ext cx="5674661" cy="725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Создать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электронную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копилку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уроков,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классных часов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мероприятий и родительских собраний с использованием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ЦОР …?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="" xmlns:a16="http://schemas.microsoft.com/office/drawing/2014/main" id="{83DF543E-D479-4828-BA2F-2A24D956B7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73507" y="4549824"/>
            <a:ext cx="189000" cy="252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E295E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C14F284B-6377-4804-9C82-CA1083F54D5A}"/>
              </a:ext>
            </a:extLst>
          </p:cNvPr>
          <p:cNvSpPr/>
          <p:nvPr/>
        </p:nvSpPr>
        <p:spPr>
          <a:xfrm>
            <a:off x="3491880" y="5013176"/>
            <a:ext cx="5423520" cy="607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Внедрить новые форматы работы с родителями …?</a:t>
            </a:r>
          </a:p>
        </p:txBody>
      </p:sp>
      <p:sp>
        <p:nvSpPr>
          <p:cNvPr id="66" name="Овал 65">
            <a:extLst>
              <a:ext uri="{FF2B5EF4-FFF2-40B4-BE49-F238E27FC236}">
                <a16:creationId xmlns="" xmlns:a16="http://schemas.microsoft.com/office/drawing/2014/main" id="{83DF543E-D479-4828-BA2F-2A24D956B7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73507" y="5139597"/>
            <a:ext cx="189000" cy="252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E295E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C14F284B-6377-4804-9C82-CA1083F54D5A}"/>
              </a:ext>
            </a:extLst>
          </p:cNvPr>
          <p:cNvSpPr/>
          <p:nvPr/>
        </p:nvSpPr>
        <p:spPr>
          <a:xfrm>
            <a:off x="3469339" y="5603288"/>
            <a:ext cx="5224184" cy="38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Другое…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83DF543E-D479-4828-BA2F-2A24D956B7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73507" y="5679488"/>
            <a:ext cx="189000" cy="252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E295E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9" name="Равнобедренный треугольник 68"/>
          <p:cNvSpPr/>
          <p:nvPr/>
        </p:nvSpPr>
        <p:spPr>
          <a:xfrm rot="5400000">
            <a:off x="3214693" y="429585"/>
            <a:ext cx="144000" cy="81000"/>
          </a:xfrm>
          <a:prstGeom prst="triangle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авнобедренный треугольник 69"/>
          <p:cNvSpPr/>
          <p:nvPr/>
        </p:nvSpPr>
        <p:spPr>
          <a:xfrm rot="5400000">
            <a:off x="3214693" y="1048097"/>
            <a:ext cx="144000" cy="81000"/>
          </a:xfrm>
          <a:prstGeom prst="triangle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Равнобедренный треугольник 70"/>
          <p:cNvSpPr/>
          <p:nvPr/>
        </p:nvSpPr>
        <p:spPr>
          <a:xfrm rot="5400000">
            <a:off x="3214693" y="1687737"/>
            <a:ext cx="144000" cy="81000"/>
          </a:xfrm>
          <a:prstGeom prst="triangle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/>
          <p:cNvSpPr/>
          <p:nvPr/>
        </p:nvSpPr>
        <p:spPr>
          <a:xfrm rot="5400000">
            <a:off x="3214693" y="2305726"/>
            <a:ext cx="144000" cy="81000"/>
          </a:xfrm>
          <a:prstGeom prst="triangle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Равнобедренный треугольник 72"/>
          <p:cNvSpPr/>
          <p:nvPr/>
        </p:nvSpPr>
        <p:spPr>
          <a:xfrm rot="5400000">
            <a:off x="3214693" y="2816340"/>
            <a:ext cx="144000" cy="81000"/>
          </a:xfrm>
          <a:prstGeom prst="triangle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бедренный треугольник 73"/>
          <p:cNvSpPr/>
          <p:nvPr/>
        </p:nvSpPr>
        <p:spPr>
          <a:xfrm rot="5400000">
            <a:off x="3214693" y="3437652"/>
            <a:ext cx="144000" cy="81000"/>
          </a:xfrm>
          <a:prstGeom prst="triangle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/>
          <p:cNvSpPr/>
          <p:nvPr/>
        </p:nvSpPr>
        <p:spPr>
          <a:xfrm rot="5400000">
            <a:off x="3214693" y="4072403"/>
            <a:ext cx="144000" cy="81000"/>
          </a:xfrm>
          <a:prstGeom prst="triangle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Равнобедренный треугольник 75"/>
          <p:cNvSpPr/>
          <p:nvPr/>
        </p:nvSpPr>
        <p:spPr>
          <a:xfrm rot="5400000">
            <a:off x="3214693" y="4642290"/>
            <a:ext cx="144000" cy="81000"/>
          </a:xfrm>
          <a:prstGeom prst="triangle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авнобедренный треугольник 76"/>
          <p:cNvSpPr/>
          <p:nvPr/>
        </p:nvSpPr>
        <p:spPr>
          <a:xfrm rot="5400000">
            <a:off x="3214693" y="5225027"/>
            <a:ext cx="144000" cy="81000"/>
          </a:xfrm>
          <a:prstGeom prst="triangle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Равнобедренный треугольник 77"/>
          <p:cNvSpPr/>
          <p:nvPr/>
        </p:nvSpPr>
        <p:spPr>
          <a:xfrm rot="5400000">
            <a:off x="3214693" y="5769432"/>
            <a:ext cx="144000" cy="81000"/>
          </a:xfrm>
          <a:prstGeom prst="triangle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Group 253"/>
          <p:cNvGrpSpPr>
            <a:grpSpLocks noChangeAspect="1"/>
          </p:cNvGrpSpPr>
          <p:nvPr/>
        </p:nvGrpSpPr>
        <p:grpSpPr>
          <a:xfrm>
            <a:off x="228600" y="248492"/>
            <a:ext cx="636751" cy="894508"/>
            <a:chOff x="7123113" y="3492500"/>
            <a:chExt cx="1125537" cy="1185863"/>
          </a:xfrm>
        </p:grpSpPr>
        <p:sp>
          <p:nvSpPr>
            <p:cNvPr id="39" name="Freeform 225"/>
            <p:cNvSpPr>
              <a:spLocks noEditPoints="1"/>
            </p:cNvSpPr>
            <p:nvPr/>
          </p:nvSpPr>
          <p:spPr bwMode="auto">
            <a:xfrm>
              <a:off x="7123113" y="3492500"/>
              <a:ext cx="1125537" cy="1185863"/>
            </a:xfrm>
            <a:custGeom>
              <a:avLst/>
              <a:gdLst>
                <a:gd name="T0" fmla="*/ 1777 w 1946"/>
                <a:gd name="T1" fmla="*/ 169 h 2048"/>
                <a:gd name="T2" fmla="*/ 1737 w 1946"/>
                <a:gd name="T3" fmla="*/ 0 h 2048"/>
                <a:gd name="T4" fmla="*/ 1697 w 1946"/>
                <a:gd name="T5" fmla="*/ 193 h 2048"/>
                <a:gd name="T6" fmla="*/ 915 w 1946"/>
                <a:gd name="T7" fmla="*/ 123 h 2048"/>
                <a:gd name="T8" fmla="*/ 0 w 1946"/>
                <a:gd name="T9" fmla="*/ 1038 h 2048"/>
                <a:gd name="T10" fmla="*/ 353 w 1946"/>
                <a:gd name="T11" fmla="*/ 1759 h 2048"/>
                <a:gd name="T12" fmla="*/ 133 w 1946"/>
                <a:gd name="T13" fmla="*/ 2036 h 2048"/>
                <a:gd name="T14" fmla="*/ 189 w 1946"/>
                <a:gd name="T15" fmla="*/ 2036 h 2048"/>
                <a:gd name="T16" fmla="*/ 915 w 1946"/>
                <a:gd name="T17" fmla="*/ 1952 h 2048"/>
                <a:gd name="T18" fmla="*/ 1645 w 1946"/>
                <a:gd name="T19" fmla="*/ 2036 h 2048"/>
                <a:gd name="T20" fmla="*/ 1701 w 1946"/>
                <a:gd name="T21" fmla="*/ 2036 h 2048"/>
                <a:gd name="T22" fmla="*/ 1479 w 1946"/>
                <a:gd name="T23" fmla="*/ 1758 h 2048"/>
                <a:gd name="T24" fmla="*/ 1830 w 1946"/>
                <a:gd name="T25" fmla="*/ 1038 h 2048"/>
                <a:gd name="T26" fmla="*/ 1686 w 1946"/>
                <a:gd name="T27" fmla="*/ 622 h 2048"/>
                <a:gd name="T28" fmla="*/ 1750 w 1946"/>
                <a:gd name="T29" fmla="*/ 1038 h 2048"/>
                <a:gd name="T30" fmla="*/ 80 w 1946"/>
                <a:gd name="T31" fmla="*/ 1038 h 2048"/>
                <a:gd name="T32" fmla="*/ 1474 w 1946"/>
                <a:gd name="T33" fmla="*/ 417 h 2048"/>
                <a:gd name="T34" fmla="*/ 915 w 1946"/>
                <a:gd name="T35" fmla="*/ 401 h 2048"/>
                <a:gd name="T36" fmla="*/ 915 w 1946"/>
                <a:gd name="T37" fmla="*/ 1674 h 2048"/>
                <a:gd name="T38" fmla="*/ 1529 w 1946"/>
                <a:gd name="T39" fmla="*/ 871 h 2048"/>
                <a:gd name="T40" fmla="*/ 1559 w 1946"/>
                <a:gd name="T41" fmla="*/ 445 h 2048"/>
                <a:gd name="T42" fmla="*/ 1560 w 1946"/>
                <a:gd name="T43" fmla="*/ 444 h 2048"/>
                <a:gd name="T44" fmla="*/ 1906 w 1946"/>
                <a:gd name="T45" fmla="*/ 249 h 2048"/>
                <a:gd name="T46" fmla="*/ 1906 w 1946"/>
                <a:gd name="T47" fmla="*/ 169 h 2048"/>
                <a:gd name="T48" fmla="*/ 1471 w 1946"/>
                <a:gd name="T49" fmla="*/ 1038 h 2048"/>
                <a:gd name="T50" fmla="*/ 359 w 1946"/>
                <a:gd name="T51" fmla="*/ 1038 h 2048"/>
                <a:gd name="T52" fmla="*/ 1277 w 1946"/>
                <a:gd name="T53" fmla="*/ 615 h 2048"/>
                <a:gd name="T54" fmla="*/ 915 w 1946"/>
                <a:gd name="T55" fmla="*/ 714 h 2048"/>
                <a:gd name="T56" fmla="*/ 915 w 1946"/>
                <a:gd name="T57" fmla="*/ 1361 h 2048"/>
                <a:gd name="T58" fmla="*/ 1169 w 1946"/>
                <a:gd name="T59" fmla="*/ 836 h 2048"/>
                <a:gd name="T60" fmla="*/ 1452 w 1946"/>
                <a:gd name="T61" fmla="*/ 892 h 2048"/>
                <a:gd name="T62" fmla="*/ 921 w 1946"/>
                <a:gd name="T63" fmla="*/ 1069 h 2048"/>
                <a:gd name="T64" fmla="*/ 1112 w 1946"/>
                <a:gd name="T65" fmla="*/ 894 h 2048"/>
                <a:gd name="T66" fmla="*/ 915 w 1946"/>
                <a:gd name="T67" fmla="*/ 1281 h 2048"/>
                <a:gd name="T68" fmla="*/ 915 w 1946"/>
                <a:gd name="T69" fmla="*/ 794 h 2048"/>
                <a:gd name="T70" fmla="*/ 892 w 1946"/>
                <a:gd name="T71" fmla="*/ 100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6" h="2048">
                  <a:moveTo>
                    <a:pt x="1906" y="169"/>
                  </a:moveTo>
                  <a:cubicBezTo>
                    <a:pt x="1777" y="169"/>
                    <a:pt x="1777" y="169"/>
                    <a:pt x="1777" y="169"/>
                  </a:cubicBezTo>
                  <a:cubicBezTo>
                    <a:pt x="1777" y="40"/>
                    <a:pt x="1777" y="40"/>
                    <a:pt x="1777" y="40"/>
                  </a:cubicBezTo>
                  <a:cubicBezTo>
                    <a:pt x="1777" y="18"/>
                    <a:pt x="1760" y="0"/>
                    <a:pt x="1737" y="0"/>
                  </a:cubicBezTo>
                  <a:cubicBezTo>
                    <a:pt x="1715" y="0"/>
                    <a:pt x="1697" y="18"/>
                    <a:pt x="1697" y="40"/>
                  </a:cubicBezTo>
                  <a:cubicBezTo>
                    <a:pt x="1697" y="193"/>
                    <a:pt x="1697" y="193"/>
                    <a:pt x="1697" y="193"/>
                  </a:cubicBezTo>
                  <a:cubicBezTo>
                    <a:pt x="1530" y="361"/>
                    <a:pt x="1530" y="361"/>
                    <a:pt x="1530" y="361"/>
                  </a:cubicBezTo>
                  <a:cubicBezTo>
                    <a:pt x="1362" y="207"/>
                    <a:pt x="1145" y="123"/>
                    <a:pt x="915" y="123"/>
                  </a:cubicBezTo>
                  <a:cubicBezTo>
                    <a:pt x="671" y="123"/>
                    <a:pt x="441" y="218"/>
                    <a:pt x="268" y="391"/>
                  </a:cubicBezTo>
                  <a:cubicBezTo>
                    <a:pt x="96" y="564"/>
                    <a:pt x="0" y="793"/>
                    <a:pt x="0" y="1038"/>
                  </a:cubicBezTo>
                  <a:cubicBezTo>
                    <a:pt x="0" y="1282"/>
                    <a:pt x="96" y="1512"/>
                    <a:pt x="268" y="1684"/>
                  </a:cubicBezTo>
                  <a:cubicBezTo>
                    <a:pt x="295" y="1711"/>
                    <a:pt x="324" y="1736"/>
                    <a:pt x="353" y="1759"/>
                  </a:cubicBezTo>
                  <a:cubicBezTo>
                    <a:pt x="133" y="1980"/>
                    <a:pt x="133" y="1980"/>
                    <a:pt x="133" y="1980"/>
                  </a:cubicBezTo>
                  <a:cubicBezTo>
                    <a:pt x="117" y="1995"/>
                    <a:pt x="117" y="2021"/>
                    <a:pt x="133" y="2036"/>
                  </a:cubicBezTo>
                  <a:cubicBezTo>
                    <a:pt x="141" y="2044"/>
                    <a:pt x="151" y="2048"/>
                    <a:pt x="161" y="2048"/>
                  </a:cubicBezTo>
                  <a:cubicBezTo>
                    <a:pt x="171" y="2048"/>
                    <a:pt x="181" y="2044"/>
                    <a:pt x="189" y="2036"/>
                  </a:cubicBezTo>
                  <a:cubicBezTo>
                    <a:pt x="419" y="1806"/>
                    <a:pt x="419" y="1806"/>
                    <a:pt x="419" y="1806"/>
                  </a:cubicBezTo>
                  <a:cubicBezTo>
                    <a:pt x="566" y="1901"/>
                    <a:pt x="736" y="1952"/>
                    <a:pt x="915" y="1952"/>
                  </a:cubicBezTo>
                  <a:cubicBezTo>
                    <a:pt x="1095" y="1952"/>
                    <a:pt x="1266" y="1901"/>
                    <a:pt x="1413" y="1805"/>
                  </a:cubicBezTo>
                  <a:cubicBezTo>
                    <a:pt x="1645" y="2036"/>
                    <a:pt x="1645" y="2036"/>
                    <a:pt x="1645" y="2036"/>
                  </a:cubicBezTo>
                  <a:cubicBezTo>
                    <a:pt x="1652" y="2044"/>
                    <a:pt x="1663" y="2048"/>
                    <a:pt x="1673" y="2048"/>
                  </a:cubicBezTo>
                  <a:cubicBezTo>
                    <a:pt x="1683" y="2048"/>
                    <a:pt x="1693" y="2044"/>
                    <a:pt x="1701" y="2036"/>
                  </a:cubicBezTo>
                  <a:cubicBezTo>
                    <a:pt x="1717" y="2021"/>
                    <a:pt x="1717" y="1995"/>
                    <a:pt x="1701" y="1980"/>
                  </a:cubicBezTo>
                  <a:cubicBezTo>
                    <a:pt x="1479" y="1758"/>
                    <a:pt x="1479" y="1758"/>
                    <a:pt x="1479" y="1758"/>
                  </a:cubicBezTo>
                  <a:cubicBezTo>
                    <a:pt x="1508" y="1735"/>
                    <a:pt x="1536" y="1711"/>
                    <a:pt x="1562" y="1684"/>
                  </a:cubicBezTo>
                  <a:cubicBezTo>
                    <a:pt x="1735" y="1512"/>
                    <a:pt x="1830" y="1282"/>
                    <a:pt x="1830" y="1038"/>
                  </a:cubicBezTo>
                  <a:cubicBezTo>
                    <a:pt x="1830" y="899"/>
                    <a:pt x="1799" y="765"/>
                    <a:pt x="1739" y="640"/>
                  </a:cubicBezTo>
                  <a:cubicBezTo>
                    <a:pt x="1730" y="621"/>
                    <a:pt x="1706" y="612"/>
                    <a:pt x="1686" y="622"/>
                  </a:cubicBezTo>
                  <a:cubicBezTo>
                    <a:pt x="1666" y="631"/>
                    <a:pt x="1658" y="655"/>
                    <a:pt x="1667" y="675"/>
                  </a:cubicBezTo>
                  <a:cubicBezTo>
                    <a:pt x="1722" y="789"/>
                    <a:pt x="1750" y="911"/>
                    <a:pt x="1750" y="1038"/>
                  </a:cubicBezTo>
                  <a:cubicBezTo>
                    <a:pt x="1750" y="1498"/>
                    <a:pt x="1375" y="1872"/>
                    <a:pt x="915" y="1872"/>
                  </a:cubicBezTo>
                  <a:cubicBezTo>
                    <a:pt x="455" y="1872"/>
                    <a:pt x="80" y="1498"/>
                    <a:pt x="80" y="1038"/>
                  </a:cubicBezTo>
                  <a:cubicBezTo>
                    <a:pt x="80" y="577"/>
                    <a:pt x="455" y="203"/>
                    <a:pt x="915" y="203"/>
                  </a:cubicBezTo>
                  <a:cubicBezTo>
                    <a:pt x="1123" y="203"/>
                    <a:pt x="1320" y="279"/>
                    <a:pt x="1474" y="417"/>
                  </a:cubicBezTo>
                  <a:cubicBezTo>
                    <a:pt x="1333" y="558"/>
                    <a:pt x="1333" y="558"/>
                    <a:pt x="1333" y="558"/>
                  </a:cubicBezTo>
                  <a:cubicBezTo>
                    <a:pt x="1217" y="457"/>
                    <a:pt x="1070" y="401"/>
                    <a:pt x="915" y="401"/>
                  </a:cubicBezTo>
                  <a:cubicBezTo>
                    <a:pt x="564" y="401"/>
                    <a:pt x="279" y="687"/>
                    <a:pt x="279" y="1038"/>
                  </a:cubicBezTo>
                  <a:cubicBezTo>
                    <a:pt x="279" y="1389"/>
                    <a:pt x="564" y="1674"/>
                    <a:pt x="915" y="1674"/>
                  </a:cubicBezTo>
                  <a:cubicBezTo>
                    <a:pt x="1266" y="1674"/>
                    <a:pt x="1551" y="1389"/>
                    <a:pt x="1551" y="1038"/>
                  </a:cubicBezTo>
                  <a:cubicBezTo>
                    <a:pt x="1551" y="981"/>
                    <a:pt x="1544" y="925"/>
                    <a:pt x="1529" y="871"/>
                  </a:cubicBezTo>
                  <a:cubicBezTo>
                    <a:pt x="1504" y="776"/>
                    <a:pt x="1456" y="688"/>
                    <a:pt x="1390" y="614"/>
                  </a:cubicBezTo>
                  <a:cubicBezTo>
                    <a:pt x="1559" y="445"/>
                    <a:pt x="1559" y="445"/>
                    <a:pt x="1559" y="445"/>
                  </a:cubicBezTo>
                  <a:cubicBezTo>
                    <a:pt x="1559" y="445"/>
                    <a:pt x="1559" y="445"/>
                    <a:pt x="1559" y="445"/>
                  </a:cubicBezTo>
                  <a:cubicBezTo>
                    <a:pt x="1560" y="445"/>
                    <a:pt x="1560" y="445"/>
                    <a:pt x="1560" y="444"/>
                  </a:cubicBezTo>
                  <a:cubicBezTo>
                    <a:pt x="1754" y="249"/>
                    <a:pt x="1754" y="249"/>
                    <a:pt x="1754" y="249"/>
                  </a:cubicBezTo>
                  <a:cubicBezTo>
                    <a:pt x="1906" y="249"/>
                    <a:pt x="1906" y="249"/>
                    <a:pt x="1906" y="249"/>
                  </a:cubicBezTo>
                  <a:cubicBezTo>
                    <a:pt x="1928" y="249"/>
                    <a:pt x="1946" y="232"/>
                    <a:pt x="1946" y="209"/>
                  </a:cubicBezTo>
                  <a:cubicBezTo>
                    <a:pt x="1946" y="187"/>
                    <a:pt x="1928" y="169"/>
                    <a:pt x="1906" y="169"/>
                  </a:cubicBezTo>
                  <a:close/>
                  <a:moveTo>
                    <a:pt x="1452" y="892"/>
                  </a:moveTo>
                  <a:cubicBezTo>
                    <a:pt x="1465" y="939"/>
                    <a:pt x="1471" y="988"/>
                    <a:pt x="1471" y="1038"/>
                  </a:cubicBezTo>
                  <a:cubicBezTo>
                    <a:pt x="1471" y="1344"/>
                    <a:pt x="1222" y="1594"/>
                    <a:pt x="915" y="1594"/>
                  </a:cubicBezTo>
                  <a:cubicBezTo>
                    <a:pt x="608" y="1594"/>
                    <a:pt x="359" y="1344"/>
                    <a:pt x="359" y="1038"/>
                  </a:cubicBezTo>
                  <a:cubicBezTo>
                    <a:pt x="359" y="731"/>
                    <a:pt x="608" y="481"/>
                    <a:pt x="915" y="481"/>
                  </a:cubicBezTo>
                  <a:cubicBezTo>
                    <a:pt x="1049" y="481"/>
                    <a:pt x="1176" y="529"/>
                    <a:pt x="1277" y="615"/>
                  </a:cubicBezTo>
                  <a:cubicBezTo>
                    <a:pt x="1112" y="780"/>
                    <a:pt x="1112" y="780"/>
                    <a:pt x="1112" y="780"/>
                  </a:cubicBezTo>
                  <a:cubicBezTo>
                    <a:pt x="1057" y="739"/>
                    <a:pt x="989" y="714"/>
                    <a:pt x="915" y="714"/>
                  </a:cubicBezTo>
                  <a:cubicBezTo>
                    <a:pt x="737" y="714"/>
                    <a:pt x="591" y="859"/>
                    <a:pt x="591" y="1038"/>
                  </a:cubicBezTo>
                  <a:cubicBezTo>
                    <a:pt x="591" y="1216"/>
                    <a:pt x="737" y="1361"/>
                    <a:pt x="915" y="1361"/>
                  </a:cubicBezTo>
                  <a:cubicBezTo>
                    <a:pt x="1094" y="1361"/>
                    <a:pt x="1239" y="1216"/>
                    <a:pt x="1239" y="1038"/>
                  </a:cubicBezTo>
                  <a:cubicBezTo>
                    <a:pt x="1239" y="962"/>
                    <a:pt x="1213" y="892"/>
                    <a:pt x="1169" y="836"/>
                  </a:cubicBezTo>
                  <a:cubicBezTo>
                    <a:pt x="1334" y="671"/>
                    <a:pt x="1334" y="671"/>
                    <a:pt x="1334" y="671"/>
                  </a:cubicBezTo>
                  <a:cubicBezTo>
                    <a:pt x="1389" y="735"/>
                    <a:pt x="1430" y="810"/>
                    <a:pt x="1452" y="892"/>
                  </a:cubicBezTo>
                  <a:close/>
                  <a:moveTo>
                    <a:pt x="892" y="1057"/>
                  </a:moveTo>
                  <a:cubicBezTo>
                    <a:pt x="900" y="1065"/>
                    <a:pt x="910" y="1069"/>
                    <a:pt x="921" y="1069"/>
                  </a:cubicBezTo>
                  <a:cubicBezTo>
                    <a:pt x="931" y="1069"/>
                    <a:pt x="941" y="1065"/>
                    <a:pt x="949" y="1057"/>
                  </a:cubicBezTo>
                  <a:cubicBezTo>
                    <a:pt x="1112" y="894"/>
                    <a:pt x="1112" y="894"/>
                    <a:pt x="1112" y="894"/>
                  </a:cubicBezTo>
                  <a:cubicBezTo>
                    <a:pt x="1141" y="934"/>
                    <a:pt x="1159" y="984"/>
                    <a:pt x="1159" y="1038"/>
                  </a:cubicBezTo>
                  <a:cubicBezTo>
                    <a:pt x="1159" y="1172"/>
                    <a:pt x="1050" y="1281"/>
                    <a:pt x="915" y="1281"/>
                  </a:cubicBezTo>
                  <a:cubicBezTo>
                    <a:pt x="781" y="1281"/>
                    <a:pt x="671" y="1172"/>
                    <a:pt x="671" y="1038"/>
                  </a:cubicBezTo>
                  <a:cubicBezTo>
                    <a:pt x="671" y="903"/>
                    <a:pt x="781" y="794"/>
                    <a:pt x="915" y="794"/>
                  </a:cubicBezTo>
                  <a:cubicBezTo>
                    <a:pt x="967" y="794"/>
                    <a:pt x="1015" y="810"/>
                    <a:pt x="1054" y="838"/>
                  </a:cubicBezTo>
                  <a:cubicBezTo>
                    <a:pt x="892" y="1000"/>
                    <a:pt x="892" y="1000"/>
                    <a:pt x="892" y="1000"/>
                  </a:cubicBezTo>
                  <a:cubicBezTo>
                    <a:pt x="877" y="1016"/>
                    <a:pt x="877" y="1041"/>
                    <a:pt x="892" y="1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Oval 226"/>
            <p:cNvSpPr>
              <a:spLocks noChangeArrowheads="1"/>
            </p:cNvSpPr>
            <p:nvPr/>
          </p:nvSpPr>
          <p:spPr bwMode="auto">
            <a:xfrm>
              <a:off x="8040688" y="3779838"/>
              <a:ext cx="46037" cy="460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C14F284B-6377-4804-9C82-CA1083F54D5A}"/>
              </a:ext>
            </a:extLst>
          </p:cNvPr>
          <p:cNvSpPr/>
          <p:nvPr/>
        </p:nvSpPr>
        <p:spPr>
          <a:xfrm>
            <a:off x="1201783" y="5989130"/>
            <a:ext cx="7567334" cy="38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Обновленная Программа / Стратегия / Концепция развития школы</a:t>
            </a:r>
            <a:endParaRPr lang="ru-RU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9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240" cy="1067168"/>
          </a:xfrm>
        </p:spPr>
        <p:txBody>
          <a:bodyPr/>
          <a:lstStyle/>
          <a:p>
            <a:r>
              <a:rPr lang="ru-RU" dirty="0" smtClean="0"/>
              <a:t>Управление школой от 23.03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539552" y="1124744"/>
            <a:ext cx="8229240" cy="397728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352928" cy="548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07504" y="1556792"/>
            <a:ext cx="903649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400" b="1">
                <a:solidFill>
                  <a:srgbClr val="1F608B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a typeface="Verdana" panose="020B0604030504040204" pitchFamily="34" charset="0"/>
                <a:cs typeface="Verdana" panose="020B0604030504040204" pitchFamily="34" charset="0"/>
              </a:rPr>
              <a:t>Алгоритм организации </a:t>
            </a:r>
            <a:endParaRPr lang="ru-RU" sz="2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дистанционного обучения</a:t>
            </a:r>
          </a:p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2800" dirty="0">
                <a:ea typeface="Verdana" panose="020B0604030504040204" pitchFamily="34" charset="0"/>
                <a:cs typeface="Verdana" panose="020B0604030504040204" pitchFamily="34" charset="0"/>
              </a:rPr>
              <a:t>период введения </a:t>
            </a:r>
            <a:r>
              <a:rPr lang="ru-RU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ограничительных </a:t>
            </a:r>
            <a:r>
              <a:rPr lang="ru-RU" sz="2800" dirty="0">
                <a:ea typeface="Verdana" panose="020B0604030504040204" pitchFamily="34" charset="0"/>
                <a:cs typeface="Verdana" panose="020B0604030504040204" pitchFamily="34" charset="0"/>
              </a:rPr>
              <a:t>мер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043608" y="6446838"/>
            <a:ext cx="75607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3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1pPr>
            <a:lvl2pPr marL="457200" indent="-209550">
              <a:lnSpc>
                <a:spcPct val="90000"/>
              </a:lnSpc>
              <a:spcBef>
                <a:spcPts val="463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2pPr>
            <a:lvl3pPr marL="914400" indent="-209550">
              <a:lnSpc>
                <a:spcPct val="90000"/>
              </a:lnSpc>
              <a:spcBef>
                <a:spcPts val="463"/>
              </a:spcBef>
              <a:buFont typeface="Arial" charset="0"/>
              <a:buChar char="•"/>
              <a:defRPr sz="17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3pPr>
            <a:lvl4pPr marL="1371600" indent="-209550">
              <a:lnSpc>
                <a:spcPct val="90000"/>
              </a:lnSpc>
              <a:spcBef>
                <a:spcPts val="463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4pPr>
            <a:lvl5pPr marL="1828800" indent="-209550">
              <a:lnSpc>
                <a:spcPct val="90000"/>
              </a:lnSpc>
              <a:spcBef>
                <a:spcPts val="463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5pPr>
            <a:lvl6pPr indent="-20955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6pPr>
            <a:lvl7pPr indent="-20955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7pPr>
            <a:lvl8pPr indent="-20955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8pPr>
            <a:lvl9pPr indent="-20955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/>
              <a:t>24.03.2020</a:t>
            </a:r>
            <a:endParaRPr lang="ru-RU" altLang="ru-RU" sz="1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191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240" cy="1144800"/>
          </a:xfrm>
        </p:spPr>
        <p:txBody>
          <a:bodyPr/>
          <a:lstStyle/>
          <a:p>
            <a:r>
              <a:rPr lang="ru-RU" dirty="0" smtClean="0"/>
              <a:t>Российский учебник от 21.03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540551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240" cy="1144800"/>
          </a:xfrm>
        </p:spPr>
        <p:txBody>
          <a:bodyPr/>
          <a:lstStyle/>
          <a:p>
            <a:r>
              <a:rPr lang="ru-RU" dirty="0" smtClean="0"/>
              <a:t>Российский учебник от 21.03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1412776"/>
            <a:ext cx="10801199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240" cy="1144800"/>
          </a:xfrm>
        </p:spPr>
        <p:txBody>
          <a:bodyPr/>
          <a:lstStyle/>
          <a:p>
            <a:r>
              <a:rPr lang="ru-RU" dirty="0" smtClean="0"/>
              <a:t>С</a:t>
            </a:r>
            <a:r>
              <a:rPr lang="en-US" dirty="0" smtClean="0"/>
              <a:t>ERM</a:t>
            </a:r>
            <a:r>
              <a:rPr lang="ru-RU" dirty="0" smtClean="0"/>
              <a:t>  от 21.03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1052736"/>
            <a:ext cx="10585175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240" cy="1144800"/>
          </a:xfrm>
        </p:spPr>
        <p:txBody>
          <a:bodyPr/>
          <a:lstStyle/>
          <a:p>
            <a:r>
              <a:rPr lang="ru-RU" dirty="0" smtClean="0"/>
              <a:t>С</a:t>
            </a:r>
            <a:r>
              <a:rPr lang="en-US" dirty="0" smtClean="0"/>
              <a:t>ERM</a:t>
            </a:r>
            <a:r>
              <a:rPr lang="ru-RU" dirty="0" smtClean="0"/>
              <a:t>  от 21.03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1340768"/>
            <a:ext cx="10873207" cy="551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240" cy="1144800"/>
          </a:xfrm>
        </p:spPr>
        <p:txBody>
          <a:bodyPr/>
          <a:lstStyle/>
          <a:p>
            <a:r>
              <a:rPr lang="ru-RU" sz="3200" dirty="0" smtClean="0"/>
              <a:t>Бесплатный доступ к электронно-библиотечной системе «БИБЛИОШКОЛА»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14346" b="6201"/>
          <a:stretch>
            <a:fillRect/>
          </a:stretch>
        </p:blipFill>
        <p:spPr bwMode="auto">
          <a:xfrm>
            <a:off x="-828600" y="1412776"/>
            <a:ext cx="1072919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240" cy="1144800"/>
          </a:xfrm>
        </p:spPr>
        <p:txBody>
          <a:bodyPr/>
          <a:lstStyle/>
          <a:p>
            <a:r>
              <a:rPr lang="en-US" dirty="0" smtClean="0"/>
              <a:t>UCHi.RU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1196752"/>
            <a:ext cx="10801199" cy="566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240" cy="1144800"/>
          </a:xfrm>
        </p:spPr>
        <p:txBody>
          <a:bodyPr/>
          <a:lstStyle/>
          <a:p>
            <a:r>
              <a:rPr lang="en-US" dirty="0" smtClean="0"/>
              <a:t>UCHi.RU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67544" y="188640"/>
            <a:ext cx="8229240" cy="1144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1124744"/>
            <a:ext cx="10801199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240" cy="1144800"/>
          </a:xfrm>
        </p:spPr>
        <p:txBody>
          <a:bodyPr/>
          <a:lstStyle/>
          <a:p>
            <a:r>
              <a:rPr lang="en-US" dirty="0" smtClean="0"/>
              <a:t>UCHi.RU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67544" y="188640"/>
            <a:ext cx="8229240" cy="1144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1340768"/>
            <a:ext cx="10153127" cy="551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240" cy="1144800"/>
          </a:xfrm>
        </p:spPr>
        <p:txBody>
          <a:bodyPr/>
          <a:lstStyle/>
          <a:p>
            <a:r>
              <a:rPr lang="en-US" dirty="0" smtClean="0"/>
              <a:t>UCHi.RU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67544" y="188640"/>
            <a:ext cx="8229240" cy="1144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1412776"/>
            <a:ext cx="105131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240" cy="1144800"/>
          </a:xfrm>
        </p:spPr>
        <p:txBody>
          <a:bodyPr/>
          <a:lstStyle/>
          <a:p>
            <a:r>
              <a:rPr lang="en-US" dirty="0" smtClean="0"/>
              <a:t>UCHi.RU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67544" y="188640"/>
            <a:ext cx="8229240" cy="114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5" y="1197333"/>
            <a:ext cx="8424936" cy="55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539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Расписание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онлайн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 – занятий на образовательной платформе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mbria" pitchFamily="18" charset="0"/>
              </a:rPr>
              <a:t>Учи.ру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mbria" pitchFamily="18" charset="0"/>
              </a:rPr>
              <a:t>Онлайн-уроки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mbria" pitchFamily="18" charset="0"/>
              </a:rPr>
              <a:t> с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mbria" pitchFamily="18" charset="0"/>
              </a:rPr>
              <a:t>Учи.ру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mbria" pitchFamily="18" charset="0"/>
              </a:rPr>
              <a:t> для учащихся 1-4 классов.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mbria" pitchFamily="18" charset="0"/>
              </a:rPr>
              <a:t>Старт занятий: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mbria" pitchFamily="18" charset="0"/>
              </a:rPr>
              <a:t> 23 марта 2020 года с 11.00 до 14.00 по МСК.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mbria" pitchFamily="18" charset="0"/>
              </a:rPr>
              <a:t>Место проведения занятий: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mbria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http://lp.uchi.ru/distant-uchi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раздел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Онлайн-уроки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1-4 класс: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mbria" pitchFamily="18" charset="0"/>
              </a:rPr>
              <a:t>Математика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mbria" pitchFamily="18" charset="0"/>
              </a:rPr>
              <a:t>Русский язык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mbria" pitchFamily="18" charset="0"/>
              </a:rPr>
              <a:t>Окружающий мир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mbria" pitchFamily="18" charset="0"/>
              </a:rPr>
              <a:t>Английский язык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536575" y="476672"/>
            <a:ext cx="8607425" cy="29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3828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765667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1148501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15313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Нормативная база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733592" y="1384079"/>
            <a:ext cx="7942864" cy="2116929"/>
          </a:xfrm>
          <a:custGeom>
            <a:avLst/>
            <a:gdLst>
              <a:gd name="T0" fmla="*/ 0 w 3981450"/>
              <a:gd name="T1" fmla="*/ 0 h 635000"/>
              <a:gd name="T2" fmla="*/ 3981450 w 3981450"/>
              <a:gd name="T3" fmla="*/ 0 h 635000"/>
              <a:gd name="T4" fmla="*/ 3981450 w 3981450"/>
              <a:gd name="T5" fmla="*/ 0 h 635000"/>
              <a:gd name="T6" fmla="*/ 3981450 w 3981450"/>
              <a:gd name="T7" fmla="*/ 635000 h 635000"/>
              <a:gd name="T8" fmla="*/ 3981450 w 3981450"/>
              <a:gd name="T9" fmla="*/ 635000 h 635000"/>
              <a:gd name="T10" fmla="*/ 0 w 3981450"/>
              <a:gd name="T11" fmla="*/ 635000 h 635000"/>
              <a:gd name="T12" fmla="*/ 0 w 3981450"/>
              <a:gd name="T13" fmla="*/ 635000 h 635000"/>
              <a:gd name="T14" fmla="*/ 0 w 3981450"/>
              <a:gd name="T15" fmla="*/ 0 h 635000"/>
              <a:gd name="T16" fmla="*/ 0 w 3981450"/>
              <a:gd name="T17" fmla="*/ 0 h 635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81450"/>
              <a:gd name="T28" fmla="*/ 0 h 635000"/>
              <a:gd name="T29" fmla="*/ 3981450 w 3981450"/>
              <a:gd name="T30" fmla="*/ 635000 h 635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81450" h="635000">
                <a:moveTo>
                  <a:pt x="0" y="0"/>
                </a:moveTo>
                <a:lnTo>
                  <a:pt x="3981450" y="0"/>
                </a:lnTo>
                <a:lnTo>
                  <a:pt x="3981450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algn="just">
              <a:spcBef>
                <a:spcPts val="600"/>
              </a:spcBef>
              <a:buClrTx/>
              <a:buFont typeface="Arial" panose="020B0604020202020204" pitchFamily="34" charset="0"/>
              <a:buChar char="•"/>
              <a:tabLst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</a:t>
            </a:r>
            <a:r>
              <a:rPr lang="ru-RU" altLang="ru-RU" sz="16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от 29.12.2012 №273-ФЗ «Об образовании в Российской Федерации» (в </a:t>
            </a:r>
            <a:r>
              <a:rPr lang="ru-RU" altLang="ru-RU" sz="16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ред. от 01.03.2020, ст</a:t>
            </a:r>
            <a:r>
              <a:rPr lang="ru-RU" altLang="ru-RU" sz="16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16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образовательных программ с применением электронного обучения и дистанционных образовательных технологий</a:t>
            </a:r>
            <a:r>
              <a:rPr lang="ru-RU" altLang="ru-RU" sz="16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ru-RU" altLang="ru-RU" sz="1600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Порядок </a:t>
            </a:r>
            <a:r>
              <a:rPr lang="ru-RU" altLang="ru-RU" sz="16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программ, утвержденный приказом Министерства образования и науки Российской Федерации от 23.08.2017 </a:t>
            </a:r>
            <a:r>
              <a:rPr lang="ru-RU" altLang="ru-RU" sz="16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№816</a:t>
            </a:r>
            <a:endParaRPr lang="ru-RU" altLang="ru-RU" sz="1600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Письмо </a:t>
            </a:r>
            <a:r>
              <a:rPr lang="ru-RU" altLang="ru-RU" sz="16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Минпросвещения России от 19.03.2020 №</a:t>
            </a:r>
            <a:r>
              <a:rPr lang="ru-RU" altLang="ru-RU" sz="16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ГД-39/04 «О направлении методических рекомендаций»</a:t>
            </a:r>
            <a:endParaRPr lang="ru-RU" altLang="ru-RU" sz="1600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1560" y="1268760"/>
            <a:ext cx="0" cy="24482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1560" y="4149080"/>
            <a:ext cx="0" cy="617750"/>
          </a:xfrm>
          <a:prstGeom prst="line">
            <a:avLst/>
          </a:prstGeom>
          <a:ln w="38100">
            <a:solidFill>
              <a:srgbClr val="E1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49"/>
          <p:cNvSpPr txBox="1"/>
          <p:nvPr/>
        </p:nvSpPr>
        <p:spPr>
          <a:xfrm>
            <a:off x="646034" y="4292446"/>
            <a:ext cx="8497966" cy="36069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GB"/>
            </a:defPPr>
            <a:lvl1pPr>
              <a:defRPr sz="1600" b="1">
                <a:solidFill>
                  <a:srgbClr val="006699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Дистанционное обучение –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это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обучение с применением электронных образовательных ресурсов посредством дистанционных образовательных технологий и сервисов</a:t>
            </a:r>
          </a:p>
        </p:txBody>
      </p:sp>
      <p:sp>
        <p:nvSpPr>
          <p:cNvPr id="14" name="object 49"/>
          <p:cNvSpPr txBox="1"/>
          <p:nvPr/>
        </p:nvSpPr>
        <p:spPr>
          <a:xfrm>
            <a:off x="646034" y="4910846"/>
            <a:ext cx="8246446" cy="118245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GB"/>
            </a:defPPr>
            <a:lvl1pPr>
              <a:defRPr sz="1600" b="1">
                <a:solidFill>
                  <a:srgbClr val="006699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Электронные образовательные ресурсы (ЭОР)</a:t>
            </a:r>
            <a:r>
              <a:rPr lang="ru-RU" sz="1400" b="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ru-RU" sz="1400" b="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– веб-платформы, </a:t>
            </a:r>
            <a:r>
              <a:rPr lang="ru-RU" sz="1400" b="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веб-тренажеры</a:t>
            </a:r>
            <a:r>
              <a:rPr lang="ru-RU" sz="1400" b="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, </a:t>
            </a:r>
            <a:r>
              <a:rPr lang="ru-RU" sz="1400" b="0" dirty="0" err="1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видеоуроки</a:t>
            </a:r>
            <a:r>
              <a:rPr lang="ru-RU" sz="1400" b="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, виртуальные экскурсии и т.п</a:t>
            </a:r>
            <a:r>
              <a:rPr lang="ru-RU" sz="1400" b="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b="0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Дистанционные технологии (ДТ) </a:t>
            </a:r>
            <a:r>
              <a:rPr lang="ru-RU" sz="1400" b="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– видеоконференцсвязь с использованием платформы Скайп, электронный дневник/журнал АИС «Электронная школа ТО» и др.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712773" y="6491600"/>
            <a:ext cx="35941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v"/>
              <a:defRPr sz="2800" b="1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71869A-3EAC-4FE1-ADC7-6EDE24F09D2E}" type="slidenum">
              <a:rPr lang="ru-RU" altLang="ru-RU" sz="1400" b="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400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32374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240" cy="1144800"/>
          </a:xfrm>
        </p:spPr>
        <p:txBody>
          <a:bodyPr/>
          <a:lstStyle/>
          <a:p>
            <a:r>
              <a:rPr lang="en-US" dirty="0" smtClean="0"/>
              <a:t>UCHi.RU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67544" y="188640"/>
            <a:ext cx="8229240" cy="114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372126"/>
            <a:ext cx="8424936" cy="476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539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Экспресс- подготовка к ОГЭ по математике с </a:t>
            </a:r>
            <a:r>
              <a:rPr lang="ru-RU" sz="2400" b="1" dirty="0" err="1" smtClean="0">
                <a:solidFill>
                  <a:schemeClr val="tx1"/>
                </a:solidFill>
              </a:rPr>
              <a:t>Учи.ру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Старт занятий:</a:t>
            </a:r>
            <a:r>
              <a:rPr lang="ru-RU" sz="2400" dirty="0" smtClean="0">
                <a:solidFill>
                  <a:schemeClr val="tx1"/>
                </a:solidFill>
              </a:rPr>
              <a:t> 2 марта 2020 года (каждый понедельник и пятница в 16.00 по МСК)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 27 апреля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Место проведения</a:t>
            </a:r>
            <a:r>
              <a:rPr lang="ru-RU" sz="2400" dirty="0" smtClean="0">
                <a:solidFill>
                  <a:schemeClr val="tx1"/>
                </a:solidFill>
              </a:rPr>
              <a:t>: </a:t>
            </a:r>
            <a:r>
              <a:rPr lang="ru-RU" sz="2400" u="sng" dirty="0" smtClean="0">
                <a:solidFill>
                  <a:schemeClr val="tx1"/>
                </a:solidFill>
                <a:hlinkClick r:id="rId2"/>
              </a:rPr>
              <a:t>https://lp.uchi.ru/oge-2020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Учитель: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Дмитрий Алексеевич Шестаков - 25 лет индивидуального и группового преподавания математики школьникам, подготовка к ОГЭ и ЕГЭ.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Все уроки будут доступны в записи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240" cy="1144800"/>
          </a:xfrm>
        </p:spPr>
        <p:txBody>
          <a:bodyPr/>
          <a:lstStyle/>
          <a:p>
            <a:r>
              <a:rPr lang="en-US" dirty="0" smtClean="0"/>
              <a:t>UCHi.RU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67544" y="188640"/>
            <a:ext cx="8229240" cy="114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9064" y="3732133"/>
            <a:ext cx="8424936" cy="70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539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1484784"/>
            <a:ext cx="1130525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467544" y="476672"/>
            <a:ext cx="7275785" cy="37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3828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765667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1148501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15313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Порядок организационных действий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683568" y="1547730"/>
            <a:ext cx="5472608" cy="297093"/>
          </a:xfrm>
          <a:custGeom>
            <a:avLst/>
            <a:gdLst>
              <a:gd name="T0" fmla="*/ 0 w 3981450"/>
              <a:gd name="T1" fmla="*/ 0 h 635000"/>
              <a:gd name="T2" fmla="*/ 3981450 w 3981450"/>
              <a:gd name="T3" fmla="*/ 0 h 635000"/>
              <a:gd name="T4" fmla="*/ 3981450 w 3981450"/>
              <a:gd name="T5" fmla="*/ 0 h 635000"/>
              <a:gd name="T6" fmla="*/ 3981450 w 3981450"/>
              <a:gd name="T7" fmla="*/ 635000 h 635000"/>
              <a:gd name="T8" fmla="*/ 3981450 w 3981450"/>
              <a:gd name="T9" fmla="*/ 635000 h 635000"/>
              <a:gd name="T10" fmla="*/ 0 w 3981450"/>
              <a:gd name="T11" fmla="*/ 635000 h 635000"/>
              <a:gd name="T12" fmla="*/ 0 w 3981450"/>
              <a:gd name="T13" fmla="*/ 635000 h 635000"/>
              <a:gd name="T14" fmla="*/ 0 w 3981450"/>
              <a:gd name="T15" fmla="*/ 0 h 635000"/>
              <a:gd name="T16" fmla="*/ 0 w 3981450"/>
              <a:gd name="T17" fmla="*/ 0 h 635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81450"/>
              <a:gd name="T28" fmla="*/ 0 h 635000"/>
              <a:gd name="T29" fmla="*/ 3981450 w 3981450"/>
              <a:gd name="T30" fmla="*/ 635000 h 635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81450" h="635000">
                <a:moveTo>
                  <a:pt x="0" y="0"/>
                </a:moveTo>
                <a:lnTo>
                  <a:pt x="3981450" y="0"/>
                </a:lnTo>
                <a:lnTo>
                  <a:pt x="3981450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90000" tIns="46800" rIns="90000" bIns="46800" anchor="b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</a:pPr>
            <a:endParaRPr lang="ru-RU" sz="12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buClr>
                <a:srgbClr val="E11919"/>
              </a:buClr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1.1. Анализ имеющегося контингента обучающихся</a:t>
            </a:r>
            <a:endParaRPr lang="ru-RU" altLang="ru-RU" sz="1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683568" y="1196752"/>
            <a:ext cx="7942864" cy="316729"/>
          </a:xfrm>
          <a:custGeom>
            <a:avLst/>
            <a:gdLst>
              <a:gd name="T0" fmla="*/ 0 w 3981450"/>
              <a:gd name="T1" fmla="*/ 0 h 635000"/>
              <a:gd name="T2" fmla="*/ 3981450 w 3981450"/>
              <a:gd name="T3" fmla="*/ 0 h 635000"/>
              <a:gd name="T4" fmla="*/ 3981450 w 3981450"/>
              <a:gd name="T5" fmla="*/ 0 h 635000"/>
              <a:gd name="T6" fmla="*/ 3981450 w 3981450"/>
              <a:gd name="T7" fmla="*/ 635000 h 635000"/>
              <a:gd name="T8" fmla="*/ 3981450 w 3981450"/>
              <a:gd name="T9" fmla="*/ 635000 h 635000"/>
              <a:gd name="T10" fmla="*/ 0 w 3981450"/>
              <a:gd name="T11" fmla="*/ 635000 h 635000"/>
              <a:gd name="T12" fmla="*/ 0 w 3981450"/>
              <a:gd name="T13" fmla="*/ 635000 h 635000"/>
              <a:gd name="T14" fmla="*/ 0 w 3981450"/>
              <a:gd name="T15" fmla="*/ 0 h 635000"/>
              <a:gd name="T16" fmla="*/ 0 w 3981450"/>
              <a:gd name="T17" fmla="*/ 0 h 635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81450"/>
              <a:gd name="T28" fmla="*/ 0 h 635000"/>
              <a:gd name="T29" fmla="*/ 3981450 w 3981450"/>
              <a:gd name="T30" fmla="*/ 635000 h 635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81450" h="635000">
                <a:moveTo>
                  <a:pt x="0" y="0"/>
                </a:moveTo>
                <a:lnTo>
                  <a:pt x="3981450" y="0"/>
                </a:lnTo>
                <a:lnTo>
                  <a:pt x="3981450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600"/>
              </a:spcBef>
              <a:buClrTx/>
              <a:buFontTx/>
              <a:buNone/>
              <a:tabLst>
                <a:tab pos="8229600" algn="l"/>
                <a:tab pos="9144000" algn="l"/>
                <a:tab pos="10058400" algn="l"/>
              </a:tabLst>
            </a:pPr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Определение </a:t>
            </a:r>
            <a:r>
              <a:rPr lang="ru-RU" altLang="ru-RU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форматов работы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642191"/>
              </p:ext>
            </p:extLst>
          </p:nvPr>
        </p:nvGraphicFramePr>
        <p:xfrm>
          <a:off x="323528" y="1864460"/>
          <a:ext cx="8640959" cy="20874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1584297554"/>
                    </a:ext>
                  </a:extLst>
                </a:gridCol>
                <a:gridCol w="566711">
                  <a:extLst>
                    <a:ext uri="{9D8B030D-6E8A-4147-A177-3AD203B41FA5}">
                      <a16:colId xmlns:a16="http://schemas.microsoft.com/office/drawing/2014/main" xmlns="" val="1206431462"/>
                    </a:ext>
                  </a:extLst>
                </a:gridCol>
                <a:gridCol w="4329832">
                  <a:extLst>
                    <a:ext uri="{9D8B030D-6E8A-4147-A177-3AD203B41FA5}">
                      <a16:colId xmlns:a16="http://schemas.microsoft.com/office/drawing/2014/main" xmlns="" val="3639528861"/>
                    </a:ext>
                  </a:extLst>
                </a:gridCol>
              </a:tblGrid>
              <a:tr h="295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категория</a:t>
                      </a:r>
                      <a:endParaRPr lang="ru-RU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кол-во</a:t>
                      </a:r>
                      <a:endParaRPr lang="ru-RU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Предлагаемый формат обучения </a:t>
                      </a:r>
                      <a:endParaRPr lang="ru-RU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(согласованный с родителями)</a:t>
                      </a:r>
                      <a:endParaRPr lang="ru-RU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27532621"/>
                  </a:ext>
                </a:extLst>
              </a:tr>
              <a:tr h="1772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Дети с ОВЗ, обучающиеся на дому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Штатный режим обучения на дому с учетом строгого соблюдения повышенных мер профилактики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779091"/>
                  </a:ext>
                </a:extLst>
              </a:tr>
              <a:tr h="3544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Дети с ОВЗ, обучающиеся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 использованием дистанционного обучения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2031683"/>
                  </a:ext>
                </a:extLst>
              </a:tr>
              <a:tr h="1772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Дети, обучающиеся по АООП, ООП НОО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Дистанционное обучение с учетом специфики образовательных программ, возраста детей, возможностей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/потребностей 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родителей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31141821"/>
                  </a:ext>
                </a:extLst>
              </a:tr>
              <a:tr h="1772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Дети, обучающиеся по АООП, ООП ООО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0309999"/>
                  </a:ext>
                </a:extLst>
              </a:tr>
              <a:tr h="1701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Дети, обучающиеся по ООП СОО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1528130"/>
                  </a:ext>
                </a:extLst>
              </a:tr>
              <a:tr h="2091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выпускники 9 классов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Дистанционное обучение и консультации (онлайн, офлайн, очно) по подготовке </a:t>
                      </a: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 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экзаменам с соблюдением мер профилактики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4387275"/>
                  </a:ext>
                </a:extLst>
              </a:tr>
              <a:tr h="3224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выпускники 11 классов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5605535"/>
                  </a:ext>
                </a:extLst>
              </a:tr>
            </a:tbl>
          </a:graphicData>
        </a:graphic>
      </p:graphicFrame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251520" y="4005064"/>
            <a:ext cx="8640959" cy="2304256"/>
          </a:xfrm>
          <a:custGeom>
            <a:avLst/>
            <a:gdLst>
              <a:gd name="T0" fmla="*/ 0 w 3981450"/>
              <a:gd name="T1" fmla="*/ 0 h 635000"/>
              <a:gd name="T2" fmla="*/ 3981450 w 3981450"/>
              <a:gd name="T3" fmla="*/ 0 h 635000"/>
              <a:gd name="T4" fmla="*/ 3981450 w 3981450"/>
              <a:gd name="T5" fmla="*/ 0 h 635000"/>
              <a:gd name="T6" fmla="*/ 3981450 w 3981450"/>
              <a:gd name="T7" fmla="*/ 635000 h 635000"/>
              <a:gd name="T8" fmla="*/ 3981450 w 3981450"/>
              <a:gd name="T9" fmla="*/ 635000 h 635000"/>
              <a:gd name="T10" fmla="*/ 0 w 3981450"/>
              <a:gd name="T11" fmla="*/ 635000 h 635000"/>
              <a:gd name="T12" fmla="*/ 0 w 3981450"/>
              <a:gd name="T13" fmla="*/ 635000 h 635000"/>
              <a:gd name="T14" fmla="*/ 0 w 3981450"/>
              <a:gd name="T15" fmla="*/ 0 h 635000"/>
              <a:gd name="T16" fmla="*/ 0 w 3981450"/>
              <a:gd name="T17" fmla="*/ 0 h 635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81450"/>
              <a:gd name="T28" fmla="*/ 0 h 635000"/>
              <a:gd name="T29" fmla="*/ 3981450 w 3981450"/>
              <a:gd name="T30" fmla="*/ 635000 h 635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81450" h="635000">
                <a:moveTo>
                  <a:pt x="0" y="0"/>
                </a:moveTo>
                <a:lnTo>
                  <a:pt x="3981450" y="0"/>
                </a:lnTo>
                <a:lnTo>
                  <a:pt x="3981450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90000" tIns="46800" rIns="90000" bIns="46800" anchor="b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355600">
              <a:spcBef>
                <a:spcPct val="0"/>
              </a:spcBef>
              <a:buClr>
                <a:srgbClr val="E11919"/>
              </a:buClr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1.2. Выявление детей, для которых невозможно организовать дистанционное обучение </a:t>
            </a:r>
            <a:endParaRPr lang="ru-RU" sz="12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buClr>
                <a:srgbClr val="E11919"/>
              </a:buClr>
            </a:pP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по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причине:</a:t>
            </a:r>
          </a:p>
          <a:p>
            <a:pPr>
              <a:spcBef>
                <a:spcPct val="0"/>
              </a:spcBef>
              <a:buClr>
                <a:srgbClr val="E11919"/>
              </a:buClr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- отсутствия технических возможностей,</a:t>
            </a:r>
          </a:p>
          <a:p>
            <a:pPr>
              <a:spcBef>
                <a:spcPct val="0"/>
              </a:spcBef>
              <a:buClr>
                <a:srgbClr val="E11919"/>
              </a:buClr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- отказа родителей,</a:t>
            </a:r>
          </a:p>
          <a:p>
            <a:pPr>
              <a:spcBef>
                <a:spcPct val="0"/>
              </a:spcBef>
              <a:buClr>
                <a:srgbClr val="E11919"/>
              </a:buClr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- иное (указать).</a:t>
            </a:r>
          </a:p>
          <a:p>
            <a:pPr algn="just">
              <a:spcBef>
                <a:spcPct val="0"/>
              </a:spcBef>
              <a:buClr>
                <a:srgbClr val="E11919"/>
              </a:buClr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В этой ситуации допускается интеграция форм обучения (очное и электронное обучение с использованием дистанционных технологий), в том числе в индивидуально-групповом формате в классно-урочном режиме пребывания детей с целью минимизации их передвижений, одновременного пребывания в одном помещении и с соблюдением всех мер профилактики.   </a:t>
            </a:r>
          </a:p>
          <a:p>
            <a:pPr indent="355600">
              <a:spcBef>
                <a:spcPct val="0"/>
              </a:spcBef>
              <a:buClr>
                <a:srgbClr val="E11919"/>
              </a:buClr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1.3. Организация выбора (подтверждения) родителями форм обучения, представленного любым доступным способом.  </a:t>
            </a:r>
          </a:p>
          <a:p>
            <a:pPr indent="355600" algn="just">
              <a:spcBef>
                <a:spcPct val="0"/>
              </a:spcBef>
              <a:buClr>
                <a:srgbClr val="E11919"/>
              </a:buClr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1.4. Предоставление сведений в органы управления образованием, ведение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мониторингов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712773" y="6491600"/>
            <a:ext cx="35941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v"/>
              <a:defRPr sz="2800" b="1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71869A-3EAC-4FE1-ADC7-6EDE24F09D2E}" type="slidenum">
              <a:rPr lang="ru-RU" altLang="ru-RU" sz="1400" b="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400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3044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3082301"/>
              </p:ext>
            </p:extLst>
          </p:nvPr>
        </p:nvGraphicFramePr>
        <p:xfrm>
          <a:off x="611560" y="1326272"/>
          <a:ext cx="8096102" cy="44069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351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Мониторинг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Ссылка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Статус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Информация по ОО, закрытым на карантин </a:t>
                      </a:r>
                    </a:p>
                    <a:p>
                      <a:pPr marL="0" marR="0" indent="0" algn="r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effectLst/>
                      </a:endParaRPr>
                    </a:p>
                    <a:p>
                      <a:pPr marL="0" marR="0" indent="0" algn="r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Срок</a:t>
                      </a:r>
                      <a:r>
                        <a:rPr lang="ru-RU" sz="1400" baseline="0" dirty="0" smtClean="0">
                          <a:effectLst/>
                        </a:rPr>
                        <a:t> - ежедневно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effectLst/>
                          <a:hlinkClick r:id="rId2"/>
                        </a:rPr>
                        <a:t>https://clck.ru/MAQra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Отменен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Мониторинг полного и частичного закрытия в очагах ОРВИ и гриппа (ДОУ, ОО, школы-интернаты)</a:t>
                      </a:r>
                    </a:p>
                    <a:p>
                      <a:pPr marL="0" marR="0" indent="0" algn="r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effectLst/>
                      </a:endParaRPr>
                    </a:p>
                    <a:p>
                      <a:pPr marL="0" marR="0" indent="0" algn="r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Срок</a:t>
                      </a:r>
                      <a:r>
                        <a:rPr lang="ru-RU" sz="1400" baseline="0" dirty="0" smtClean="0">
                          <a:effectLst/>
                        </a:rPr>
                        <a:t> – ежедневно, </a:t>
                      </a:r>
                    </a:p>
                    <a:p>
                      <a:pPr marL="0" marR="0" indent="0" algn="r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effectLst/>
                        </a:rPr>
                        <a:t>по мере принятия решений о закрытии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effectLst/>
                          <a:hlinkClick r:id="rId3"/>
                        </a:rPr>
                        <a:t>https://clck.ru/F3r76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0" marR="0" indent="0" algn="ctr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Действующий постоянно</a:t>
                      </a:r>
                    </a:p>
                    <a:p>
                      <a:pPr marL="0" marR="0" indent="0" algn="ctr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6712">
                <a:tc>
                  <a:txBody>
                    <a:bodyPr/>
                    <a:lstStyle/>
                    <a:p>
                      <a:pPr marL="0" marR="0" indent="0" algn="just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Информация по ОО, в которых введены ограничения или имеющим закрытые классы, с указанием форм обучения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Срок - ежедневно</a:t>
                      </a:r>
                    </a:p>
                    <a:p>
                      <a:pPr marL="0" marR="0" indent="0" algn="r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  <a:hlinkClick r:id="rId4"/>
                        </a:rPr>
                        <a:t>https://clck.ru/McqQK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(уточнённая ссылка будет доведена дополнительно, не позднее 27.03.2020) </a:t>
                      </a:r>
                    </a:p>
                    <a:p>
                      <a:pPr marL="0" marR="0" indent="0" algn="ctr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Действующий</a:t>
                      </a:r>
                    </a:p>
                    <a:p>
                      <a:pPr marL="0" marR="0" indent="0" algn="ctr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с 30.03.2020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</a:rPr>
                        <a:t>Мониторинг дистанционного обучения (ОО)</a:t>
                      </a:r>
                    </a:p>
                    <a:p>
                      <a:pPr algn="l"/>
                      <a:endParaRPr lang="ru-RU" sz="800" kern="1200" dirty="0" smtClean="0">
                        <a:effectLst/>
                      </a:endParaRPr>
                    </a:p>
                    <a:p>
                      <a:pPr algn="r"/>
                      <a:r>
                        <a:rPr lang="ru-RU" sz="1400" kern="1200" dirty="0" smtClean="0">
                          <a:effectLst/>
                        </a:rPr>
                        <a:t>Срок – до 18.00 ч. 23.03.2020, </a:t>
                      </a:r>
                    </a:p>
                    <a:p>
                      <a:pPr algn="r"/>
                      <a:r>
                        <a:rPr lang="ru-RU" sz="1400" kern="1200" dirty="0" smtClean="0">
                          <a:effectLst/>
                        </a:rPr>
                        <a:t>далее будет уточнено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Личный кабинет ВПР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на портале ФИОКО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Действующий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51520" y="512529"/>
            <a:ext cx="8892480" cy="37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3828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765667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1148501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15313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Мониторинги, предоставляемые на федеральный уровень</a:t>
            </a:r>
            <a:endParaRPr lang="ru-RU" altLang="ru-RU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712773" y="6491600"/>
            <a:ext cx="35941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v"/>
              <a:defRPr sz="2800" b="1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71869A-3EAC-4FE1-ADC7-6EDE24F09D2E}" type="slidenum">
              <a:rPr lang="ru-RU" altLang="ru-RU" sz="1400" b="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400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6565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539552" y="512529"/>
            <a:ext cx="8290517" cy="37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3828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765667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1148501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15313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Разъяснения по заполнению форм </a:t>
            </a:r>
            <a:r>
              <a:rPr lang="ru-RU" alt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мониторингов </a:t>
            </a:r>
            <a:endParaRPr lang="ru-RU" altLang="ru-RU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1560" y="1218989"/>
            <a:ext cx="0" cy="409811"/>
          </a:xfrm>
          <a:prstGeom prst="line">
            <a:avLst/>
          </a:prstGeom>
          <a:ln w="38100">
            <a:solidFill>
              <a:srgbClr val="E1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49"/>
          <p:cNvSpPr txBox="1"/>
          <p:nvPr/>
        </p:nvSpPr>
        <p:spPr>
          <a:xfrm>
            <a:off x="683567" y="1171540"/>
            <a:ext cx="8146502" cy="254549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GB"/>
            </a:defPPr>
            <a:lvl1pPr>
              <a:defRPr sz="1600" b="1">
                <a:solidFill>
                  <a:srgbClr val="006699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При заполнении любого мониторинга необходимо жестко различать понятия: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каникулы - </a:t>
            </a:r>
            <a:r>
              <a:rPr lang="ru-RU" sz="1400" b="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период отсутствия массового образовательного процесса;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карантин - </a:t>
            </a:r>
            <a:r>
              <a:rPr lang="ru-RU" sz="1400" b="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период закрытия (полного или частичного</a:t>
            </a:r>
            <a:r>
              <a:rPr lang="ru-RU" sz="1400" b="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) на основании </a:t>
            </a:r>
            <a:r>
              <a:rPr lang="ru-RU" sz="1400" b="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локального акта по причине роста заболеваемости в ОО;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введение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ограничительных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мер – </a:t>
            </a:r>
            <a:r>
              <a:rPr lang="ru-RU" sz="1400" b="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период принятия дополнительных мер профилактики с целью недопущения роста заболеваемости;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дистанционное обучение – </a:t>
            </a:r>
            <a:r>
              <a:rPr lang="ru-RU" sz="1400" b="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переход на электронное обучение с использованием дистанционных технологий;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«кабинетная» (=классно-урочная) система обучения – </a:t>
            </a:r>
            <a:r>
              <a:rPr lang="ru-RU" sz="1400" b="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очное (очно-заочное) обучение в условиях минимизации одновременного пребывания и передвижений больших групп детей</a:t>
            </a:r>
            <a:endParaRPr lang="ru-RU" sz="1400" b="0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11560" y="3973376"/>
            <a:ext cx="0" cy="409811"/>
          </a:xfrm>
          <a:prstGeom prst="line">
            <a:avLst/>
          </a:prstGeom>
          <a:ln w="38100">
            <a:solidFill>
              <a:srgbClr val="E1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49"/>
          <p:cNvSpPr txBox="1"/>
          <p:nvPr/>
        </p:nvSpPr>
        <p:spPr>
          <a:xfrm>
            <a:off x="683568" y="4005064"/>
            <a:ext cx="7848872" cy="44316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GB"/>
            </a:defPPr>
            <a:lvl1pPr>
              <a:defRPr sz="1600" b="1">
                <a:solidFill>
                  <a:srgbClr val="006699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Форма заполнения сведений на портале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ФИОКО в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личных кабинетах ВПР</a:t>
            </a:r>
          </a:p>
          <a:p>
            <a:pPr algn="ctr"/>
            <a:r>
              <a:rPr lang="ru-RU" sz="1400" b="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(выборка)</a:t>
            </a:r>
            <a:endParaRPr lang="ru-RU" sz="1400" b="0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712773" y="6491600"/>
            <a:ext cx="35941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v"/>
              <a:defRPr sz="2800" b="1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71869A-3EAC-4FE1-ADC7-6EDE24F09D2E}" type="slidenum">
              <a:rPr lang="ru-RU" altLang="ru-RU" sz="1400" b="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400" b="0" dirty="0" smtClean="0"/>
          </a:p>
        </p:txBody>
      </p:sp>
      <p:sp>
        <p:nvSpPr>
          <p:cNvPr id="10" name="object 49"/>
          <p:cNvSpPr txBox="1"/>
          <p:nvPr/>
        </p:nvSpPr>
        <p:spPr>
          <a:xfrm>
            <a:off x="3275855" y="6381328"/>
            <a:ext cx="5256585" cy="38525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GB"/>
            </a:defPPr>
            <a:lvl1pPr>
              <a:defRPr sz="1600" b="1">
                <a:solidFill>
                  <a:srgbClr val="006699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ru-RU" sz="1100" dirty="0" smtClean="0">
                <a:solidFill>
                  <a:srgbClr val="C00000"/>
                </a:solidFill>
                <a:latin typeface="Verdana" panose="020B0604030504040204" pitchFamily="34" charset="0"/>
              </a:rPr>
              <a:t>информация заполняется по состоянию на 23.03.2020</a:t>
            </a:r>
            <a:endParaRPr lang="ru-RU" sz="1100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032182"/>
              </p:ext>
            </p:extLst>
          </p:nvPr>
        </p:nvGraphicFramePr>
        <p:xfrm>
          <a:off x="611560" y="4577994"/>
          <a:ext cx="8136904" cy="173132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2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Логин ОО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sch000000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5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Код субъекта РФ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5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Субъект РФ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Название ОО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Количество обучающихся в 1 классе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374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из них на дистанционном обучении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Количество обучающихся …. класса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374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из них на дистанционном обучении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7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Дата начала весенних каникул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7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Дата окончания весенних каникул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58" marR="4458" marT="4458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615499" y="2708920"/>
            <a:ext cx="0" cy="409811"/>
          </a:xfrm>
          <a:prstGeom prst="line">
            <a:avLst/>
          </a:prstGeom>
          <a:ln w="38100">
            <a:solidFill>
              <a:srgbClr val="E1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51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473683" y="1058875"/>
            <a:ext cx="8355904" cy="3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3828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765667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1148501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15313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Разработка содержания работы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599178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ea typeface="Verdana" panose="020B0604030504040204" pitchFamily="34" charset="0"/>
              </a:rPr>
              <a:t>2.1. Анализ программного материала по всем предметам, параллелям, категориям детей.</a:t>
            </a:r>
          </a:p>
          <a:p>
            <a:pPr indent="342900" algn="just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ea typeface="Verdana" panose="020B0604030504040204" pitchFamily="34" charset="0"/>
              </a:rPr>
              <a:t>2.2. Выработка согласованного содержания и объема работы обучающихся на каждый день в каждом классе.</a:t>
            </a:r>
          </a:p>
          <a:p>
            <a:pPr indent="342900" algn="just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ea typeface="Verdana" panose="020B0604030504040204" pitchFamily="34" charset="0"/>
              </a:rPr>
              <a:t>2.3. Внесение изменений, корректировка рабочих программ и календарно-тематического планирования учителей с указанием источников электронного обучения (платформ, сайтов), его форм (онлайн-лекция, виртуальная экскурсия, видео-консультация, тренажер) и технических средств (скайп и др</a:t>
            </a:r>
            <a:r>
              <a:rPr lang="ru-RU" sz="1600" dirty="0" smtClean="0">
                <a:solidFill>
                  <a:schemeClr val="tx1"/>
                </a:solidFill>
                <a:ea typeface="Verdana" panose="020B0604030504040204" pitchFamily="34" charset="0"/>
              </a:rPr>
              <a:t>.).</a:t>
            </a:r>
          </a:p>
          <a:p>
            <a:pPr indent="342900" algn="just"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ea typeface="Verdana" panose="020B0604030504040204" pitchFamily="34" charset="0"/>
              </a:rPr>
              <a:t>Корректировка должна учитывать:</a:t>
            </a:r>
          </a:p>
          <a:p>
            <a:pPr indent="342900" algn="just"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ea typeface="Verdana" panose="020B0604030504040204" pitchFamily="34" charset="0"/>
              </a:rPr>
              <a:t>- возрастные особенности </a:t>
            </a:r>
            <a:r>
              <a:rPr lang="ru-RU" sz="1600" dirty="0" smtClean="0">
                <a:solidFill>
                  <a:srgbClr val="0070C0"/>
                </a:solidFill>
                <a:ea typeface="Verdana" panose="020B0604030504040204" pitchFamily="34" charset="0"/>
              </a:rPr>
              <a:t>детей;</a:t>
            </a:r>
            <a:endParaRPr lang="ru-RU" sz="1600" dirty="0">
              <a:solidFill>
                <a:srgbClr val="0070C0"/>
              </a:solidFill>
              <a:ea typeface="Verdana" panose="020B060403050404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ea typeface="Verdana" panose="020B0604030504040204" pitchFamily="34" charset="0"/>
              </a:rPr>
              <a:t>- специфику и объем образовательной программы по каждому </a:t>
            </a:r>
            <a:r>
              <a:rPr lang="ru-RU" sz="1600" dirty="0" smtClean="0">
                <a:solidFill>
                  <a:srgbClr val="0070C0"/>
                </a:solidFill>
                <a:ea typeface="Verdana" panose="020B0604030504040204" pitchFamily="34" charset="0"/>
              </a:rPr>
              <a:t>предмету;</a:t>
            </a:r>
            <a:endParaRPr lang="ru-RU" sz="1600" dirty="0">
              <a:solidFill>
                <a:srgbClr val="0070C0"/>
              </a:solidFill>
              <a:ea typeface="Verdana" panose="020B060403050404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ea typeface="Verdana" panose="020B0604030504040204" pitchFamily="34" charset="0"/>
              </a:rPr>
              <a:t>- наличие доступных электронных образовательных ресурсов по необходимой </a:t>
            </a:r>
            <a:r>
              <a:rPr lang="ru-RU" sz="1600" dirty="0" smtClean="0">
                <a:solidFill>
                  <a:srgbClr val="0070C0"/>
                </a:solidFill>
                <a:ea typeface="Verdana" panose="020B0604030504040204" pitchFamily="34" charset="0"/>
              </a:rPr>
              <a:t>тематике;</a:t>
            </a:r>
            <a:endParaRPr lang="ru-RU" sz="1600" dirty="0">
              <a:solidFill>
                <a:srgbClr val="0070C0"/>
              </a:solidFill>
              <a:ea typeface="Verdana" panose="020B060403050404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ea typeface="Verdana" panose="020B0604030504040204" pitchFamily="34" charset="0"/>
              </a:rPr>
              <a:t>- технические возможности сервисов, имеющихся у детей и </a:t>
            </a:r>
            <a:r>
              <a:rPr lang="ru-RU" sz="1600" dirty="0" smtClean="0">
                <a:solidFill>
                  <a:srgbClr val="0070C0"/>
                </a:solidFill>
                <a:ea typeface="Verdana" panose="020B0604030504040204" pitchFamily="34" charset="0"/>
              </a:rPr>
              <a:t>педагогов;</a:t>
            </a:r>
            <a:endParaRPr lang="ru-RU" sz="1600" dirty="0">
              <a:solidFill>
                <a:srgbClr val="0070C0"/>
              </a:solidFill>
              <a:ea typeface="Verdana" panose="020B060403050404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ea typeface="Verdana" panose="020B0604030504040204" pitchFamily="34" charset="0"/>
              </a:rPr>
              <a:t>- эффективность достижения образовательных целей.</a:t>
            </a:r>
            <a:endParaRPr lang="ru-RU" sz="1600" dirty="0">
              <a:solidFill>
                <a:srgbClr val="0070C0"/>
              </a:solidFill>
              <a:effectLst/>
              <a:ea typeface="Verdana" panose="020B0604030504040204" pitchFamily="34" charset="0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712773" y="6491600"/>
            <a:ext cx="35941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v"/>
              <a:defRPr sz="2800" b="1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71869A-3EAC-4FE1-ADC7-6EDE24F09D2E}" type="slidenum">
              <a:rPr lang="ru-RU" altLang="ru-RU" sz="1400" b="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400" b="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73683" y="465572"/>
            <a:ext cx="7275785" cy="37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3828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765667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1148501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15313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Порядок организационных действий</a:t>
            </a:r>
          </a:p>
        </p:txBody>
      </p:sp>
    </p:spTree>
    <p:extLst>
      <p:ext uri="{BB962C8B-B14F-4D97-AF65-F5344CB8AC3E}">
        <p14:creationId xmlns:p14="http://schemas.microsoft.com/office/powerpoint/2010/main" xmlns="" val="41084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536576" y="1058875"/>
            <a:ext cx="8427912" cy="3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3828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765667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1148501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15313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sz="18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Легализация </a:t>
            </a:r>
            <a:r>
              <a:rPr lang="ru-RU" altLang="ru-RU" sz="18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контроль деятельности сотрудников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340768"/>
            <a:ext cx="88569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350" dirty="0">
                <a:solidFill>
                  <a:schemeClr val="tx1"/>
                </a:solidFill>
                <a:ea typeface="Verdana" panose="020B0604030504040204" pitchFamily="34" charset="0"/>
              </a:rPr>
              <a:t>3.1. Составление, утверждение и своевременное доведение до родителей расписания занятий на каждый день </a:t>
            </a:r>
            <a:r>
              <a:rPr lang="ru-RU" sz="1350" b="1" dirty="0">
                <a:solidFill>
                  <a:schemeClr val="tx1"/>
                </a:solidFill>
                <a:ea typeface="Verdana" panose="020B0604030504040204" pitchFamily="34" charset="0"/>
              </a:rPr>
              <a:t>на период до 10 апреля 2020 года. </a:t>
            </a:r>
          </a:p>
          <a:p>
            <a:pPr indent="342900" algn="just">
              <a:spcAft>
                <a:spcPts val="0"/>
              </a:spcAft>
            </a:pPr>
            <a:r>
              <a:rPr lang="ru-RU" sz="1350" dirty="0">
                <a:solidFill>
                  <a:schemeClr val="tx1"/>
                </a:solidFill>
                <a:ea typeface="Verdana" panose="020B0604030504040204" pitchFamily="34" charset="0"/>
              </a:rPr>
              <a:t>Расписание формируется в соответствии с учебным планом по каждой дисциплине, предусматривая дифференциацию по классам и сокращение времени проведения одного «урока» </a:t>
            </a:r>
            <a:r>
              <a:rPr lang="ru-RU" sz="1350" b="1" dirty="0">
                <a:solidFill>
                  <a:schemeClr val="tx1"/>
                </a:solidFill>
                <a:ea typeface="Verdana" panose="020B0604030504040204" pitchFamily="34" charset="0"/>
              </a:rPr>
              <a:t>до 30 минут</a:t>
            </a:r>
            <a:r>
              <a:rPr lang="ru-RU" sz="1350" dirty="0">
                <a:solidFill>
                  <a:schemeClr val="tx1"/>
                </a:solidFill>
                <a:ea typeface="Verdana" panose="020B0604030504040204" pitchFamily="34" charset="0"/>
              </a:rPr>
              <a:t>. </a:t>
            </a:r>
          </a:p>
          <a:p>
            <a:pPr indent="342900" algn="just">
              <a:spcAft>
                <a:spcPts val="0"/>
              </a:spcAft>
            </a:pPr>
            <a:r>
              <a:rPr lang="ru-RU" sz="1350" dirty="0">
                <a:solidFill>
                  <a:schemeClr val="tx1"/>
                </a:solidFill>
                <a:ea typeface="Verdana" panose="020B0604030504040204" pitchFamily="34" charset="0"/>
              </a:rPr>
              <a:t>3.2. Определение </a:t>
            </a:r>
            <a:r>
              <a:rPr lang="ru-RU" sz="1350" b="1" dirty="0">
                <a:solidFill>
                  <a:schemeClr val="tx1"/>
                </a:solidFill>
                <a:ea typeface="Verdana" panose="020B0604030504040204" pitchFamily="34" charset="0"/>
              </a:rPr>
              <a:t>графика, объема и форм текущего контроля </a:t>
            </a:r>
            <a:r>
              <a:rPr lang="ru-RU" sz="1350" dirty="0">
                <a:solidFill>
                  <a:schemeClr val="tx1"/>
                </a:solidFill>
                <a:ea typeface="Verdana" panose="020B0604030504040204" pitchFamily="34" charset="0"/>
              </a:rPr>
              <a:t>реализуемых педагогами занятий, консультаций, проверки </a:t>
            </a:r>
            <a:r>
              <a:rPr lang="ru-RU" sz="1350" dirty="0" smtClean="0">
                <a:solidFill>
                  <a:schemeClr val="tx1"/>
                </a:solidFill>
                <a:ea typeface="Verdana" panose="020B0604030504040204" pitchFamily="34" charset="0"/>
              </a:rPr>
              <a:t>работ </a:t>
            </a:r>
            <a:r>
              <a:rPr lang="ru-RU" sz="1350" dirty="0">
                <a:solidFill>
                  <a:schemeClr val="tx1"/>
                </a:solidFill>
                <a:ea typeface="Verdana" panose="020B0604030504040204" pitchFamily="34" charset="0"/>
              </a:rPr>
              <a:t>обучающихся. </a:t>
            </a:r>
          </a:p>
          <a:p>
            <a:pPr indent="342900" algn="just">
              <a:spcAft>
                <a:spcPts val="0"/>
              </a:spcAft>
            </a:pPr>
            <a:r>
              <a:rPr lang="ru-RU" sz="1350" dirty="0">
                <a:solidFill>
                  <a:schemeClr val="tx1"/>
                </a:solidFill>
                <a:ea typeface="Verdana" panose="020B0604030504040204" pitchFamily="34" charset="0"/>
              </a:rPr>
              <a:t>3.3. Организация ведения </a:t>
            </a:r>
            <a:r>
              <a:rPr lang="ru-RU" sz="1350" b="1" dirty="0">
                <a:solidFill>
                  <a:schemeClr val="tx1"/>
                </a:solidFill>
                <a:ea typeface="Verdana" panose="020B0604030504040204" pitchFamily="34" charset="0"/>
              </a:rPr>
              <a:t>ежедневного уче</a:t>
            </a:r>
            <a:r>
              <a:rPr lang="ru-RU" sz="1350" dirty="0">
                <a:solidFill>
                  <a:schemeClr val="tx1"/>
                </a:solidFill>
                <a:ea typeface="Verdana" panose="020B0604030504040204" pitchFamily="34" charset="0"/>
              </a:rPr>
              <a:t>та результатов детей: выбор адекватных (понятных) форм и вариантов «выражения отношения педагогов» к выполненной работе, регулярность выставления отметок.</a:t>
            </a:r>
          </a:p>
          <a:p>
            <a:pPr indent="342900" algn="just">
              <a:spcAft>
                <a:spcPts val="0"/>
              </a:spcAft>
            </a:pPr>
            <a:r>
              <a:rPr lang="ru-RU" sz="1350" dirty="0">
                <a:solidFill>
                  <a:schemeClr val="tx1"/>
                </a:solidFill>
                <a:ea typeface="Verdana" panose="020B0604030504040204" pitchFamily="34" charset="0"/>
              </a:rPr>
              <a:t>3.4. Доведение всей  необходимой информации о реализации образовательных программ или их частей в дистанционном формате до детей и родителей </a:t>
            </a:r>
            <a:r>
              <a:rPr lang="ru-RU" sz="1350" b="1" dirty="0">
                <a:solidFill>
                  <a:schemeClr val="tx1"/>
                </a:solidFill>
                <a:ea typeface="Verdana" panose="020B0604030504040204" pitchFamily="34" charset="0"/>
              </a:rPr>
              <a:t>через сайты и АИС «Электронная школа ТО» </a:t>
            </a:r>
            <a:r>
              <a:rPr lang="ru-RU" sz="1350" dirty="0">
                <a:solidFill>
                  <a:schemeClr val="tx1"/>
                </a:solidFill>
                <a:ea typeface="Verdana" panose="020B0604030504040204" pitchFamily="34" charset="0"/>
              </a:rPr>
              <a:t>(включая расписание занятий, график контроля, консультаций и др.).</a:t>
            </a:r>
          </a:p>
          <a:p>
            <a:pPr indent="342900" algn="just">
              <a:spcAft>
                <a:spcPts val="0"/>
              </a:spcAft>
            </a:pPr>
            <a:r>
              <a:rPr lang="ru-RU" sz="1350" dirty="0">
                <a:solidFill>
                  <a:schemeClr val="tx1"/>
                </a:solidFill>
                <a:ea typeface="Verdana" panose="020B0604030504040204" pitchFamily="34" charset="0"/>
              </a:rPr>
              <a:t>3.5. Установление распорядка работы </a:t>
            </a:r>
            <a:r>
              <a:rPr lang="ru-RU" sz="1350" b="1" dirty="0">
                <a:solidFill>
                  <a:schemeClr val="tx1"/>
                </a:solidFill>
                <a:ea typeface="Verdana" panose="020B0604030504040204" pitchFamily="34" charset="0"/>
              </a:rPr>
              <a:t>каждого сотрудник</a:t>
            </a:r>
            <a:r>
              <a:rPr lang="ru-RU" sz="1350" dirty="0">
                <a:solidFill>
                  <a:schemeClr val="tx1"/>
                </a:solidFill>
                <a:ea typeface="Verdana" panose="020B0604030504040204" pitchFamily="34" charset="0"/>
              </a:rPr>
              <a:t>а образовательного учреждения, закрепление ответственности.</a:t>
            </a:r>
          </a:p>
          <a:p>
            <a:pPr indent="342900" algn="just">
              <a:spcAft>
                <a:spcPts val="0"/>
              </a:spcAft>
            </a:pPr>
            <a:r>
              <a:rPr lang="ru-RU" sz="1350" dirty="0">
                <a:solidFill>
                  <a:schemeClr val="tx1"/>
                </a:solidFill>
                <a:ea typeface="Verdana" panose="020B0604030504040204" pitchFamily="34" charset="0"/>
              </a:rPr>
              <a:t>3.6. Возложение на конкретных должностных лиц обязанностей </a:t>
            </a:r>
            <a:r>
              <a:rPr lang="ru-RU" sz="1350" b="1" dirty="0">
                <a:solidFill>
                  <a:schemeClr val="tx1"/>
                </a:solidFill>
                <a:ea typeface="Verdana" panose="020B0604030504040204" pitchFamily="34" charset="0"/>
              </a:rPr>
              <a:t>ежедневного мониторинга:</a:t>
            </a:r>
          </a:p>
          <a:p>
            <a:pPr indent="342900" algn="just">
              <a:spcAft>
                <a:spcPts val="0"/>
              </a:spcAft>
            </a:pPr>
            <a:r>
              <a:rPr lang="ru-RU" sz="1350" dirty="0">
                <a:solidFill>
                  <a:schemeClr val="tx1"/>
                </a:solidFill>
                <a:ea typeface="Verdana" panose="020B0604030504040204" pitchFamily="34" charset="0"/>
              </a:rPr>
              <a:t>- фактически присутствующих в организации обучающихся,</a:t>
            </a:r>
          </a:p>
          <a:p>
            <a:pPr indent="342900" algn="just">
              <a:spcAft>
                <a:spcPts val="0"/>
              </a:spcAft>
            </a:pPr>
            <a:r>
              <a:rPr lang="ru-RU" sz="1350" dirty="0">
                <a:solidFill>
                  <a:schemeClr val="tx1"/>
                </a:solidFill>
                <a:ea typeface="Verdana" panose="020B0604030504040204" pitchFamily="34" charset="0"/>
              </a:rPr>
              <a:t>- обучающихся по формату дистанционного обучения,</a:t>
            </a:r>
          </a:p>
          <a:p>
            <a:pPr indent="342900" algn="just">
              <a:spcAft>
                <a:spcPts val="0"/>
              </a:spcAft>
            </a:pPr>
            <a:r>
              <a:rPr lang="ru-RU" sz="1350" dirty="0">
                <a:solidFill>
                  <a:schemeClr val="tx1"/>
                </a:solidFill>
                <a:ea typeface="Verdana" panose="020B0604030504040204" pitchFamily="34" charset="0"/>
              </a:rPr>
              <a:t>- обучающихся, не осваивающих образовательные программы по болезни.</a:t>
            </a:r>
          </a:p>
          <a:p>
            <a:pPr indent="342900" algn="just">
              <a:spcAft>
                <a:spcPts val="0"/>
              </a:spcAft>
            </a:pPr>
            <a:r>
              <a:rPr lang="ru-RU" sz="1350" dirty="0">
                <a:solidFill>
                  <a:schemeClr val="tx1"/>
                </a:solidFill>
                <a:ea typeface="Verdana" panose="020B0604030504040204" pitchFamily="34" charset="0"/>
              </a:rPr>
              <a:t>3.7. </a:t>
            </a:r>
            <a:r>
              <a:rPr lang="ru-RU" sz="1350" b="1" dirty="0">
                <a:solidFill>
                  <a:schemeClr val="tx1"/>
                </a:solidFill>
                <a:ea typeface="Verdana" panose="020B0604030504040204" pitchFamily="34" charset="0"/>
              </a:rPr>
              <a:t>Утверждение</a:t>
            </a:r>
            <a:r>
              <a:rPr lang="ru-RU" sz="1350" dirty="0">
                <a:solidFill>
                  <a:schemeClr val="tx1"/>
                </a:solidFill>
                <a:ea typeface="Verdana" panose="020B0604030504040204" pitchFamily="34" charset="0"/>
              </a:rPr>
              <a:t> локального акта (приказ, положение, порядок) об организации дистанционного обучения, оказания учебно-методической помощи обучающимся, проведения контроля учебных дисциплин в период режима повышенной готовности.</a:t>
            </a: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712773" y="6491600"/>
            <a:ext cx="35941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v"/>
              <a:defRPr sz="2800" b="1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71869A-3EAC-4FE1-ADC7-6EDE24F09D2E}" type="slidenum">
              <a:rPr lang="ru-RU" altLang="ru-RU" sz="1400" b="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400" b="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6574" y="483852"/>
            <a:ext cx="7275785" cy="37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3828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765667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1148501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15313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Порядок организационных действий</a:t>
            </a:r>
          </a:p>
        </p:txBody>
      </p:sp>
    </p:spTree>
    <p:extLst>
      <p:ext uri="{BB962C8B-B14F-4D97-AF65-F5344CB8AC3E}">
        <p14:creationId xmlns:p14="http://schemas.microsoft.com/office/powerpoint/2010/main" xmlns="" val="31322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467544" y="260648"/>
            <a:ext cx="860742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algn="l" defTabSz="84261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969"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3828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6pPr>
            <a:lvl7pPr marL="765667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7pPr>
            <a:lvl8pPr marL="1148501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8pPr>
            <a:lvl9pPr marL="1531334" algn="l" defTabSz="8427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19">
                <a:solidFill>
                  <a:schemeClr val="tx1"/>
                </a:solidFill>
                <a:latin typeface="Arial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Рекомендуемый распорядок дня </a:t>
            </a:r>
            <a:endParaRPr lang="ru-RU" altLang="ru-RU" sz="18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ru-RU" altLang="ru-RU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alt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дистанционном </a:t>
            </a:r>
            <a:r>
              <a:rPr lang="ru-RU" altLang="ru-RU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обучении </a:t>
            </a:r>
            <a:r>
              <a:rPr lang="ru-RU" altLang="ru-RU" sz="1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(время </a:t>
            </a:r>
            <a:r>
              <a:rPr lang="ru-RU" altLang="ru-RU" sz="1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указано примерное)</a:t>
            </a:r>
            <a:r>
              <a:rPr lang="ru-RU" altLang="ru-RU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" name="object 49"/>
          <p:cNvSpPr txBox="1"/>
          <p:nvPr/>
        </p:nvSpPr>
        <p:spPr>
          <a:xfrm>
            <a:off x="633973" y="1081795"/>
            <a:ext cx="8390461" cy="36004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GB"/>
            </a:defPPr>
            <a:lvl1pPr>
              <a:defRPr sz="1600" b="1">
                <a:solidFill>
                  <a:srgbClr val="006699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1) Направление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детям плана действий на следующий день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6865" y="1556792"/>
            <a:ext cx="82256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  <a:ea typeface="Verdana" panose="020B0604030504040204" pitchFamily="34" charset="0"/>
              </a:rPr>
              <a:t>до </a:t>
            </a:r>
            <a:r>
              <a:rPr lang="ru-RU" sz="1500" b="1" dirty="0">
                <a:solidFill>
                  <a:srgbClr val="0070C0"/>
                </a:solidFill>
                <a:ea typeface="Verdana" panose="020B0604030504040204" pitchFamily="34" charset="0"/>
              </a:rPr>
              <a:t>17.00 часов </a:t>
            </a:r>
            <a:r>
              <a:rPr lang="ru-RU" sz="1500" b="1" dirty="0">
                <a:solidFill>
                  <a:schemeClr val="tx1"/>
                </a:solidFill>
                <a:ea typeface="Verdana" panose="020B0604030504040204" pitchFamily="34" charset="0"/>
              </a:rPr>
              <a:t>накануне дня своих занятий согласно расписанию </a:t>
            </a:r>
            <a:r>
              <a:rPr lang="ru-RU" sz="1500" b="1" i="1" dirty="0" smtClean="0">
                <a:solidFill>
                  <a:schemeClr val="tx1"/>
                </a:solidFill>
                <a:ea typeface="Verdana" panose="020B0604030504040204" pitchFamily="34" charset="0"/>
              </a:rPr>
              <a:t>педагоги</a:t>
            </a:r>
            <a:r>
              <a:rPr lang="ru-RU" sz="1500" dirty="0" smtClean="0">
                <a:solidFill>
                  <a:schemeClr val="tx1"/>
                </a:solidFill>
                <a:ea typeface="Verdana" panose="020B0604030504040204" pitchFamily="34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ea typeface="Verdana" panose="020B0604030504040204" pitchFamily="34" charset="0"/>
              </a:rPr>
              <a:t>направляют детям задания (план действий) по предмету на следующий день.</a:t>
            </a:r>
          </a:p>
          <a:p>
            <a:pPr indent="342900" algn="just">
              <a:spcAft>
                <a:spcPts val="0"/>
              </a:spcAft>
            </a:pPr>
            <a:r>
              <a:rPr lang="ru-RU" sz="1400" i="1" dirty="0">
                <a:solidFill>
                  <a:schemeClr val="tx1"/>
                </a:solidFill>
                <a:ea typeface="Verdana" panose="020B0604030504040204" pitchFamily="34" charset="0"/>
              </a:rPr>
              <a:t>Например:</a:t>
            </a:r>
            <a:endParaRPr lang="ru-RU" sz="14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i="1" dirty="0">
                <a:solidFill>
                  <a:schemeClr val="tx1"/>
                </a:solidFill>
                <a:ea typeface="Verdana" panose="020B0604030504040204" pitchFamily="34" charset="0"/>
              </a:rPr>
              <a:t>- просмотреть в сети Интернет (указать платформу) занятие ….</a:t>
            </a:r>
            <a:endParaRPr lang="ru-RU" sz="14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i="1" dirty="0">
                <a:solidFill>
                  <a:schemeClr val="tx1"/>
                </a:solidFill>
                <a:ea typeface="Verdana" panose="020B0604030504040204" pitchFamily="34" charset="0"/>
              </a:rPr>
              <a:t>- прочесть в учебнике - ….</a:t>
            </a:r>
            <a:endParaRPr lang="ru-RU" sz="14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i="1" dirty="0">
                <a:solidFill>
                  <a:schemeClr val="tx1"/>
                </a:solidFill>
                <a:ea typeface="Verdana" panose="020B0604030504040204" pitchFamily="34" charset="0"/>
              </a:rPr>
              <a:t>- решить, выполнить, сделать (указать где) …</a:t>
            </a:r>
            <a:endParaRPr lang="ru-RU" sz="14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i="1" dirty="0">
                <a:solidFill>
                  <a:schemeClr val="tx1"/>
                </a:solidFill>
                <a:ea typeface="Verdana" panose="020B0604030504040204" pitchFamily="34" charset="0"/>
              </a:rPr>
              <a:t>- отправить на проверку в качестве домашнего задания …</a:t>
            </a:r>
            <a:endParaRPr lang="ru-RU" sz="14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i="1" dirty="0">
                <a:solidFill>
                  <a:schemeClr val="tx1"/>
                </a:solidFill>
                <a:ea typeface="Verdana" panose="020B0604030504040204" pitchFamily="34" charset="0"/>
              </a:rPr>
              <a:t>- сделать перерыв и приступить к следующему предмету…</a:t>
            </a:r>
            <a:endParaRPr lang="ru-RU" sz="14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  <a:ea typeface="Verdana" panose="020B0604030504040204" pitchFamily="34" charset="0"/>
              </a:rPr>
              <a:t>План действий ученика на один день должен быть жестко согласован между педагогами таким образом, чтобы:</a:t>
            </a:r>
          </a:p>
          <a:p>
            <a:pPr indent="342900" algn="just"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ea typeface="Verdana" panose="020B0604030504040204" pitchFamily="34" charset="0"/>
              </a:rPr>
              <a:t>- непрерывное время за компьютером соответствовало возрастным особенностям;</a:t>
            </a:r>
          </a:p>
          <a:p>
            <a:pPr indent="342900" algn="just"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ea typeface="Verdana" panose="020B0604030504040204" pitchFamily="34" charset="0"/>
              </a:rPr>
              <a:t>- между занятиями можно было сделать перерыв, переключиться, отдохнуть;</a:t>
            </a:r>
          </a:p>
          <a:p>
            <a:pPr indent="342900" algn="just"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ea typeface="Verdana" panose="020B0604030504040204" pitchFamily="34" charset="0"/>
              </a:rPr>
              <a:t>- содержание работы по каждому предмету было разным по видам деятельности, стимулировало интерес ребенка к получению знаний;</a:t>
            </a:r>
          </a:p>
          <a:p>
            <a:pPr indent="342900" algn="just"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ea typeface="Verdana" panose="020B0604030504040204" pitchFamily="34" charset="0"/>
              </a:rPr>
              <a:t>- объем самостоятельной работы должен быть посильным как для ребенка, так и для ежедневного индивидуального оценивания учителем, с выражением своего отношения к результатам труда каждого ученика и возможностью его мотивировать (не только 5-балльной отметкой).</a:t>
            </a:r>
            <a:endParaRPr lang="ru-RU" sz="1500" dirty="0">
              <a:solidFill>
                <a:schemeClr val="tx1"/>
              </a:solidFill>
              <a:effectLst/>
              <a:ea typeface="Verdana" panose="020B0604030504040204" pitchFamily="34" charset="0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712773" y="6491600"/>
            <a:ext cx="359413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v"/>
              <a:defRPr sz="2800" b="1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 kern="1200">
                <a:solidFill>
                  <a:schemeClr val="tx1"/>
                </a:solidFill>
                <a:latin typeface="Arial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71869A-3EAC-4FE1-ADC7-6EDE24F09D2E}" type="slidenum">
              <a:rPr lang="ru-RU" altLang="ru-RU" sz="1400" b="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400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10719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17351</TotalTime>
  <Words>2214</Words>
  <Application>Microsoft Office PowerPoint</Application>
  <PresentationFormat>Экран (4:3)</PresentationFormat>
  <Paragraphs>329</Paragraphs>
  <Slides>32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2_Office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Аксиомы по поводу «цифры»</vt:lpstr>
      <vt:lpstr>Слайд 17</vt:lpstr>
      <vt:lpstr>Слайд 18</vt:lpstr>
      <vt:lpstr>Управление школой от 23.03</vt:lpstr>
      <vt:lpstr>Российский учебник от 21.03</vt:lpstr>
      <vt:lpstr>Российский учебник от 21.03</vt:lpstr>
      <vt:lpstr>СERM  от 21.03</vt:lpstr>
      <vt:lpstr>СERM  от 21.03</vt:lpstr>
      <vt:lpstr>Бесплатный доступ к электронно-библиотечной системе «БИБЛИОШКОЛА»</vt:lpstr>
      <vt:lpstr>UCHi.RU</vt:lpstr>
      <vt:lpstr>UCHi.RU</vt:lpstr>
      <vt:lpstr>UCHi.RU</vt:lpstr>
      <vt:lpstr>UCHi.RU</vt:lpstr>
      <vt:lpstr>UCHi.RU</vt:lpstr>
      <vt:lpstr>UCHi.RU</vt:lpstr>
      <vt:lpstr>UCHi.RU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современной семьи</dc:title>
  <dc:creator>Vladimir</dc:creator>
  <cp:lastModifiedBy>Windows User</cp:lastModifiedBy>
  <cp:revision>1471</cp:revision>
  <cp:lastPrinted>2017-12-27T03:37:34Z</cp:lastPrinted>
  <dcterms:created xsi:type="dcterms:W3CDTF">2007-02-19T18:58:48Z</dcterms:created>
  <dcterms:modified xsi:type="dcterms:W3CDTF">2020-03-25T17:28:38Z</dcterms:modified>
</cp:coreProperties>
</file>