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750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C00F5E-FC51-47DF-9C1B-BF6E934CEFDD}" type="datetimeFigureOut">
              <a:rPr lang="ru-RU" smtClean="0"/>
              <a:t>24.01.2018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337277-6ECE-4F09-8991-66B61523F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4850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9D791F1-AA22-46CB-83A0-C3D233B35511}" type="slidenum">
              <a:rPr lang="ru-RU" altLang="ru-RU">
                <a:latin typeface="Calibri" panose="020F050202020403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ru-RU" altLang="ru-RU">
              <a:latin typeface="Calibri" panose="020F0502020204030204" pitchFamily="34" charset="0"/>
            </a:endParaRPr>
          </a:p>
        </p:txBody>
      </p:sp>
      <p:sp>
        <p:nvSpPr>
          <p:cNvPr id="4813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2338" y="746125"/>
            <a:ext cx="4970462" cy="3729038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813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1514" y="4723924"/>
            <a:ext cx="5452110" cy="4475798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48281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 noChangeArrowheads="1"/>
          </p:cNvSpPr>
          <p:nvPr/>
        </p:nvSpPr>
        <p:spPr bwMode="auto">
          <a:xfrm>
            <a:off x="200025" y="280066"/>
            <a:ext cx="8580438" cy="710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marL="169863" indent="-169863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marL="0" indent="0" algn="ctr" eaLnBrk="1" hangingPunct="1">
              <a:spcBef>
                <a:spcPct val="0"/>
              </a:spcBef>
              <a:buClr>
                <a:srgbClr val="C00000"/>
              </a:buClr>
            </a:pPr>
            <a:r>
              <a:rPr lang="ru-RU" altLang="ru-RU" sz="2000" b="1" dirty="0" smtClean="0">
                <a:solidFill>
                  <a:schemeClr val="tx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ГОСУДАРСТВЕННАЯ ИТОГОВАЯ АТТЕСТАЦИЯ в 2018 году</a:t>
            </a:r>
          </a:p>
          <a:p>
            <a:pPr algn="ctr" eaLnBrk="1" hangingPunct="1">
              <a:spcBef>
                <a:spcPct val="0"/>
              </a:spcBef>
              <a:buClr>
                <a:srgbClr val="C00000"/>
              </a:buClr>
              <a:buFont typeface="Wingdings" panose="05000000000000000000" pitchFamily="2" charset="2"/>
              <a:buChar char=""/>
            </a:pPr>
            <a:r>
              <a:rPr lang="ru-RU" altLang="ru-RU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ТЕЛЕФОНЫ «горячих» линий ДОН ТО, РЦОИ</a:t>
            </a:r>
            <a:endParaRPr lang="ru-RU" altLang="ru-RU" sz="2000" b="1" dirty="0">
              <a:solidFill>
                <a:srgbClr val="B2300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579" name="Text Box 2"/>
          <p:cNvSpPr txBox="1">
            <a:spLocks noChangeArrowheads="1"/>
          </p:cNvSpPr>
          <p:nvPr/>
        </p:nvSpPr>
        <p:spPr bwMode="auto">
          <a:xfrm>
            <a:off x="8748713" y="6518275"/>
            <a:ext cx="395287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D29461BF-BF12-41D7-9796-A3130D7AFC28}" type="slidenum">
              <a:rPr lang="ru-RU" altLang="ru-RU" sz="1200">
                <a:solidFill>
                  <a:srgbClr val="898989"/>
                </a:solidFill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ru-RU" altLang="ru-RU" sz="1200">
              <a:solidFill>
                <a:srgbClr val="898989"/>
              </a:solidFill>
            </a:endParaRPr>
          </a:p>
        </p:txBody>
      </p:sp>
      <p:sp>
        <p:nvSpPr>
          <p:cNvPr id="24580" name="Rectangle 3"/>
          <p:cNvSpPr>
            <a:spLocks noChangeArrowheads="1"/>
          </p:cNvSpPr>
          <p:nvPr/>
        </p:nvSpPr>
        <p:spPr bwMode="auto">
          <a:xfrm>
            <a:off x="530225" y="574675"/>
            <a:ext cx="8215313" cy="309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just" eaLnBrk="1" hangingPunct="1">
              <a:spcBef>
                <a:spcPct val="0"/>
              </a:spcBef>
              <a:buClr>
                <a:srgbClr val="4F81BD"/>
              </a:buClr>
            </a:pPr>
            <a:endParaRPr lang="ru-RU" altLang="ru-RU" sz="1400" b="1">
              <a:solidFill>
                <a:srgbClr val="B2300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581" name="Rectangle 1"/>
          <p:cNvSpPr>
            <a:spLocks noChangeArrowheads="1"/>
          </p:cNvSpPr>
          <p:nvPr/>
        </p:nvSpPr>
        <p:spPr bwMode="auto">
          <a:xfrm>
            <a:off x="184150" y="2852936"/>
            <a:ext cx="8580438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marL="169863" indent="-169863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C00000"/>
              </a:buClr>
              <a:buFont typeface="Wingdings" panose="05000000000000000000" pitchFamily="2" charset="2"/>
              <a:buChar char=""/>
            </a:pPr>
            <a:r>
              <a:rPr lang="ru-RU" alt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ТЕЛЕФОНЫ «горячих» линий </a:t>
            </a:r>
            <a:r>
              <a:rPr lang="ru-RU" altLang="ru-RU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МКУ «Отдел образования»</a:t>
            </a:r>
            <a:endParaRPr lang="ru-RU" altLang="ru-RU" sz="2000" b="1" dirty="0">
              <a:solidFill>
                <a:srgbClr val="B2300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582" name="Rectangle 3"/>
          <p:cNvSpPr>
            <a:spLocks noChangeArrowheads="1"/>
          </p:cNvSpPr>
          <p:nvPr/>
        </p:nvSpPr>
        <p:spPr bwMode="auto">
          <a:xfrm>
            <a:off x="514350" y="3162594"/>
            <a:ext cx="8215313" cy="1202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marL="341313" indent="-341313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just" eaLnBrk="1" hangingPunct="1">
              <a:spcBef>
                <a:spcPct val="0"/>
              </a:spcBef>
              <a:buClr>
                <a:srgbClr val="4F81BD"/>
              </a:buClr>
              <a:buFont typeface="Wingdings" panose="05000000000000000000" pitchFamily="2" charset="2"/>
              <a:buChar char=""/>
            </a:pPr>
            <a:r>
              <a:rPr lang="ru-RU" altLang="ru-RU" sz="1800" b="1" dirty="0" smtClean="0">
                <a:solidFill>
                  <a:srgbClr val="4F81BD"/>
                </a:solidFill>
                <a:latin typeface="Arial" panose="020B0604020202020204" pitchFamily="34" charset="0"/>
              </a:rPr>
              <a:t>8 34535 – 2-04-54 </a:t>
            </a:r>
            <a:r>
              <a:rPr lang="ru-RU" altLang="ru-RU" sz="1800" b="1" dirty="0" err="1" smtClean="0">
                <a:solidFill>
                  <a:srgbClr val="4F81BD"/>
                </a:solidFill>
                <a:latin typeface="Arial" panose="020B0604020202020204" pitchFamily="34" charset="0"/>
              </a:rPr>
              <a:t>Хлыстунова</a:t>
            </a:r>
            <a:r>
              <a:rPr lang="ru-RU" altLang="ru-RU" sz="1800" b="1" dirty="0" smtClean="0">
                <a:solidFill>
                  <a:srgbClr val="4F81BD"/>
                </a:solidFill>
                <a:latin typeface="Arial" panose="020B0604020202020204" pitchFamily="34" charset="0"/>
              </a:rPr>
              <a:t> Людмила Николаевна, заместитель начальника отдела;</a:t>
            </a:r>
          </a:p>
          <a:p>
            <a:pPr algn="just" eaLnBrk="1" hangingPunct="1">
              <a:spcBef>
                <a:spcPct val="0"/>
              </a:spcBef>
              <a:buClr>
                <a:srgbClr val="4F81BD"/>
              </a:buClr>
              <a:buFont typeface="Wingdings" panose="05000000000000000000" pitchFamily="2" charset="2"/>
              <a:buChar char=""/>
            </a:pPr>
            <a:r>
              <a:rPr lang="ru-RU" altLang="ru-RU" sz="1800" b="1" dirty="0" smtClean="0">
                <a:solidFill>
                  <a:srgbClr val="4F81B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8 34535 -2-05-62 Савченкова Елена Александровна, руководитель службы сопровождения;</a:t>
            </a:r>
            <a:endParaRPr lang="ru-RU" altLang="ru-RU" sz="1400" b="1" dirty="0">
              <a:solidFill>
                <a:srgbClr val="B2300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583" name="Rectangle 1"/>
          <p:cNvSpPr>
            <a:spLocks noChangeArrowheads="1"/>
          </p:cNvSpPr>
          <p:nvPr/>
        </p:nvSpPr>
        <p:spPr bwMode="auto">
          <a:xfrm>
            <a:off x="514350" y="4365104"/>
            <a:ext cx="8215313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marL="169863" indent="-169863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C00000"/>
              </a:buClr>
              <a:buFont typeface="Wingdings" panose="05000000000000000000" pitchFamily="2" charset="2"/>
              <a:buChar char=""/>
            </a:pPr>
            <a:r>
              <a:rPr lang="ru-RU" alt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ТЕЛЕФОНЫ «горячих» линий </a:t>
            </a:r>
            <a:r>
              <a:rPr lang="ru-RU" altLang="ru-RU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ОО</a:t>
            </a:r>
            <a:endParaRPr lang="ru-RU" altLang="ru-RU" sz="2000" b="1" dirty="0">
              <a:solidFill>
                <a:srgbClr val="B2300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584" name="Rectangle 3"/>
          <p:cNvSpPr>
            <a:spLocks noChangeArrowheads="1"/>
          </p:cNvSpPr>
          <p:nvPr/>
        </p:nvSpPr>
        <p:spPr bwMode="auto">
          <a:xfrm>
            <a:off x="568325" y="4713709"/>
            <a:ext cx="8215313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marL="341313" indent="-341313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just" eaLnBrk="1" hangingPunct="1">
              <a:spcBef>
                <a:spcPct val="0"/>
              </a:spcBef>
              <a:buClr>
                <a:srgbClr val="4F81BD"/>
              </a:buClr>
              <a:buFont typeface="Wingdings" panose="05000000000000000000" pitchFamily="2" charset="2"/>
              <a:buChar char=""/>
            </a:pPr>
            <a:r>
              <a:rPr lang="ru-RU" altLang="ru-RU" sz="1800" b="1" dirty="0">
                <a:solidFill>
                  <a:srgbClr val="4F81BD"/>
                </a:solidFill>
                <a:latin typeface="Arial" panose="020B0604020202020204" pitchFamily="34" charset="0"/>
              </a:rPr>
              <a:t>…...</a:t>
            </a:r>
            <a:r>
              <a:rPr lang="ru-RU" altLang="ru-RU" sz="1400" b="1" dirty="0">
                <a:solidFill>
                  <a:srgbClr val="4F81BD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800" b="1" dirty="0">
                <a:solidFill>
                  <a:srgbClr val="4F81BD"/>
                </a:solidFill>
                <a:latin typeface="Arial" panose="020B0604020202020204" pitchFamily="34" charset="0"/>
              </a:rPr>
              <a:t>вписать и разместить информацию на сайтах </a:t>
            </a:r>
            <a:r>
              <a:rPr lang="ru-RU" altLang="ru-RU" sz="1800" b="1" dirty="0" smtClean="0">
                <a:solidFill>
                  <a:srgbClr val="4F81BD"/>
                </a:solidFill>
                <a:latin typeface="Arial" panose="020B0604020202020204" pitchFamily="34" charset="0"/>
              </a:rPr>
              <a:t>и стендах ОО</a:t>
            </a:r>
            <a:endParaRPr lang="ru-RU" altLang="ru-RU" sz="1800" b="1" dirty="0">
              <a:solidFill>
                <a:srgbClr val="B2300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7219758"/>
              </p:ext>
            </p:extLst>
          </p:nvPr>
        </p:nvGraphicFramePr>
        <p:xfrm>
          <a:off x="874713" y="959048"/>
          <a:ext cx="6840537" cy="1893888"/>
        </p:xfrm>
        <a:graphic>
          <a:graphicData uri="http://schemas.openxmlformats.org/drawingml/2006/table">
            <a:tbl>
              <a:tblPr firstRow="1" firstCol="1" bandRow="1"/>
              <a:tblGrid>
                <a:gridCol w="266420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17632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15648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 smtClean="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ДОН ТО</a:t>
                      </a:r>
                      <a:endParaRPr lang="ru-RU" sz="1800" b="0" kern="1200" dirty="0">
                        <a:solidFill>
                          <a:srgbClr val="4F81BD"/>
                        </a:solidFill>
                        <a:latin typeface="Arial" charset="0"/>
                        <a:ea typeface="Microsoft YaHei" pitchFamily="34" charset="-122"/>
                        <a:cs typeface="+mn-cs"/>
                      </a:endParaRP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156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8(3452)56-93-30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Поварова Ирина Николаевна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156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8(3452)56-93-49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Хамова Юлия Александровна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15648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 smtClean="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РЦОИ</a:t>
                      </a:r>
                      <a:endParaRPr lang="ru-RU" sz="1800" b="0" kern="1200" dirty="0">
                        <a:solidFill>
                          <a:srgbClr val="4F81BD"/>
                        </a:solidFill>
                        <a:latin typeface="Arial" charset="0"/>
                        <a:ea typeface="Microsoft YaHei" pitchFamily="34" charset="-122"/>
                        <a:cs typeface="+mn-cs"/>
                      </a:endParaRP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156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8(3452)39-02-05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Пахомов Александр Олегович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156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8(3452)39-02-30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Андриянова Тамара Алексеевна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24607" name="Rectangle 3"/>
          <p:cNvSpPr>
            <a:spLocks noChangeArrowheads="1"/>
          </p:cNvSpPr>
          <p:nvPr/>
        </p:nvSpPr>
        <p:spPr bwMode="auto">
          <a:xfrm>
            <a:off x="200025" y="5415806"/>
            <a:ext cx="8745538" cy="1325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just" eaLnBrk="1" hangingPunct="1">
              <a:spcBef>
                <a:spcPct val="0"/>
              </a:spcBef>
              <a:buClr>
                <a:srgbClr val="4F81BD"/>
              </a:buClr>
            </a:pPr>
            <a:r>
              <a:rPr lang="ru-RU" altLang="ru-RU" sz="2000" b="1" dirty="0">
                <a:solidFill>
                  <a:srgbClr val="B2300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!!! Специалисты, чьи телефоны размещены на сайтах МОУО, ОУ, должны владеть </a:t>
            </a:r>
            <a:r>
              <a:rPr lang="ru-RU" altLang="ru-RU" sz="2000" b="1" u="sng" dirty="0">
                <a:solidFill>
                  <a:srgbClr val="B2300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в полном объёме </a:t>
            </a:r>
            <a:r>
              <a:rPr lang="ru-RU" altLang="ru-RU" sz="2000" b="1" dirty="0">
                <a:solidFill>
                  <a:srgbClr val="B2300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актуальной информацией по вопросам ГИА и быть готовыми давать </a:t>
            </a:r>
            <a:r>
              <a:rPr lang="ru-RU" altLang="ru-RU" sz="2000" b="1" u="sng" dirty="0">
                <a:solidFill>
                  <a:srgbClr val="B2300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корректные разъяснения </a:t>
            </a:r>
            <a:r>
              <a:rPr lang="ru-RU" altLang="ru-RU" sz="2000" b="1" dirty="0">
                <a:solidFill>
                  <a:srgbClr val="B2300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и консультации в </a:t>
            </a:r>
            <a:r>
              <a:rPr lang="ru-RU" altLang="ru-RU" sz="2000" b="1" u="sng" dirty="0">
                <a:solidFill>
                  <a:srgbClr val="B2300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доброжелательной форме</a:t>
            </a:r>
            <a:r>
              <a:rPr lang="ru-RU" altLang="ru-RU" sz="2000" b="1" dirty="0">
                <a:solidFill>
                  <a:srgbClr val="B2300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9919124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123</Words>
  <Application>Microsoft Office PowerPoint</Application>
  <PresentationFormat>Экран (4:3)</PresentationFormat>
  <Paragraphs>20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Microsoft YaHei</vt:lpstr>
      <vt:lpstr>Arial</vt:lpstr>
      <vt:lpstr>Calibri</vt:lpstr>
      <vt:lpstr>Times New Roman</vt:lpstr>
      <vt:lpstr>Wingdings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Аслана</cp:lastModifiedBy>
  <cp:revision>1</cp:revision>
  <dcterms:created xsi:type="dcterms:W3CDTF">2018-01-23T08:37:33Z</dcterms:created>
  <dcterms:modified xsi:type="dcterms:W3CDTF">2018-01-24T07:03:46Z</dcterms:modified>
</cp:coreProperties>
</file>