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1" r:id="rId3"/>
    <p:sldId id="259" r:id="rId4"/>
    <p:sldId id="263" r:id="rId5"/>
    <p:sldId id="276" r:id="rId6"/>
    <p:sldId id="271" r:id="rId7"/>
    <p:sldId id="258" r:id="rId8"/>
    <p:sldId id="295" r:id="rId9"/>
    <p:sldId id="296" r:id="rId10"/>
    <p:sldId id="272" r:id="rId11"/>
    <p:sldId id="287" r:id="rId12"/>
    <p:sldId id="283" r:id="rId13"/>
    <p:sldId id="286" r:id="rId14"/>
    <p:sldId id="275" r:id="rId15"/>
    <p:sldId id="264" r:id="rId16"/>
    <p:sldId id="288" r:id="rId17"/>
    <p:sldId id="300" r:id="rId18"/>
    <p:sldId id="299" r:id="rId19"/>
    <p:sldId id="298" r:id="rId20"/>
    <p:sldId id="289" r:id="rId21"/>
  </p:sldIdLst>
  <p:sldSz cx="9144000" cy="6858000" type="screen4x3"/>
  <p:notesSz cx="6888163" cy="10020300"/>
  <p:photoAlbum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74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BEA28CF-949C-4799-9A5B-C601000A796C}" type="datetimeFigureOut">
              <a:rPr lang="ru-RU"/>
              <a:pPr/>
              <a:t>25.06.2018</a:t>
            </a:fld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B1986D0-A11E-477D-91CB-452FD617E5D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9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86D0-A11E-477D-91CB-452FD617E5D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29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86D0-A11E-477D-91CB-452FD617E5D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1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C8F6E-22B3-48FB-8A67-ED9B9A461E9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8381A-B97B-4A31-AADD-25BA5B24C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AADC1-78E7-4D3C-952A-609D967183D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19853-D5C6-4AFC-929F-BA4D941C5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24F7-ADF0-4843-97C4-927699DE1A4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A8503-507A-4896-957B-6C1D80600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0C714-00F5-4824-9CF0-8169C4DC878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48C24-9427-446B-92C6-8B129A050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2F9FE-6D22-4985-8885-CE64619C7BE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FA198-F600-462E-A186-56E8C1D90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A2845-076B-4B3E-B300-810747307D6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6CB0-8CDE-446C-A652-BC814EDB8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B1E67-6F52-438E-908C-D01B5790BA0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A69C7-F994-4039-A00D-1F763FE7B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C1B4F-880B-4C9B-8AA3-AB4139E63F8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1A9BB-AA35-4870-9007-97FCDEBDA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CB2DD-A3E4-4DF0-A6B7-8D72E6B7BA3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C5704-0AF8-4597-8783-AED5B47C6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AC396-F89B-45A0-9BBB-954F828BFC3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BDE0B-2E2B-4163-A5C8-0F9C645983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692D5-A577-4C64-BE27-ED61BCB4BD8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6C738-95FD-4BA9-9358-A18FAD825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706E6-48A9-48C5-9122-27BDA3474B7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3C8C57-661B-4908-B07E-0100F2B3E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3566">
        <p:split orient="vert"/>
      </p:transition>
    </mc:Choice>
    <mc:Fallback>
      <p:transition spd="slow" advTm="3566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" descr="0a2593d5aecb6c9f73c271022f690620.pn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899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511140" y="2492896"/>
            <a:ext cx="5329237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6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  <a:r>
              <a:rPr lang="uk-UA" sz="5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400" b="1" dirty="0">
                <a:latin typeface="Monotype Corsiva" pitchFamily="66" charset="0"/>
                <a:cs typeface="Times New Roman" pitchFamily="18" charset="0"/>
              </a:rPr>
              <a:t>о  </a:t>
            </a:r>
            <a:r>
              <a:rPr lang="uk-UA" sz="2400" b="1" dirty="0" err="1" smtClean="0">
                <a:latin typeface="Monotype Corsiva" pitchFamily="66" charset="0"/>
                <a:cs typeface="Times New Roman" pitchFamily="18" charset="0"/>
              </a:rPr>
              <a:t>работе</a:t>
            </a:r>
            <a:r>
              <a:rPr lang="uk-UA" sz="2400" b="1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Monotype Corsiva" pitchFamily="66" charset="0"/>
                <a:cs typeface="Times New Roman" pitchFamily="18" charset="0"/>
              </a:rPr>
              <a:t>школьного</a:t>
            </a:r>
            <a:r>
              <a:rPr lang="uk-UA" sz="24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Monotype Corsiva" pitchFamily="66" charset="0"/>
                <a:cs typeface="Times New Roman" pitchFamily="18" charset="0"/>
              </a:rPr>
              <a:t>оздоровительного</a:t>
            </a:r>
            <a:r>
              <a:rPr lang="uk-UA" sz="24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 err="1">
                <a:latin typeface="Monotype Corsiva" pitchFamily="66" charset="0"/>
                <a:cs typeface="Times New Roman" pitchFamily="18" charset="0"/>
              </a:rPr>
              <a:t>летнего</a:t>
            </a:r>
            <a:r>
              <a:rPr lang="uk-UA" sz="2400" b="1" dirty="0"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uk-UA" sz="2400" b="1" dirty="0" err="1" smtClean="0">
                <a:latin typeface="Monotype Corsiva" pitchFamily="66" charset="0"/>
                <a:cs typeface="Times New Roman" pitchFamily="18" charset="0"/>
              </a:rPr>
              <a:t>лагеря</a:t>
            </a:r>
            <a:r>
              <a:rPr lang="uk-UA" sz="2400" b="1" dirty="0">
                <a:latin typeface="Monotype Corsiva" pitchFamily="66" charset="0"/>
                <a:cs typeface="Times New Roman" pitchFamily="18" charset="0"/>
              </a:rPr>
              <a:t> </a:t>
            </a:r>
            <a:endParaRPr lang="uk-UA" sz="2400" b="1" dirty="0" smtClean="0"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Летний</a:t>
            </a: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экспресс</a:t>
            </a: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uk-UA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cs typeface="Times New Roman" pitchFamily="18" charset="0"/>
              </a:rPr>
              <a:t>при МАОУ «</a:t>
            </a:r>
            <a:r>
              <a:rPr lang="ru-RU" sz="2400" b="1" i="1" dirty="0" err="1" smtClean="0">
                <a:cs typeface="Times New Roman" pitchFamily="18" charset="0"/>
              </a:rPr>
              <a:t>Асланинской</a:t>
            </a:r>
            <a:r>
              <a:rPr lang="ru-RU" sz="2400" b="1" i="1" dirty="0" smtClean="0">
                <a:cs typeface="Times New Roman" pitchFamily="18" charset="0"/>
              </a:rPr>
              <a:t> СОШ» </a:t>
            </a:r>
            <a:endParaRPr lang="ru-RU" sz="2400" dirty="0"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ЛЕТО </a:t>
            </a:r>
            <a:r>
              <a:rPr lang="ru-RU" sz="2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2018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4644008" cy="2612255"/>
          </a:xfrm>
          <a:prstGeom prst="rect">
            <a:avLst/>
          </a:prstGeom>
        </p:spPr>
      </p:pic>
      <p:pic>
        <p:nvPicPr>
          <p:cNvPr id="3" name="лагер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4624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689">
        <p:split orient="vert"/>
      </p:transition>
    </mc:Choice>
    <mc:Fallback>
      <p:transition spd="slow" advClick="0" advTm="968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pauseEvt time="0" objId="3"/>
        <p14:seekEvt time="0" objId="3" seek="0"/>
        <p14:resume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 descr="0_63ff6_8ebefb3_XL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0902"/>
            <a:ext cx="9647238" cy="72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4067175" y="2492896"/>
            <a:ext cx="46815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Лагерь начал свою работу по намеченному плану.  Поезд «Летний экспресс» совершил остановку на станции «ГТО». День начался с поднятия флага и с зарядки « Бодрое утро», чтобы ребята на целый день получали заряд положительных эмоций и  хорошего настроения.  После завтрака в отрядах прошли  конкурсы викторин «Готов к труду и обороне!». Самым  интересным моментом дня стало -проведение спортивных игр в спорткомплексе с Аслана. Прошли  веселые старты «Ай, да мы!». 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1628800"/>
            <a:ext cx="4752528" cy="720080"/>
          </a:xfrm>
          <a:prstGeom prst="rect">
            <a:avLst/>
          </a:prstGeom>
        </p:spPr>
        <p:txBody>
          <a:bodyPr wrap="none">
            <a:prstTxWarp prst="textCanDown">
              <a:avLst/>
            </a:prstTxWarp>
            <a:spAutoFit/>
          </a:bodyPr>
          <a:lstStyle/>
          <a:p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станция -  «ГТО»</a:t>
            </a:r>
            <a:endParaRPr lang="ru-RU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430" y="4321055"/>
            <a:ext cx="2929508" cy="2197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53" y="2492896"/>
            <a:ext cx="2989848" cy="2088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02" y="102878"/>
            <a:ext cx="2857500" cy="214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70">
        <p:split orient="vert"/>
      </p:transition>
    </mc:Choice>
    <mc:Fallback>
      <p:transition spd="slow" advTm="22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17861" y="157064"/>
            <a:ext cx="84040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r>
              <a:rPr lang="ru-RU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станция – «</a:t>
            </a:r>
            <a:r>
              <a:rPr lang="ru-RU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оссия-Родина моя » </a:t>
            </a:r>
            <a:endParaRPr lang="ru-RU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331400"/>
            <a:ext cx="2501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Этот день прошел под девизом «Люблю Россию- Родину мою»</a:t>
            </a:r>
          </a:p>
          <a:p>
            <a:r>
              <a:rPr lang="ru-RU" sz="1600" dirty="0" smtClean="0"/>
              <a:t>Ребята из 2 отрядов выступили с концертными номерами. Также исполнялись песни о Родине, о России.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6958">
            <a:off x="6548296" y="3271838"/>
            <a:ext cx="2857500" cy="214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2140">
            <a:off x="3229328" y="2095911"/>
            <a:ext cx="3817844" cy="2147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11">
        <p:split orient="vert"/>
      </p:transition>
    </mc:Choice>
    <mc:Fallback>
      <p:transition spd="slow" advTm="451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95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75856" y="1916833"/>
            <a:ext cx="2808312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  <a:r>
              <a:rPr lang="ru-RU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станция –</a:t>
            </a:r>
          </a:p>
          <a:p>
            <a:pPr algn="ctr"/>
            <a:r>
              <a:rPr lang="ru-RU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«Творческая»</a:t>
            </a:r>
          </a:p>
          <a:p>
            <a:pPr algn="ctr"/>
            <a:endParaRPr lang="ru-RU" dirty="0" smtClean="0">
              <a:solidFill>
                <a:srgbClr val="00B050"/>
              </a:solidFill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Главным событием восьмого дня  в лагере «Летний экспресс»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стало творчество детей, конкурс рисунков и сочинений детей « Я через 20 лет»</a:t>
            </a:r>
            <a:endParaRPr lang="ru-RU" sz="2400" dirty="0">
              <a:solidFill>
                <a:srgbClr val="00B050"/>
              </a:solidFill>
            </a:endParaRPr>
          </a:p>
          <a:p>
            <a:pPr algn="ctr"/>
            <a:endParaRPr lang="ru-RU" sz="2400" dirty="0" smtClean="0">
              <a:solidFill>
                <a:srgbClr val="00B050"/>
              </a:solidFill>
            </a:endParaRPr>
          </a:p>
          <a:p>
            <a:pPr algn="ctr"/>
            <a:endParaRPr lang="ru-RU" dirty="0">
              <a:solidFill>
                <a:srgbClr val="00B050"/>
              </a:solidFill>
            </a:endParaRPr>
          </a:p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3" y="2018557"/>
            <a:ext cx="2721867" cy="204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334" y="1916832"/>
            <a:ext cx="2857500" cy="214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411">
        <p:split orient="vert"/>
      </p:transition>
    </mc:Choice>
    <mc:Fallback>
      <p:transition spd="slow" advTm="341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PSD.Summer.Photo.Template.3484x2707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-172199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03648" y="2302694"/>
            <a:ext cx="2808312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  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9 станция «Художественная»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В этот день все- и мальчики и девочки плели венки, занимались творчеством…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025" y="278304"/>
            <a:ext cx="3752274" cy="2366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P11601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55" y="3246565"/>
            <a:ext cx="3728665" cy="2100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696">
        <p:split orient="vert"/>
      </p:transition>
    </mc:Choice>
    <mc:Fallback>
      <p:transition spd="slow" advTm="106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48110842_1251542301_000027_det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0076" y="-273105"/>
            <a:ext cx="9744076" cy="730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6113" y="591071"/>
            <a:ext cx="255568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r>
              <a:rPr lang="ru-RU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станция</a:t>
            </a:r>
          </a:p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</a:t>
            </a:r>
            <a:r>
              <a:rPr lang="ru-RU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dirty="0">
                <a:solidFill>
                  <a:srgbClr val="FF0000"/>
                </a:solidFill>
              </a:rPr>
              <a:t>Станция «STOP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113" y="1237402"/>
            <a:ext cx="322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В этот день ребята </a:t>
            </a:r>
            <a:r>
              <a:rPr lang="ru-RU" sz="1400" dirty="0">
                <a:solidFill>
                  <a:srgbClr val="7030A0"/>
                </a:solidFill>
              </a:rPr>
              <a:t>были участниками антинаркотической акции «STOP». Р</a:t>
            </a:r>
            <a:r>
              <a:rPr lang="ru-RU" sz="1400" dirty="0" smtClean="0">
                <a:solidFill>
                  <a:srgbClr val="7030A0"/>
                </a:solidFill>
              </a:rPr>
              <a:t>ебята постарше </a:t>
            </a:r>
            <a:r>
              <a:rPr lang="ru-RU" sz="1400" dirty="0">
                <a:solidFill>
                  <a:srgbClr val="7030A0"/>
                </a:solidFill>
              </a:rPr>
              <a:t>смотрели видеоролики , а в конкурсе рисунков «Новый вид спорта » приняли участие все. В отрядах прошли беседы «Летний лагерь- территория здоровья».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2533">
            <a:off x="1636323" y="3478556"/>
            <a:ext cx="3179228" cy="2384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624" y="1237402"/>
            <a:ext cx="2857500" cy="214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P11601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19" y="3645024"/>
            <a:ext cx="3113150" cy="1753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3">
        <p:split orient="vert"/>
      </p:transition>
    </mc:Choice>
    <mc:Fallback>
      <p:transition spd="slow" advTm="440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sh_ramka_det_20111005_836.jpg"/>
          <p:cNvPicPr>
            <a:picLocks noGrp="1" noChangeAspect="1"/>
          </p:cNvPicPr>
          <p:nvPr isPhoto="1"/>
        </p:nvPicPr>
        <p:blipFill>
          <a:blip r:embed="rId2" cstate="print"/>
          <a:srcRect t="11926" b="13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1619672" y="692696"/>
            <a:ext cx="5832475" cy="129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Triangle">
              <a:avLst/>
            </a:prstTxWarp>
            <a:sp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  <a:latin typeface="Calibri" pitchFamily="34" charset="0"/>
              </a:rPr>
              <a:t>11 станция  </a:t>
            </a:r>
            <a:r>
              <a:rPr lang="ru-RU" dirty="0" smtClean="0">
                <a:solidFill>
                  <a:srgbClr val="C00000"/>
                </a:solidFill>
                <a:latin typeface="Calibri" pitchFamily="34" charset="0"/>
              </a:rPr>
              <a:t>- </a:t>
            </a:r>
            <a:r>
              <a:rPr lang="ru-RU" sz="1400" dirty="0" smtClean="0">
                <a:solidFill>
                  <a:srgbClr val="C00000"/>
                </a:solidFill>
                <a:latin typeface="Calibri" pitchFamily="34" charset="0"/>
              </a:rPr>
              <a:t>«Очумелые ручки»</a:t>
            </a:r>
            <a:endParaRPr lang="ru-RU" sz="14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8677" name="Рисунок 6" descr="SAM_2904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 bwMode="auto">
          <a:xfrm>
            <a:off x="2472739" y="4262897"/>
            <a:ext cx="2099261" cy="162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2365448"/>
            <a:ext cx="1993404" cy="1495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22" y="2132856"/>
            <a:ext cx="32512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48">
        <p:split orient="vert"/>
      </p:transition>
    </mc:Choice>
    <mc:Fallback>
      <p:transition spd="slow" advTm="22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5941" y="-1451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891676" y="1675889"/>
            <a:ext cx="26654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12  День -«Станция </a:t>
            </a:r>
            <a:r>
              <a:rPr lang="ru-RU" sz="3200" dirty="0">
                <a:solidFill>
                  <a:srgbClr val="C00000"/>
                </a:solidFill>
                <a:latin typeface="Monotype Corsiva" pitchFamily="66" charset="0"/>
              </a:rPr>
              <a:t>«Олимпийская</a:t>
            </a: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»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0156">
            <a:off x="6171556" y="1835649"/>
            <a:ext cx="2688299" cy="20162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511">
            <a:off x="-46731" y="1652635"/>
            <a:ext cx="2896444" cy="2116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flipH="1">
            <a:off x="3075956" y="3313147"/>
            <a:ext cx="31138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станции «Олимпийская» ребята ознакомились со спортсменами зимней  олимпиады и посоревновались в некоторых видах спорта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65">
        <p:split orient="vert"/>
      </p:transition>
    </mc:Choice>
    <mc:Fallback>
      <p:transition spd="slow" advTm="56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5941" y="-1451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891676" y="1675889"/>
            <a:ext cx="26654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13 День -«Станция «Героическая»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0156">
            <a:off x="6171556" y="1835649"/>
            <a:ext cx="2688299" cy="20162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511">
            <a:off x="-183742" y="1593848"/>
            <a:ext cx="2896444" cy="2116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flipH="1">
            <a:off x="3192526" y="2629713"/>
            <a:ext cx="25686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20 июня в лагере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«Летний экспресс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" р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ебята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посетили наш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школьный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музей, где им рассказали о героизме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М.Джалиля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. Позже они посетили памятник героя сов. союза в д.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Осиново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Ишмухаметова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 Т.К. После торжественного митинга в д.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Осиново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 на Родине героя, они поиграли в "Детском городке"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3364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326">
        <p:split orient="vert"/>
      </p:transition>
    </mc:Choice>
    <mc:Fallback>
      <p:transition spd="slow" advTm="232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 descr="dnirojdeniya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86" y="-22322"/>
            <a:ext cx="9696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27088" y="1341438"/>
            <a:ext cx="3457575" cy="215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14 День -  «</a:t>
            </a:r>
            <a:r>
              <a:rPr lang="ru-RU" sz="3200" dirty="0">
                <a:solidFill>
                  <a:srgbClr val="C00000"/>
                </a:solidFill>
                <a:latin typeface="Monotype Corsiva" pitchFamily="66" charset="0"/>
              </a:rPr>
              <a:t>С</a:t>
            </a: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танция «Именинников»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5600" y="1484313"/>
            <a:ext cx="3313113" cy="1944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этот день совпало так, что наши именинники покатались и на карусели и еще все посетили музеи г. Ялуторовска.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73844"/>
            <a:ext cx="4130812" cy="23235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29">
        <p:split orient="vert"/>
      </p:transition>
    </mc:Choice>
    <mc:Fallback>
      <p:transition spd="slow" advTm="28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17" y="1683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3108204" y="1160837"/>
            <a:ext cx="21957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itchFamily="66" charset="0"/>
              </a:rPr>
              <a:t>15 </a:t>
            </a: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станция – «Прощальная»</a:t>
            </a:r>
            <a:endParaRPr lang="ru-RU" sz="4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43095" y="2054528"/>
            <a:ext cx="26720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 На станции "Прощальная" ребята сначала организовали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митинг "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К дню памяти и скорби", потом для продолжения мероприятия пошли в музей с. Аслана. Далее ребята посетили мемориал павшим 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Вов.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В конце лагерной смены вожатые организовали концерт «Премьера-2018»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24" y="1200544"/>
            <a:ext cx="2868299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24" y="3114872"/>
            <a:ext cx="2910269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41" y="1334379"/>
            <a:ext cx="2927242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44" y="3190204"/>
            <a:ext cx="2945839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52">
        <p:split orient="vert"/>
      </p:transition>
    </mc:Choice>
    <mc:Fallback>
      <p:transition spd="slow" advTm="95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 descr="48108430_1251538266_000224_det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32" y="-331802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611560" y="476672"/>
            <a:ext cx="590465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Monotype Corsiva" pitchFamily="66" charset="0"/>
              </a:rPr>
              <a:t>  </a:t>
            </a:r>
            <a:r>
              <a:rPr lang="uk-UA" dirty="0" smtClean="0">
                <a:latin typeface="Monotype Corsiva" pitchFamily="66" charset="0"/>
              </a:rPr>
              <a:t>               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Лагерь работает по комплексной программе    «Поезд дружбы»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Цель: создание безопасных условий для 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полноценного отдыха, досуга и оздоровления детей, в </a:t>
            </a:r>
            <a:r>
              <a:rPr lang="ru-RU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подростков «группы риска», с учетом индивидуальных особенностей ОУ и традиций местности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	 Создать оптимальные условия для укрепления здоровья и организации досуга детей во время летних каникул.</a:t>
            </a: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	Обновить содержание и формы организации и оздоровления детей посредством развития образовательного туризма.</a:t>
            </a: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	 Проводить профилактику детской безнадзорности в каникулярное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816">
        <p:split orient="vert"/>
      </p:transition>
    </mc:Choice>
    <mc:Fallback>
      <p:transition spd="slow" advTm="681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 descr="0a2593d5aecb6c9f73c271022f690620.pn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31875" y="0"/>
            <a:ext cx="10175875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611188" y="765175"/>
            <a:ext cx="53292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660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323528" y="620688"/>
            <a:ext cx="5472112" cy="1631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/>
            <a:r>
              <a:rPr lang="ru-RU" b="1" dirty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</a:t>
            </a:r>
            <a:r>
              <a:rPr lang="ru-RU" sz="2000" b="1" dirty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Лагерь пришкольный на год прощай,</a:t>
            </a:r>
            <a:endParaRPr lang="ru-RU" sz="2000" b="1" dirty="0">
              <a:solidFill>
                <a:srgbClr val="0070C0"/>
              </a:solidFill>
              <a:ea typeface="Calibri" pitchFamily="34" charset="0"/>
            </a:endParaRPr>
          </a:p>
          <a:p>
            <a:pPr eaLnBrk="0" hangingPunct="0"/>
            <a:r>
              <a:rPr lang="ru-RU" sz="2000" b="1" dirty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Нас позабыть не обещай!  </a:t>
            </a:r>
            <a:endParaRPr lang="ru-RU" sz="2000" b="1" dirty="0">
              <a:solidFill>
                <a:srgbClr val="0070C0"/>
              </a:solidFill>
            </a:endParaRPr>
          </a:p>
          <a:p>
            <a:pPr eaLnBrk="0" hangingPunct="0"/>
            <a:r>
              <a:rPr lang="ru-RU" sz="2000" b="1" dirty="0">
                <a:solidFill>
                  <a:srgbClr val="0070C0"/>
                </a:solidFill>
                <a:latin typeface="Monotype Corsiva" pitchFamily="66" charset="0"/>
                <a:cs typeface="Calibri" pitchFamily="34" charset="0"/>
              </a:rPr>
              <a:t>                      Очень уж грустно с тобой расставанье</a:t>
            </a:r>
            <a:endParaRPr lang="ru-RU" sz="2000" b="1" dirty="0">
              <a:solidFill>
                <a:srgbClr val="0070C0"/>
              </a:solidFill>
            </a:endParaRPr>
          </a:p>
          <a:p>
            <a:pPr eaLnBrk="0" hangingPunct="0"/>
            <a:r>
              <a:rPr lang="ru-RU" sz="2000" b="1" dirty="0">
                <a:solidFill>
                  <a:srgbClr val="0070C0"/>
                </a:solidFill>
                <a:latin typeface="Monotype Corsiva" pitchFamily="66" charset="0"/>
                <a:cs typeface="Calibri" pitchFamily="34" charset="0"/>
              </a:rPr>
              <a:t>                        До встречи, наш лагерь!</a:t>
            </a:r>
            <a:endParaRPr lang="ru-RU" sz="2000" b="1" dirty="0">
              <a:solidFill>
                <a:srgbClr val="0070C0"/>
              </a:solidFill>
            </a:endParaRPr>
          </a:p>
          <a:p>
            <a:pPr eaLnBrk="0" hangingPunct="0"/>
            <a:r>
              <a:rPr lang="ru-RU" sz="2000" b="1" dirty="0">
                <a:solidFill>
                  <a:srgbClr val="0070C0"/>
                </a:solidFill>
                <a:latin typeface="Monotype Corsiva" pitchFamily="66" charset="0"/>
                <a:cs typeface="Calibri" pitchFamily="34" charset="0"/>
              </a:rPr>
              <a:t>                        Пока! До свиданья!!!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827584" y="3077686"/>
            <a:ext cx="3096344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itchFamily="34" charset="0"/>
              </a:rPr>
              <a:t>Начальник 1 смены лагеря 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itchFamily="34" charset="0"/>
              </a:rPr>
              <a:t>Каримова В.М.</a:t>
            </a:r>
          </a:p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itchFamily="34" charset="0"/>
              </a:rPr>
              <a:t>Педагог-организатор, старший воспитатель Янабаева Л.З.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лагер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863">
        <p:split orient="vert"/>
      </p:transition>
    </mc:Choice>
    <mc:Fallback>
      <p:transition spd="slow" advTm="48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 descr="d_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042988" y="549275"/>
            <a:ext cx="7561262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Основные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формы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задач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пришкольного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оздоровительного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лагеря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экскурсии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путешествия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соревнования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дискуссии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конкурсы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викторины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беседы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Благодаря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жизнь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ребят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лагере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стала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веселой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незабываемой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Они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дали  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возможность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каждому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ребенку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проявить 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свои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творческие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физические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и 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умственные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способности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Разработан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  режим дня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учетом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санитарно-гигиенических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требований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физиологических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особенностей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разного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возраста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>
              <a:latin typeface="Monotype Corsiva" pitchFamily="66" charset="0"/>
            </a:endParaRPr>
          </a:p>
          <a:p>
            <a:r>
              <a:rPr lang="uk-UA" sz="2000" dirty="0">
                <a:latin typeface="Monotype Corsiva" pitchFamily="66" charset="0"/>
              </a:rPr>
              <a:t> </a:t>
            </a:r>
          </a:p>
          <a:p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56">
        <p:split orient="vert"/>
      </p:transition>
    </mc:Choice>
    <mc:Fallback>
      <p:transition spd="slow" advTm="215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0_9ca17_24a24867_XL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888"/>
            <a:ext cx="1008062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166469"/>
              </p:ext>
            </p:extLst>
          </p:nvPr>
        </p:nvGraphicFramePr>
        <p:xfrm>
          <a:off x="1575100" y="1700808"/>
          <a:ext cx="6078220" cy="3625215"/>
        </p:xfrm>
        <a:graphic>
          <a:graphicData uri="http://schemas.openxmlformats.org/drawingml/2006/table">
            <a:tbl>
              <a:tblPr firstRow="1" firstCol="1" bandRow="1"/>
              <a:tblGrid>
                <a:gridCol w="3039110"/>
                <a:gridCol w="3039110"/>
              </a:tblGrid>
              <a:tr h="3429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Элементы режима дня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Пребывание детей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 8.30 до 18 часов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Сбор детей, зарядка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8.30-9.00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Утренняя линейка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9.00-9.15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Завтрак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9.15-10.00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Работа по плану отрядов, социально-значимая деятельность, работа кружков и секций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10.00-12.00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Оздоровительные процедуры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12.00-13.00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Обед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13.00-14.00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Работа по плану отрядов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14.00-14.30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Дневной сон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14.30-15.30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Полдник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16.00-16.30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Работа по плану отрядов, работа кружков и секций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16.30-18.00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Уход домой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18.00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83768" y="836712"/>
            <a:ext cx="46078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10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Режим дня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10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(в соответствии с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Сан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2.4.4.2599-10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07">
        <p:split orient="vert"/>
      </p:transition>
    </mc:Choice>
    <mc:Fallback>
      <p:transition spd="slow" advTm="17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48108430_1251538266_000224_det.pn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-322338"/>
            <a:ext cx="1014095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971550" y="404813"/>
            <a:ext cx="626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Monotype Corsiva" pitchFamily="66" charset="0"/>
              </a:rPr>
              <a:t>  </a:t>
            </a:r>
            <a:endParaRPr lang="ru-RU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806681"/>
            <a:ext cx="5472113" cy="5355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2800" dirty="0">
                <a:latin typeface="Monotype Corsiva" pitchFamily="66" charset="0"/>
                <a:ea typeface="Calibri" pitchFamily="34" charset="0"/>
                <a:cs typeface="Miriam" panose="020B0502050101010101" pitchFamily="34" charset="-79"/>
              </a:rPr>
              <a:t>      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Miriam" panose="020B0502050101010101" pitchFamily="34" charset="-79"/>
              </a:rPr>
              <a:t>1 день – станция</a:t>
            </a:r>
          </a:p>
          <a:p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Miriam" panose="020B0502050101010101" pitchFamily="34" charset="-79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Miriam" panose="020B0502050101010101" pitchFamily="34" charset="-79"/>
              </a:rPr>
              <a:t>       «Здравствуй! Лето!»</a:t>
            </a:r>
          </a:p>
          <a:p>
            <a:r>
              <a:rPr lang="ru-RU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И вот наступил долгожданный день. </a:t>
            </a:r>
          </a:p>
          <a:p>
            <a:r>
              <a:rPr lang="ru-RU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 смена лагеря «Летний экспресс» начала свое движение со станции </a:t>
            </a:r>
            <a:r>
              <a:rPr lang="ru-RU" sz="2800" dirty="0" smtClean="0">
                <a:solidFill>
                  <a:srgbClr val="00B05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«День защиты детей»</a:t>
            </a:r>
            <a:endParaRPr lang="ru-RU" sz="2800" dirty="0">
              <a:solidFill>
                <a:srgbClr val="00B05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endParaRPr lang="ru-RU" dirty="0" smtClean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endParaRPr lang="ru-RU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endParaRPr lang="ru-RU" dirty="0" smtClean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endParaRPr lang="ru-RU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endParaRPr lang="ru-RU" dirty="0" smtClean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endParaRPr lang="ru-RU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endParaRPr lang="ru-RU" dirty="0"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dirty="0"/>
          </a:p>
          <a:p>
            <a:pPr eaLnBrk="0" hangingPunct="0"/>
            <a:endParaRPr lang="ru-RU" sz="2400" dirty="0"/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0" y="74613"/>
            <a:ext cx="42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6" name="Picture 10" descr="P610035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972800" y="-8229600"/>
            <a:ext cx="1587" cy="158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6021288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ru-RU" sz="36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Каждый день зарядка и линейка</a:t>
            </a:r>
            <a:endParaRPr lang="ru-RU" sz="36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2903229"/>
            <a:ext cx="4090395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839" y="3892759"/>
            <a:ext cx="3852750" cy="2170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лагер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25">
        <p:split orient="vert"/>
      </p:transition>
    </mc:Choice>
    <mc:Fallback>
      <p:transition spd="slow" advTm="33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original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5752" y="-198705"/>
            <a:ext cx="9967913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411760" y="116632"/>
            <a:ext cx="63603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станция</a:t>
            </a:r>
            <a:r>
              <a:rPr lang="ru-RU" sz="2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</a:p>
          <a:p>
            <a:pPr algn="ctr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</a:t>
            </a:r>
            <a:r>
              <a:rPr lang="ru-RU" sz="2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«Нет земли дороже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sz="2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4621" y="1064261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</a:rPr>
              <a:t>«Понедельник — день тяжелый», но не в нашем лагере дневного пребывания «Летний экспресс», потому что сегодня прошли игры и викторины к 95-летию нашего любимого Ялуторовского района. Дети достаточно хорошо знают о своем районе и поэтому заслуженно получили свои сладкие призы и подарочки.</a:t>
            </a:r>
          </a:p>
          <a:p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9303" y="1988840"/>
            <a:ext cx="3930893" cy="2214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852936"/>
            <a:ext cx="3383939" cy="1906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10">
        <p:split orient="vert"/>
      </p:transition>
    </mc:Choice>
    <mc:Fallback>
      <p:transition spd="slow" advTm="19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d861c17f06b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43608" y="-34798"/>
            <a:ext cx="79571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Wave2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</a:rPr>
              <a:t>3 станция </a:t>
            </a:r>
            <a:r>
              <a:rPr lang="ru-RU" sz="3200" dirty="0" smtClean="0">
                <a:solidFill>
                  <a:srgbClr val="92D050"/>
                </a:solidFill>
                <a:latin typeface="Calibri" pitchFamily="34" charset="0"/>
              </a:rPr>
              <a:t>– «Экологическая»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</a:rPr>
              <a:t>Сегодня, 5 июня, </a:t>
            </a:r>
            <a:r>
              <a:rPr lang="ru-RU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Гульчачак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Халитовна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</a:rPr>
              <a:t> провела беседу с </a:t>
            </a:r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ребятами 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</a:rPr>
              <a:t>о том, как нам надо беречь нашу природу, ведь именно 5 июня — Всемирный день охраны окружающей среды.</a:t>
            </a:r>
            <a:endParaRPr lang="ru-RU" sz="3200" dirty="0">
              <a:latin typeface="Calibri" pitchFamily="34" charset="0"/>
            </a:endParaRPr>
          </a:p>
        </p:txBody>
      </p:sp>
      <p:pic>
        <p:nvPicPr>
          <p:cNvPr id="1026" name="Picture 2" descr="P11509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8" y="2447689"/>
            <a:ext cx="472951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P11509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99" y="3029803"/>
            <a:ext cx="4159903" cy="2631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474">
        <p:split orient="vert"/>
      </p:transition>
    </mc:Choice>
    <mc:Fallback>
      <p:transition spd="slow" advTm="347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965" y="-531440"/>
            <a:ext cx="9187965" cy="829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13664" y="24924"/>
            <a:ext cx="75166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станция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– «В гостях у сказки»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112" y="1518964"/>
            <a:ext cx="2034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6 июня 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2018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года исполняется 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219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лет со 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  <a:t>дня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 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  <a:t>рождения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 великого русского поэта Александра Сергеевича Пушкина.</a:t>
            </a:r>
          </a:p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Четвертый день в лагере посвятили  этой знаменательной дате.</a:t>
            </a:r>
          </a:p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В отрядах проводились викторины , конкурс рисунков по сказкам А.С. Пушкина. А еще провели 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 инсценировку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отрывков из сказок поэта. Ребята с удовольствием читали стихи и сказки Пушкина.</a:t>
            </a:r>
            <a:endParaRPr lang="ru-RU" sz="1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63917"/>
            <a:ext cx="3312368" cy="1863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56992"/>
            <a:ext cx="3266832" cy="221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98">
        <p:split orient="vert"/>
      </p:transition>
    </mc:Choice>
    <mc:Fallback>
      <p:transition spd="slow" advTm="339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27584" y="141782"/>
            <a:ext cx="31096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     5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станция 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              – «ЮИД»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6706" y="1375251"/>
            <a:ext cx="25851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Начался </a:t>
            </a:r>
            <a:r>
              <a:rPr lang="ru-RU" sz="1400" dirty="0" smtClean="0">
                <a:solidFill>
                  <a:srgbClr val="FF0000"/>
                </a:solidFill>
              </a:rPr>
              <a:t>день с </a:t>
            </a:r>
            <a:r>
              <a:rPr lang="ru-RU" sz="1400" dirty="0">
                <a:solidFill>
                  <a:srgbClr val="FF0000"/>
                </a:solidFill>
              </a:rPr>
              <a:t>викторины «Красный, желтый, зеленый». Потом воспитатели показали мультфильмы и презентацию по ПДД.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dirty="0">
                <a:solidFill>
                  <a:srgbClr val="FF0000"/>
                </a:solidFill>
              </a:rPr>
              <a:t>После обеда был прошел конкурс рисунков «Новые дорожные знаки». Было  интересно . Но самое главное — дети узнали много нового о безопасном поведении на дорогах.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98952">
            <a:off x="3523101" y="1372243"/>
            <a:ext cx="3409924" cy="2557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71740">
            <a:off x="5217347" y="2671274"/>
            <a:ext cx="3896549" cy="2195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12">
        <p:split orient="vert"/>
      </p:transition>
    </mc:Choice>
    <mc:Fallback>
      <p:transition spd="slow" advTm="221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661</Words>
  <Application>Microsoft Office PowerPoint</Application>
  <PresentationFormat>Экран (4:3)</PresentationFormat>
  <Paragraphs>113</Paragraphs>
  <Slides>20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marina</dc:creator>
  <cp:lastModifiedBy>Гульнара</cp:lastModifiedBy>
  <cp:revision>155</cp:revision>
  <dcterms:created xsi:type="dcterms:W3CDTF">2012-06-10T14:18:56Z</dcterms:created>
  <dcterms:modified xsi:type="dcterms:W3CDTF">2018-06-25T06:43:50Z</dcterms:modified>
</cp:coreProperties>
</file>