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05" autoAdjust="0"/>
  </p:normalViewPr>
  <p:slideViewPr>
    <p:cSldViewPr>
      <p:cViewPr varScale="1">
        <p:scale>
          <a:sx n="51" d="100"/>
          <a:sy n="51" d="100"/>
        </p:scale>
        <p:origin x="-1243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3%D0%B5%D1%80%D0%BE%D0%B9_%D0%A1%D0%BE%D0%B2%D0%B5%D1%82%D1%81%D0%BA%D0%BE%D0%B3%D0%BE_%D0%A1%D0%BE%D1%8E%D0%B7%D0%B0" TargetMode="External"/><Relationship Id="rId3" Type="http://schemas.openxmlformats.org/officeDocument/2006/relationships/hyperlink" Target="https://ru.wikipedia.org/wiki/1967_%D0%B3%D0%BE%D0%B4" TargetMode="External"/><Relationship Id="rId7" Type="http://schemas.openxmlformats.org/officeDocument/2006/relationships/hyperlink" Target="https://ru.wikipedia.org/wiki/%D0%91%D1%80%D0%B5%D0%B6%D0%BD%D0%B5%D0%B2,_%D0%9B%D0%B5%D0%BE%D0%BD%D0%B8%D0%B4_%D0%98%D0%BB%D1%8C%D0%B8%D1%87" TargetMode="External"/><Relationship Id="rId2" Type="http://schemas.openxmlformats.org/officeDocument/2006/relationships/hyperlink" Target="https://ru.wikipedia.org/wiki/8_%D0%BC%D0%B0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2%D0%B5%D1%87%D0%BD%D1%8B%D0%B9_%D0%BE%D0%B3%D0%BE%D0%BD%D1%8C" TargetMode="External"/><Relationship Id="rId5" Type="http://schemas.openxmlformats.org/officeDocument/2006/relationships/hyperlink" Target="https://ru.wikipedia.org/wiki/%D0%A2%D0%BE%D0%BC%D1%81%D0%BA%D0%B8%D0%B9,_%D0%9D%D0%B8%D0%BA%D0%BE%D0%BB%D0%B0%D0%B9_%D0%92%D0%B0%D1%81%D0%B8%D0%BB%D1%8C%D0%B5%D0%B2%D0%B8%D1%87" TargetMode="External"/><Relationship Id="rId10" Type="http://schemas.openxmlformats.org/officeDocument/2006/relationships/hyperlink" Target="https://ru.wikipedia.org/wiki/%D0%9C%D0%B0%D1%80%D1%81%D0%BE%D0%B2%D0%BE_%D0%BF%D0%BE%D0%BB%D0%B5_(%D0%A1%D0%B0%D0%BD%D0%BA%D1%82-%D0%9F%D0%B5%D1%82%D0%B5%D1%80%D0%B1%D1%83%D1%80%D0%B3)" TargetMode="External"/><Relationship Id="rId4" Type="http://schemas.openxmlformats.org/officeDocument/2006/relationships/hyperlink" Target="https://ru.wikipedia.org/wiki/%D0%A0%D0%B0%D0%B1%D0%B0%D0%B5%D0%B2,_%D0%AE%D1%80%D0%B8%D0%B9_%D0%A0%D0%BE%D0%BC%D0%B0%D0%BD%D0%BE%D0%B2%D0%B8%D1%87" TargetMode="External"/><Relationship Id="rId9" Type="http://schemas.openxmlformats.org/officeDocument/2006/relationships/hyperlink" Target="https://ru.wikipedia.org/wiki/%D0%9C%D0%B0%D1%80%D0%B5%D1%81%D1%8C%D0%B5%D0%B2,_%D0%90%D0%BB%D0%B5%D0%BA%D1%81%D0%B5%D0%B9_%D0%9F%D0%B5%D1%82%D1%80%D0%BE%D0%B2%D0%B8%D1%87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F%D1%80%D0%B5%D0%B7%D0%B8%D0%B4%D0%B5%D0%BD%D1%82_%D0%A0%D0%BE%D1%81%D1%81%D0%B8%D0%B8" TargetMode="External"/><Relationship Id="rId3" Type="http://schemas.openxmlformats.org/officeDocument/2006/relationships/hyperlink" Target="https://ru.wikipedia.org/wiki/1997_%D0%B3%D0%BE%D0%B4" TargetMode="External"/><Relationship Id="rId7" Type="http://schemas.openxmlformats.org/officeDocument/2006/relationships/hyperlink" Target="https://ru.wikipedia.org/wiki/%D0%9F%D1%80%D0%B5%D0%B7%D0%B8%D0%B4%D0%B5%D0%BD%D1%82%D1%81%D0%BA%D0%B8%D0%B9_%D0%BF%D0%BE%D0%BB%D0%BA" TargetMode="External"/><Relationship Id="rId2" Type="http://schemas.openxmlformats.org/officeDocument/2006/relationships/hyperlink" Target="https://ru.wikipedia.org/wiki/12_%D0%B4%D0%B5%D0%BA%D0%B0%D0%B1%D1%80%D1%8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C%D0%B0%D0%B2%D0%B7%D0%BE%D0%BB%D0%B5%D0%B9_%D0%9B%D0%B5%D0%BD%D0%B8%D0%BD%D0%B0" TargetMode="External"/><Relationship Id="rId5" Type="http://schemas.openxmlformats.org/officeDocument/2006/relationships/hyperlink" Target="https://ru.wikipedia.org/wiki/%D0%A7%D0%B0%D1%81%D0%BE%D0%B2%D0%BE%D0%B9" TargetMode="External"/><Relationship Id="rId10" Type="http://schemas.openxmlformats.org/officeDocument/2006/relationships/hyperlink" Target="https://ru.wikipedia.org/wiki/2009_%D0%B3%D0%BE%D0%B4" TargetMode="External"/><Relationship Id="rId4" Type="http://schemas.openxmlformats.org/officeDocument/2006/relationships/hyperlink" Target="https://ru.wikipedia.org/wiki/%D0%A3%D0%BA%D0%B0%D0%B7_%D0%9F%D1%80%D0%B5%D0%B7%D0%B8%D0%B4%D0%B5%D0%BD%D1%82%D0%B0_%D0%A0%D0%BE%D1%81%D1%81%D0%B8%D0%B9%D1%81%D0%BA%D0%BE%D0%B9_%D0%A4%D0%B5%D0%B4%D0%B5%D1%80%D0%B0%D1%86%D0%B8%D0%B8" TargetMode="External"/><Relationship Id="rId9" Type="http://schemas.openxmlformats.org/officeDocument/2006/relationships/hyperlink" Target="https://ru.wikipedia.org/wiki/17_%D0%BD%D0%BE%D1%8F%D0%B1%D1%80%D1%8F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2010_%D0%B3%D0%BE%D0%B4" TargetMode="External"/><Relationship Id="rId3" Type="http://schemas.openxmlformats.org/officeDocument/2006/relationships/hyperlink" Target="https://ru.wikipedia.org/wiki/2009_%D0%B3%D0%BE%D0%B4" TargetMode="External"/><Relationship Id="rId7" Type="http://schemas.openxmlformats.org/officeDocument/2006/relationships/hyperlink" Target="https://ru.wikipedia.org/wiki/23_%D1%84%D0%B5%D0%B2%D1%80%D0%B0%D0%BB%D1%8F" TargetMode="External"/><Relationship Id="rId2" Type="http://schemas.openxmlformats.org/officeDocument/2006/relationships/hyperlink" Target="https://ru.wikipedia.org/wiki/27_%D0%B4%D0%B5%D0%BA%D0%B0%D0%B1%D1%80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4%D0%B5%D0%BD%D1%8C_%D0%B7%D0%B0%D1%89%D0%B8%D1%82%D0%BD%D0%B8%D0%BA%D0%B0_%D0%9E%D1%82%D0%B5%D1%87%D0%B5%D1%81%D1%82%D0%B2%D0%B0" TargetMode="External"/><Relationship Id="rId5" Type="http://schemas.openxmlformats.org/officeDocument/2006/relationships/hyperlink" Target="https://ru.wikipedia.org/wiki/%D0%9F%D0%B0%D1%80%D0%BA_%D0%9F%D0%BE%D0%B1%D0%B5%D0%B4%D1%8B_(%D0%9C%D0%BE%D1%81%D0%BA%D0%B2%D0%B0)" TargetMode="External"/><Relationship Id="rId4" Type="http://schemas.openxmlformats.org/officeDocument/2006/relationships/hyperlink" Target="https://ru.wikipedia.org/wiki/%D0%9F%D0%BE%D0%BA%D0%BB%D0%BE%D0%BD%D0%BD%D0%B0%D1%8F_%D0%B3%D0%BE%D1%80%D0%B0_(%D0%9C%D0%BE%D1%81%D0%BA%D0%B2%D0%B0)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BE%D0%BB%D0%B4%D0%B0%D1%82" TargetMode="External"/><Relationship Id="rId2" Type="http://schemas.openxmlformats.org/officeDocument/2006/relationships/hyperlink" Target="https://ru.wikipedia.org/wiki/%D0%93%D0%BE%D1%81%D1%83%D0%B4%D0%B0%D1%80%D1%81%D1%82%D0%B2%D0%B5%D0%BD%D0%BD%D0%B0%D1%8F_%D0%B4%D1%83%D0%BC%D0%B0_%D0%A0%D0%A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.wikipedia.org/wiki/%D0%9B%D0%B5%D0%BD%D0%B8%D0%BD%D0%B3%D1%80%D0%B0%D0%B4%D1%81%D0%BA%D0%BE%D0%B5_%D1%88%D0%BE%D1%81%D1%81%D0%B5_(%D0%9C%D0%BE%D1%81%D0%BA%D0%B2%D0%B0)" TargetMode="External"/><Relationship Id="rId4" Type="http://schemas.openxmlformats.org/officeDocument/2006/relationships/hyperlink" Target="https://ru.wikipedia.org/wiki/%D0%A8%D1%82%D1%8B%D0%BA%D0%B8_(%D0%BC%D0%B5%D0%BC%D0%BE%D1%80%D0%B8%D0%B0%D0%BB)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iki-linki.ru/Page/11377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vetert.ru/rossiya/novorossijsk/sights/438-naberezhnaya-admirala-serebryakova.php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C%D0%BE%D1%81%D0%BA%D0%BE%D0%B2%D1%81%D0%BA%D0%B0%D1%8F_%D0%B1%D0%B8%D1%82%D0%B2%D0%B0_1941%E2%80%941942" TargetMode="External"/><Relationship Id="rId7" Type="http://schemas.openxmlformats.org/officeDocument/2006/relationships/hyperlink" Target="https://ru.wikipedia.org/wiki/%D0%97%D0%B5%D0%BB%D0%B5%D0%BD%D0%BE%D0%B3%D1%80%D0%B0%D0%B4" TargetMode="External"/><Relationship Id="rId2" Type="http://schemas.openxmlformats.org/officeDocument/2006/relationships/hyperlink" Target="https://ru.wikipedia.org/wiki/1966_%D0%B3%D0%BE%D0%B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B%D0%B5%D0%BD%D0%B8%D0%BD%D0%B3%D1%80%D0%B0%D0%B4%D1%81%D0%BA%D0%BE%D0%B5_%D1%88%D0%BE%D1%81%D1%81%D0%B5_(%D0%9C%D0%BE%D1%81%D0%BA%D0%B2%D0%B0)" TargetMode="External"/><Relationship Id="rId5" Type="http://schemas.openxmlformats.org/officeDocument/2006/relationships/hyperlink" Target="https://ru.wikipedia.org/wiki/%D0%A8%D1%82%D1%8B%D0%BA%D0%B8_(%D0%BC%D0%B5%D0%BC%D0%BE%D1%80%D0%B8%D0%B0%D0%BB)" TargetMode="External"/><Relationship Id="rId4" Type="http://schemas.openxmlformats.org/officeDocument/2006/relationships/hyperlink" Target="https://ru.wikipedia.org/wiki/%D0%A1%D0%BE%D0%BB%D0%B4%D0%B0%D1%8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52028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НЕИЗВЕСТНЫЙ   СОЛДАТ</a:t>
            </a:r>
            <a:endParaRPr lang="ru-RU" sz="6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3429000"/>
            <a:ext cx="6400800" cy="2952328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ИМЯ ТВОЁ </a:t>
            </a: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НЕИЗВЕСТНО</a:t>
            </a: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ПОДВИГ ТВОЙ </a:t>
            </a: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БЕССМЕРТЕН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29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БЕРЛИН, ТРЕПТОВ-ПАРК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685800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95575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013176"/>
            <a:ext cx="6781800" cy="115902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МОГИЛА НЕИЗВЕСТНОГО СОЛДАТА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22" y="685800"/>
            <a:ext cx="7410556" cy="4327376"/>
          </a:xfrm>
        </p:spPr>
      </p:pic>
    </p:spTree>
    <p:extLst>
      <p:ext uri="{BB962C8B-B14F-4D97-AF65-F5344CB8AC3E}">
        <p14:creationId xmlns:p14="http://schemas.microsoft.com/office/powerpoint/2010/main" val="337993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1"/>
            <a:ext cx="8229600" cy="5577484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8 мая"/>
              </a:rPr>
              <a:t>8 мая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1967 год"/>
              </a:rPr>
              <a:t>1967 года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на месте захоронения открыт мемориальный архитектурный ансамбль «Могила Неизвестного солдата», созданный по проекту архитекторов Д. И. 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Бурдина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В. А. Климова, </a:t>
            </a:r>
            <a:r>
              <a:rPr lang="ru-RU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Рабаев, Юрий Романович"/>
              </a:rPr>
              <a:t>Ю. Р. </a:t>
            </a:r>
            <a:r>
              <a:rPr lang="ru-RU" dirty="0" err="1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Рабаев, Юрий Романович"/>
              </a:rPr>
              <a:t>Рабаева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 </a:t>
            </a:r>
            <a:r>
              <a:rPr lang="ru-RU" dirty="0" smtClean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скульптора </a:t>
            </a:r>
            <a:r>
              <a:rPr lang="ru-RU" dirty="0" smtClean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Томский, Николай Васильевич"/>
              </a:rPr>
              <a:t>Н</a:t>
            </a:r>
            <a:r>
              <a:rPr lang="ru-RU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Томский, Николай Васильевич"/>
              </a:rPr>
              <a:t>. В. Томского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Зажжён </a:t>
            </a:r>
            <a:r>
              <a:rPr lang="ru-RU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tooltip="Вечный огонь"/>
              </a:rPr>
              <a:t>Вечный огонь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tooltip="Брежнев, Леонид Ильич"/>
              </a:rPr>
              <a:t>Л. И. Брежневым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принявшим факел от </a:t>
            </a:r>
            <a:r>
              <a:rPr lang="ru-RU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tooltip="Герой Советского Союза"/>
              </a:rPr>
              <a:t>Героя Советского Союза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 tooltip="Маресьев, Алексей Петрович"/>
              </a:rPr>
              <a:t>А. П. Маресьева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Вечный огонь на Могиле Неизвестного Солдата был зажжён от огня на </a:t>
            </a:r>
            <a:r>
              <a:rPr lang="ru-RU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 tooltip="Марсово поле (Санкт-Петербург)"/>
              </a:rPr>
              <a:t>Марсовом поле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06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80728"/>
            <a:ext cx="856895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 </a:t>
            </a:r>
            <a:r>
              <a:rPr lang="ru-RU" sz="32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12 декабря"/>
              </a:rPr>
              <a:t>12 декабря</a:t>
            </a:r>
            <a:r>
              <a:rPr lang="ru-RU" sz="32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1997 год"/>
              </a:rPr>
              <a:t>1997 года</a:t>
            </a:r>
            <a:r>
              <a:rPr lang="ru-RU" sz="32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 соответствии с </a:t>
            </a:r>
            <a:r>
              <a:rPr lang="ru-RU" sz="32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Указ Президента Российской Федерации"/>
              </a:rPr>
              <a:t>Указом Президента </a:t>
            </a:r>
            <a:r>
              <a:rPr lang="ru-RU" sz="3200" dirty="0" smtClean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Указ Президента Российской Федерации"/>
              </a:rPr>
              <a:t>России</a:t>
            </a:r>
            <a:r>
              <a:rPr lang="ru-RU" sz="32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 №1 </a:t>
            </a:r>
            <a:r>
              <a:rPr lang="ru-RU" sz="3200" dirty="0" smtClean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Почётного</a:t>
            </a:r>
            <a:r>
              <a:rPr lang="ru-RU" sz="32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Часовой"/>
              </a:rPr>
              <a:t>караула</a:t>
            </a:r>
            <a:r>
              <a:rPr lang="ru-RU" sz="32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был перенесён </a:t>
            </a:r>
            <a:r>
              <a:rPr lang="ru-RU" sz="3200" dirty="0" smtClean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3200" dirty="0" smtClean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tooltip="Мавзолей Ленина"/>
              </a:rPr>
              <a:t>Мавзолея  Ленина</a:t>
            </a:r>
            <a:r>
              <a:rPr lang="ru-RU" sz="32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к Могиле Неизвестного солдата. Караул осуществляется военнослужащими </a:t>
            </a:r>
            <a:r>
              <a:rPr lang="ru-RU" sz="32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tooltip="Президентский полк"/>
              </a:rPr>
              <a:t>Президентского полка</a:t>
            </a:r>
            <a:r>
              <a:rPr lang="ru-RU" sz="32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Смена караула происходит каждый час.</a:t>
            </a:r>
          </a:p>
          <a:p>
            <a:r>
              <a:rPr lang="ru-RU" sz="32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Указу 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8" tooltip="Президент России"/>
              </a:rPr>
              <a:t>Президента</a:t>
            </a:r>
            <a:r>
              <a:rPr lang="ru-RU" sz="32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№ </a:t>
            </a:r>
            <a:r>
              <a:rPr lang="ru-RU" sz="3200" dirty="0" smtClean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1297</a:t>
            </a:r>
            <a:r>
              <a:rPr lang="ru-RU" sz="32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от </a:t>
            </a:r>
            <a:r>
              <a:rPr lang="ru-RU" sz="32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 tooltip="17 ноября"/>
              </a:rPr>
              <a:t>17 ноября</a:t>
            </a:r>
            <a:r>
              <a:rPr lang="ru-RU" sz="32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 tooltip="2009 год"/>
              </a:rPr>
              <a:t>2009 года</a:t>
            </a:r>
            <a:r>
              <a:rPr lang="ru-RU" sz="32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памятнику присвоен статус Общенационального мемориала воинской славы.</a:t>
            </a:r>
            <a:endParaRPr lang="ru-RU" sz="3200" b="0" i="0" dirty="0">
              <a:solidFill>
                <a:srgbClr val="25252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90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5649492"/>
          </a:xfrm>
        </p:spPr>
        <p:txBody>
          <a:bodyPr>
            <a:normAutofit fontScale="85000" lnSpcReduction="10000"/>
          </a:bodyPr>
          <a:lstStyle/>
          <a:p>
            <a:r>
              <a:rPr lang="ru-RU" sz="35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работами по созданию Общенационального мемориала воинской славы почётный караул </a:t>
            </a:r>
            <a:r>
              <a:rPr lang="ru-RU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16 декабря 2009 года по 19 февраля 2010 года</a:t>
            </a:r>
            <a:r>
              <a:rPr lang="ru-RU" sz="35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выставлялся. Также на этот срок были прекращены церемонии возложения венков и цветов к </a:t>
            </a:r>
            <a:r>
              <a:rPr lang="ru-RU" sz="3500" dirty="0" smtClean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мемориалу.</a:t>
            </a:r>
          </a:p>
          <a:p>
            <a:r>
              <a:rPr lang="ru-RU" sz="3500" dirty="0" smtClean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27 декабря"/>
              </a:rPr>
              <a:t>27 </a:t>
            </a:r>
            <a:r>
              <a:rPr lang="ru-RU" sz="35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27 декабря"/>
              </a:rPr>
              <a:t>декабря</a:t>
            </a:r>
            <a:r>
              <a:rPr lang="ru-RU" sz="35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5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2009 год"/>
              </a:rPr>
              <a:t>2009 года</a:t>
            </a:r>
            <a:r>
              <a:rPr lang="ru-RU" sz="35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 воинскими почестями, временно, на период реконструкции, Вечный огонь был перенесён </a:t>
            </a:r>
            <a:r>
              <a:rPr lang="ru-RU" sz="3500" dirty="0" smtClean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500" dirty="0" smtClean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Поклонная гора (Москва)"/>
              </a:rPr>
              <a:t>Поклонную </a:t>
            </a:r>
            <a:r>
              <a:rPr lang="ru-RU" sz="35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Поклонная гора (Москва)"/>
              </a:rPr>
              <a:t>гору</a:t>
            </a:r>
            <a:r>
              <a:rPr lang="ru-RU" sz="35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 </a:t>
            </a:r>
            <a:r>
              <a:rPr lang="ru-RU" sz="35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Парк Победы (Москва)"/>
              </a:rPr>
              <a:t>Парк </a:t>
            </a:r>
            <a:r>
              <a:rPr lang="ru-RU" sz="3500" dirty="0" smtClean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Парк Победы (Москва)"/>
              </a:rPr>
              <a:t>Победы</a:t>
            </a:r>
            <a:r>
              <a:rPr lang="ru-RU" sz="3500" dirty="0" smtClean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500" dirty="0">
              <a:solidFill>
                <a:srgbClr val="25252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5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 </a:t>
            </a:r>
            <a:r>
              <a:rPr lang="ru-RU" sz="35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tooltip="День защитника Отечества"/>
              </a:rPr>
              <a:t>День защитника Отечества</a:t>
            </a:r>
            <a:r>
              <a:rPr lang="ru-RU" sz="35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35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tooltip="23 февраля"/>
              </a:rPr>
              <a:t>23 февраля</a:t>
            </a:r>
            <a:r>
              <a:rPr lang="ru-RU" sz="35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5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tooltip="2010 год"/>
              </a:rPr>
              <a:t>2010 года</a:t>
            </a:r>
            <a:r>
              <a:rPr lang="ru-RU" sz="35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Вечный огонь был возвращён к Кремлёвской </a:t>
            </a:r>
            <a:r>
              <a:rPr lang="ru-RU" sz="3500" dirty="0" smtClean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стене</a:t>
            </a:r>
            <a:endParaRPr lang="ru-RU" sz="3500" dirty="0">
              <a:solidFill>
                <a:srgbClr val="25252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135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6"/>
            <a:ext cx="8064896" cy="5760640"/>
          </a:xfrm>
        </p:spPr>
      </p:pic>
    </p:spTree>
    <p:extLst>
      <p:ext uri="{BB962C8B-B14F-4D97-AF65-F5344CB8AC3E}">
        <p14:creationId xmlns:p14="http://schemas.microsoft.com/office/powerpoint/2010/main" val="108864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5649492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октября 2014 года </a:t>
            </a:r>
            <a:r>
              <a:rPr lang="ru-RU" sz="32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Государственная дума РФ"/>
              </a:rPr>
              <a:t>Государственная дума РФ</a:t>
            </a:r>
            <a:r>
              <a:rPr lang="ru-RU" sz="32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объявила 3 декабря памятной датой России — Днём неизвестного солдата. Дата установлена в честь памяти обо всех погибших в годы Великой Отечественной войны неизвестных солдатах и совпадает с днём, когда прах </a:t>
            </a:r>
            <a:r>
              <a:rPr lang="ru-RU" sz="3200" dirty="0" smtClean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неизвестного </a:t>
            </a:r>
            <a:r>
              <a:rPr lang="ru-RU" sz="3200" dirty="0" smtClean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Солдат"/>
              </a:rPr>
              <a:t>солдата</a:t>
            </a:r>
            <a:r>
              <a:rPr lang="ru-RU" sz="32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был перенесён из </a:t>
            </a:r>
            <a:r>
              <a:rPr lang="ru-RU" sz="32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Штыки (мемориал)"/>
              </a:rPr>
              <a:t>братской могилы на 41-м </a:t>
            </a:r>
            <a:r>
              <a:rPr lang="ru-RU" sz="3200" dirty="0" smtClean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Штыки (мемориал)"/>
              </a:rPr>
              <a:t> километре</a:t>
            </a:r>
            <a:r>
              <a:rPr lang="ru-RU" sz="32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Ленинградское шоссе (Москва)"/>
              </a:rPr>
              <a:t>Ленинградского шоссе</a:t>
            </a:r>
            <a:r>
              <a:rPr lang="ru-RU" sz="32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 торжественно захоронен в Александровском саду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86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582341"/>
            <a:ext cx="74888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Исторически, в ходе войн, множество солдат гибло и их останки не были или не могли быть опознаны.</a:t>
            </a:r>
          </a:p>
          <a:p>
            <a:pPr fontAlgn="base"/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XX веке, после окончания кровопролитной </a:t>
            </a:r>
            <a:r>
              <a:rPr lang="ru-RU" sz="2800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Первой мировой войны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начала образовываться традиция, по которой нации и государства устанавливают памятники Неизвестному солдату, символизирующие память, благодарность и уважение всем погибшим солдатам</a:t>
            </a:r>
            <a:endParaRPr lang="ru-RU" sz="2800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99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472608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2A2A2A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 1961 года на </a:t>
            </a:r>
            <a:r>
              <a:rPr lang="ru-RU" dirty="0">
                <a:solidFill>
                  <a:srgbClr val="1D64B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2"/>
              </a:rPr>
              <a:t>набережной адмирала Серебрякова в Новороссийске</a:t>
            </a:r>
            <a:r>
              <a:rPr lang="ru-RU" dirty="0">
                <a:solidFill>
                  <a:srgbClr val="2A2A2A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возвышается памятник неизвестному матросу. Натурщиком для скульптора О.А. </a:t>
            </a:r>
            <a:r>
              <a:rPr lang="ru-RU" dirty="0" err="1">
                <a:solidFill>
                  <a:srgbClr val="2A2A2A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Коломойцева</a:t>
            </a:r>
            <a:r>
              <a:rPr lang="ru-RU" dirty="0">
                <a:solidFill>
                  <a:srgbClr val="2A2A2A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был мичман Г. В. Ковыльников. </a:t>
            </a:r>
            <a:endParaRPr lang="ru-RU" dirty="0" smtClean="0">
              <a:solidFill>
                <a:srgbClr val="2A2A2A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2A2A2A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Архитекторы </a:t>
            </a:r>
            <a:r>
              <a:rPr lang="ru-RU" dirty="0">
                <a:solidFill>
                  <a:srgbClr val="2A2A2A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памятника – Е.Г. </a:t>
            </a:r>
            <a:r>
              <a:rPr lang="ru-RU" dirty="0" err="1">
                <a:solidFill>
                  <a:srgbClr val="2A2A2A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Лашук</a:t>
            </a:r>
            <a:r>
              <a:rPr lang="ru-RU" dirty="0">
                <a:solidFill>
                  <a:srgbClr val="2A2A2A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и К.М. Михайлов. Сам монумент представляет собой семиметровую бронзовую скульптуру матроса, смотрящего вдаль.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493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60648"/>
            <a:ext cx="5400600" cy="6408712"/>
          </a:xfrm>
        </p:spPr>
      </p:pic>
    </p:spTree>
    <p:extLst>
      <p:ext uri="{BB962C8B-B14F-4D97-AF65-F5344CB8AC3E}">
        <p14:creationId xmlns:p14="http://schemas.microsoft.com/office/powerpoint/2010/main" val="348415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г.Новокузнецк</a:t>
            </a:r>
            <a:endParaRPr lang="ru-RU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04664"/>
            <a:ext cx="4271342" cy="5112568"/>
          </a:xfrm>
        </p:spPr>
      </p:pic>
    </p:spTree>
    <p:extLst>
      <p:ext uri="{BB962C8B-B14F-4D97-AF65-F5344CB8AC3E}">
        <p14:creationId xmlns:p14="http://schemas.microsoft.com/office/powerpoint/2010/main" val="256923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  <a:latin typeface="+mn-lt"/>
              </a:rPr>
              <a:t>г.Стерлитамак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427" y="685800"/>
            <a:ext cx="5832945" cy="3886200"/>
          </a:xfrm>
        </p:spPr>
      </p:pic>
    </p:spTree>
    <p:extLst>
      <p:ext uri="{BB962C8B-B14F-4D97-AF65-F5344CB8AC3E}">
        <p14:creationId xmlns:p14="http://schemas.microsoft.com/office/powerpoint/2010/main" val="12219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ОДЕССА</a:t>
            </a:r>
            <a:endParaRPr lang="ru-RU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713" y="685800"/>
            <a:ext cx="2912374" cy="3886200"/>
          </a:xfrm>
        </p:spPr>
      </p:pic>
    </p:spTree>
    <p:extLst>
      <p:ext uri="{BB962C8B-B14F-4D97-AF65-F5344CB8AC3E}">
        <p14:creationId xmlns:p14="http://schemas.microsoft.com/office/powerpoint/2010/main" val="111369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ВОЛГОГРАД (СТАЛИНГРАД)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484" y="548680"/>
            <a:ext cx="4900843" cy="4104456"/>
          </a:xfrm>
        </p:spPr>
      </p:pic>
    </p:spTree>
    <p:extLst>
      <p:ext uri="{BB962C8B-B14F-4D97-AF65-F5344CB8AC3E}">
        <p14:creationId xmlns:p14="http://schemas.microsoft.com/office/powerpoint/2010/main" val="321907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</a:t>
            </a:r>
            <a:endParaRPr lang="ru-RU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9"/>
            <a:ext cx="8229600" cy="4608512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декабря </a:t>
            </a:r>
            <a:r>
              <a:rPr lang="ru-RU" sz="36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1966 год"/>
              </a:rPr>
              <a:t>1966 года</a:t>
            </a:r>
            <a:r>
              <a:rPr lang="ru-RU" sz="3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ознаменование 25-летней годовщины </a:t>
            </a:r>
            <a:r>
              <a:rPr lang="ru-RU" sz="36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Московская битва 1941—1942"/>
              </a:rPr>
              <a:t>разгрома немецких войск под Москвой</a:t>
            </a:r>
            <a:r>
              <a:rPr lang="ru-RU" sz="3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прах </a:t>
            </a:r>
            <a:r>
              <a:rPr lang="ru-RU" sz="3600" dirty="0" smtClean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неизвестного </a:t>
            </a:r>
            <a:r>
              <a:rPr lang="ru-RU" sz="3600" dirty="0" smtClean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Солдат"/>
              </a:rPr>
              <a:t>солдата</a:t>
            </a:r>
            <a:r>
              <a:rPr lang="ru-RU" sz="3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был перенесён из </a:t>
            </a:r>
            <a:r>
              <a:rPr lang="ru-RU" sz="36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Штыки (мемориал)"/>
              </a:rPr>
              <a:t>братской могилы на 41-м километре</a:t>
            </a:r>
            <a:r>
              <a:rPr lang="ru-RU" sz="3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tooltip="Ленинградское шоссе (Москва)"/>
              </a:rPr>
              <a:t>Ленинградского шоссе</a:t>
            </a:r>
            <a:r>
              <a:rPr lang="ru-RU" sz="3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(на въезде в город </a:t>
            </a:r>
            <a:r>
              <a:rPr lang="ru-RU" sz="36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tooltip="Зеленоград"/>
              </a:rPr>
              <a:t>Зеленоград</a:t>
            </a:r>
            <a:r>
              <a:rPr lang="ru-RU" sz="3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 торжественно захоронен в Александровском саду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21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36</TotalTime>
  <Words>104</Words>
  <Application>Microsoft Office PowerPoint</Application>
  <PresentationFormat>Экран (4:3)</PresentationFormat>
  <Paragraphs>21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NewsPrint</vt:lpstr>
      <vt:lpstr>НЕИЗВЕСТНЫЙ   СОЛДАТ</vt:lpstr>
      <vt:lpstr>Презентация PowerPoint</vt:lpstr>
      <vt:lpstr>Презентация PowerPoint</vt:lpstr>
      <vt:lpstr>Презентация PowerPoint</vt:lpstr>
      <vt:lpstr>г.Новокузнецк</vt:lpstr>
      <vt:lpstr>г.Стерлитамак</vt:lpstr>
      <vt:lpstr>ОДЕССА</vt:lpstr>
      <vt:lpstr>ВОЛГОГРАД (СТАЛИНГРАД)</vt:lpstr>
      <vt:lpstr>МОСКВА</vt:lpstr>
      <vt:lpstr>БЕРЛИН, ТРЕПТОВ-ПАРК</vt:lpstr>
      <vt:lpstr>МОГИЛА НЕИЗВЕСТНОГО СОЛДАТА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НЕИЗВЕСТНЫЙ   СОЛДАТ</dc:title>
  <dc:creator>acer</dc:creator>
  <cp:lastModifiedBy>acer</cp:lastModifiedBy>
  <cp:revision>5</cp:revision>
  <dcterms:created xsi:type="dcterms:W3CDTF">2014-11-26T12:14:52Z</dcterms:created>
  <dcterms:modified xsi:type="dcterms:W3CDTF">2014-11-26T13:15:13Z</dcterms:modified>
</cp:coreProperties>
</file>