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17"/>
  </p:notesMasterIdLst>
  <p:sldIdLst>
    <p:sldId id="267" r:id="rId2"/>
    <p:sldId id="294" r:id="rId3"/>
    <p:sldId id="386" r:id="rId4"/>
    <p:sldId id="387" r:id="rId5"/>
    <p:sldId id="342" r:id="rId6"/>
    <p:sldId id="388" r:id="rId7"/>
    <p:sldId id="389" r:id="rId8"/>
    <p:sldId id="390" r:id="rId9"/>
    <p:sldId id="391" r:id="rId10"/>
    <p:sldId id="257" r:id="rId11"/>
    <p:sldId id="379" r:id="rId12"/>
    <p:sldId id="299" r:id="rId13"/>
    <p:sldId id="392" r:id="rId14"/>
    <p:sldId id="364" r:id="rId15"/>
    <p:sldId id="395" r:id="rId16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00"/>
    <a:srgbClr val="0033CC"/>
    <a:srgbClr val="0000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 autoAdjust="0"/>
    <p:restoredTop sz="94723" autoAdjust="0"/>
  </p:normalViewPr>
  <p:slideViewPr>
    <p:cSldViewPr>
      <p:cViewPr varScale="1">
        <p:scale>
          <a:sx n="107" d="100"/>
          <a:sy n="107" d="100"/>
        </p:scale>
        <p:origin x="96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C47CDF2-A09F-45A8-891F-0E463AA22A4B}" type="datetimeFigureOut">
              <a:rPr lang="ru-RU"/>
              <a:pPr>
                <a:defRPr/>
              </a:pPr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D5732DB-B723-4043-A38D-7DA812210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341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B72163-EFE9-4EE4-B453-EA0EA499702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306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288709-ADD1-4C82-A149-A5A4F27D974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666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77C470-9726-4B1E-9D17-DA0D190C781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528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B266F4-3033-487F-90D4-A41ACBAE738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206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095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9BFF71-32FE-4896-8F3A-A36D948F0EB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04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118CA8-E793-4558-A53A-469E0F3200B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368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013B49-9780-4E4D-9AFC-A618C1F7BF3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140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8243BE-71C9-4708-98DC-0F15F284C1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0A0BE-F3AC-4D10-BB25-80F1A7F7F4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79976-7553-4C97-9E13-C9C5C1CE2C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16554-A5C6-45CF-932B-9ABAE7FB43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203E5B2A-BBCB-4277-8D6B-045D6F5EA2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CAD06D-CA9A-4FFD-8C63-081490E3BD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E7279-191B-427A-833D-0F556FE705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41B84-C66D-4447-AAEE-518A175180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59BEE1-45F4-4BE4-8C1A-C5A9ADEA6D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D1C57-2407-4BD8-9D10-2DC000D627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674831-D2F2-4CED-871A-1028B80F72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C8FC56C-5656-4768-A9CC-CDBCF09401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сканирование000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0" y="2643188"/>
            <a:ext cx="18716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6443663" y="5013325"/>
            <a:ext cx="2159000" cy="144463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00" y="928688"/>
            <a:ext cx="1871663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"/>
          <p:cNvPicPr>
            <a:picLocks noChangeAspect="1" noChangeArrowheads="1"/>
          </p:cNvPicPr>
          <p:nvPr/>
        </p:nvPicPr>
        <p:blipFill>
          <a:blip r:embed="rId5" cstate="email"/>
          <a:srcRect t="7768" b="16486"/>
          <a:stretch>
            <a:fillRect/>
          </a:stretch>
        </p:blipFill>
        <p:spPr bwMode="auto">
          <a:xfrm>
            <a:off x="571500" y="2286000"/>
            <a:ext cx="5786438" cy="32861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9" name="WordArt 2"/>
          <p:cNvSpPr>
            <a:spLocks noChangeArrowheads="1" noChangeShapeType="1" noTextEdit="1"/>
          </p:cNvSpPr>
          <p:nvPr/>
        </p:nvSpPr>
        <p:spPr bwMode="auto">
          <a:xfrm>
            <a:off x="357188" y="428625"/>
            <a:ext cx="6286500" cy="17145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 algn="ctr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"СПИД - чума </a:t>
            </a:r>
            <a:r>
              <a:rPr lang="en-US" sz="3600" kern="10" dirty="0">
                <a:ln w="9525" algn="ctr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XXI </a:t>
            </a:r>
            <a:r>
              <a:rPr lang="ru-RU" sz="3600" kern="10" dirty="0">
                <a:ln w="9525" algn="ctr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века"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820150" cy="7921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>
                <a:solidFill>
                  <a:srgbClr val="FFFF00"/>
                </a:solidFill>
                <a:cs typeface="Times New Roman" pitchFamily="18" charset="0"/>
              </a:rPr>
              <a:t>Возбудитель</a:t>
            </a:r>
            <a:r>
              <a:rPr lang="ru-RU" sz="3600" dirty="0">
                <a:solidFill>
                  <a:srgbClr val="FFFF00"/>
                </a:solidFill>
                <a:cs typeface="Times New Roman" pitchFamily="18" charset="0"/>
              </a:rPr>
              <a:t> ВИЧ-инфекции-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908050"/>
            <a:ext cx="8858250" cy="48990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</a:rPr>
              <a:t>  </a:t>
            </a:r>
            <a:r>
              <a:rPr lang="ru-RU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Вирус Иммунодефицита Человека (ВИЧ),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один из самых опасных для человека вирусов. 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ВИЧ относится к группе РНК-содержащих ретро-вирусы /семейства </a:t>
            </a:r>
            <a:r>
              <a:rPr lang="ru-RU" sz="28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лентивирусов</a:t>
            </a:r>
            <a:r>
              <a:rPr lang="ru-RU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endParaRPr lang="ru-RU" sz="2800" b="1" dirty="0"/>
          </a:p>
          <a:p>
            <a:pPr eaLnBrk="1" hangingPunct="1">
              <a:defRPr/>
            </a:pPr>
            <a:endParaRPr lang="ru-RU" sz="2400" dirty="0"/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7174" name="Picture 6" descr="8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7155" y="3284984"/>
            <a:ext cx="7602046" cy="266179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285750"/>
            <a:ext cx="8609013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7710487" cy="14319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dirty="0">
                <a:solidFill>
                  <a:srgbClr val="FF0000"/>
                </a:solidFill>
                <a:cs typeface="Times New Roman" pitchFamily="18" charset="0"/>
              </a:rPr>
              <a:t>В результате попадания                          вируса в организм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981200"/>
            <a:ext cx="8253412" cy="46878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8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поражается иммунная система, организм становится беззащитным перед возбудителями различных инфекций, которые для здоровых людей не представляют опасности;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2) </a:t>
            </a:r>
            <a:r>
              <a:rPr lang="ru-RU" sz="28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развиваются опухоли;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3) </a:t>
            </a:r>
            <a:r>
              <a:rPr lang="ru-RU" sz="28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почти всегда поражается нервная система, что приводит к нарушениям мозговой деятельности и к развитию    слабоумия.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6156325" y="6642100"/>
            <a:ext cx="2987675" cy="2159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Группа риска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+mj-lt"/>
                <a:ea typeface="Franklin Gothic Book"/>
                <a:cs typeface="Times New Roman"/>
              </a:rPr>
              <a:t>Проблемы наркомании и СПИДа неразделимы. По статистике 80% всех выявленных ВИЧ-инфицированных – наркоманы. 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+mj-lt"/>
                <a:ea typeface="Franklin Gothic Book"/>
                <a:cs typeface="Times New Roman"/>
              </a:rPr>
              <a:t>Наркотик – отрава, ведущая к болезням, преступлениям, смерти. </a:t>
            </a:r>
            <a:endParaRPr lang="ru-RU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503473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3"/>
          <p:cNvSpPr>
            <a:spLocks noChangeArrowheads="1"/>
          </p:cNvSpPr>
          <p:nvPr/>
        </p:nvSpPr>
        <p:spPr bwMode="auto">
          <a:xfrm>
            <a:off x="142875" y="214313"/>
            <a:ext cx="8643938" cy="536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/>
              <a:t> </a:t>
            </a:r>
            <a:r>
              <a:rPr lang="ru-RU" sz="3200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Тест избавит от ненужного страха или позволит своевременно получить помощь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None/>
            </a:pPr>
            <a:endParaRPr lang="ru-RU" sz="2800" b="1" dirty="0">
              <a:latin typeface="+mj-lt"/>
              <a:cs typeface="Times New Roman" pitchFamily="18" charset="0"/>
            </a:endParaRPr>
          </a:p>
          <a:p>
            <a:pPr marL="381000" indent="-381000" algn="ctr">
              <a:lnSpc>
                <a:spcPct val="80000"/>
              </a:lnSpc>
            </a:pPr>
            <a:r>
              <a:rPr lang="ru-RU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    По закону, тестирование на ВИЧ является добровольным. </a:t>
            </a:r>
          </a:p>
          <a:p>
            <a:pPr marL="381000" indent="-381000" algn="ctr">
              <a:lnSpc>
                <a:spcPct val="80000"/>
              </a:lnSpc>
            </a:pPr>
            <a:endParaRPr lang="ru-RU" sz="28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381000" indent="-381000" algn="ctr">
              <a:lnSpc>
                <a:spcPct val="80000"/>
              </a:lnSpc>
            </a:pPr>
            <a:r>
              <a:rPr lang="ru-RU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Результаты тестирования – конфиденциальны                 и не подлежат огласке. </a:t>
            </a:r>
          </a:p>
          <a:p>
            <a:pPr marL="381000" indent="-381000" algn="ctr">
              <a:lnSpc>
                <a:spcPct val="80000"/>
              </a:lnSpc>
            </a:pPr>
            <a:endParaRPr lang="ru-RU" sz="28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381000" indent="-381000" algn="ctr">
              <a:lnSpc>
                <a:spcPct val="80000"/>
              </a:lnSpc>
            </a:pPr>
            <a:r>
              <a:rPr lang="ru-RU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При желании можно сдать анализ анонимно.</a:t>
            </a:r>
          </a:p>
          <a:p>
            <a:pPr marL="381000" indent="-381000" algn="ctr">
              <a:lnSpc>
                <a:spcPct val="80000"/>
              </a:lnSpc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381000" indent="-381000" algn="ctr">
              <a:lnSpc>
                <a:spcPct val="80000"/>
              </a:lnSpc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381000" indent="-381000" algn="ctr">
              <a:lnSpc>
                <a:spcPct val="80000"/>
              </a:lnSpc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381000" indent="-381000">
              <a:lnSpc>
                <a:spcPct val="80000"/>
              </a:lnSpc>
              <a:buFont typeface="Wingdings" pitchFamily="2" charset="2"/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4293096"/>
            <a:ext cx="3119437" cy="233997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8916" name="Picture 3" descr="C:\Users\22 ПУ\Desktop\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640" y="4293095"/>
            <a:ext cx="3071813" cy="23034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4664"/>
            <a:ext cx="9073008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65723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543800" cy="11525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>
                <a:solidFill>
                  <a:srgbClr val="FFFF00"/>
                </a:solidFill>
                <a:cs typeface="Times New Roman" pitchFamily="18" charset="0"/>
              </a:rPr>
              <a:t>Историческая справка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142875" y="1143000"/>
            <a:ext cx="8858250" cy="55991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Первые сообщения о таинственной смертельной болезни появились в США в 1981 году.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В 1985г. изучены основные пути передачи ВИЧ и зарегистрирован первый случай ВИЧ/СПИДа  в СССР у иностранного гражданина.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В 1986г. принято название — «вирус иммунодефицита человека», ВИЧ.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В 1987г. появился первый препарат для лечения </a:t>
            </a:r>
            <a:r>
              <a:rPr lang="ru-RU" sz="28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СПИДа</a:t>
            </a:r>
            <a:r>
              <a:rPr lang="ru-RU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и зарегистрирован первый случай ВИЧ-инфекции у гражданина СССР. 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  <a:effectLst/>
                <a:ea typeface="Franklin Gothic Book"/>
              </a:rPr>
              <a:t>В 1988г - 1 декабря объявлен ВОЗ (Всемирной организацией здравоохранения)  Всемирным </a:t>
            </a:r>
            <a:r>
              <a:rPr lang="ru-RU" sz="4400" dirty="0">
                <a:solidFill>
                  <a:srgbClr val="FF0000"/>
                </a:solidFill>
                <a:effectLst/>
                <a:ea typeface="Franklin Gothic Book"/>
              </a:rPr>
              <a:t>днем </a:t>
            </a:r>
            <a:r>
              <a:rPr lang="ru-RU" sz="3600" dirty="0">
                <a:solidFill>
                  <a:srgbClr val="FF0000"/>
                </a:solidFill>
                <a:effectLst/>
                <a:ea typeface="Franklin Gothic Book"/>
              </a:rPr>
              <a:t>борьбы со СПИДом .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7" y="2852936"/>
            <a:ext cx="4219669" cy="3886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665" y="2564904"/>
            <a:ext cx="404064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38281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ln>
                  <a:noFill/>
                </a:ln>
                <a:solidFill>
                  <a:srgbClr val="FFFF00"/>
                </a:solidFill>
                <a:effectLst/>
                <a:ea typeface="Franklin Gothic Book"/>
                <a:cs typeface="+mn-cs"/>
              </a:rPr>
              <a:t>Данные Всемирной организации здравоохранения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+mj-lt"/>
                <a:ea typeface="Franklin Gothic Book"/>
              </a:rPr>
              <a:t>За 30 лет эпидемии, ВИЧ-инфекция выявлена у более чем 60 миллионов </a:t>
            </a:r>
            <a:r>
              <a:rPr lang="ru-RU" b="1" u="sng" dirty="0">
                <a:solidFill>
                  <a:schemeClr val="bg1"/>
                </a:solidFill>
                <a:latin typeface="+mj-lt"/>
                <a:ea typeface="Franklin Gothic Book"/>
              </a:rPr>
              <a:t>жителей планеты</a:t>
            </a:r>
            <a:r>
              <a:rPr lang="ru-RU" b="1" dirty="0">
                <a:solidFill>
                  <a:schemeClr val="bg1"/>
                </a:solidFill>
                <a:latin typeface="+mj-lt"/>
                <a:ea typeface="Franklin Gothic Book"/>
              </a:rPr>
              <a:t>.</a:t>
            </a:r>
          </a:p>
          <a:p>
            <a:r>
              <a:rPr lang="ru-RU" b="1" dirty="0">
                <a:solidFill>
                  <a:schemeClr val="bg1"/>
                </a:solidFill>
                <a:latin typeface="+mj-lt"/>
                <a:ea typeface="Franklin Gothic Book"/>
              </a:rPr>
              <a:t>Каждый день эта цифра увеличивается на 14–15 тысяч. </a:t>
            </a:r>
          </a:p>
          <a:p>
            <a:r>
              <a:rPr lang="ru-RU" b="1" dirty="0">
                <a:solidFill>
                  <a:schemeClr val="bg1"/>
                </a:solidFill>
                <a:latin typeface="+mj-lt"/>
                <a:ea typeface="Franklin Gothic Book"/>
              </a:rPr>
              <a:t>Большинство ВИЧ-инфицированных — </a:t>
            </a:r>
            <a:r>
              <a:rPr lang="ru-RU" b="1" u="sng" dirty="0">
                <a:solidFill>
                  <a:schemeClr val="bg1"/>
                </a:solidFill>
                <a:latin typeface="+mj-lt"/>
                <a:ea typeface="Franklin Gothic Book"/>
              </a:rPr>
              <a:t>молодые люди в возрасте до 30 лет. </a:t>
            </a:r>
          </a:p>
          <a:p>
            <a:r>
              <a:rPr lang="ru-RU" b="1" dirty="0">
                <a:solidFill>
                  <a:schemeClr val="bg1"/>
                </a:solidFill>
                <a:latin typeface="+mj-lt"/>
                <a:ea typeface="Franklin Gothic Book"/>
              </a:rPr>
              <a:t>Умерло по причине СПИДа более 25 миллионов человек. 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361184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214313" y="142875"/>
            <a:ext cx="8715375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Эта тяжелейшая инфекция уносит каждый год почти 3 миллиона жизней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500" y="428625"/>
            <a:ext cx="5619750" cy="42148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solidFill>
                  <a:srgbClr val="FFFF00"/>
                </a:solidFill>
                <a:effectLst/>
                <a:ea typeface="Franklin Gothic Book"/>
              </a:rPr>
              <a:t>По данным рабочей группы Глобального Фонда РФ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bg1"/>
                </a:solidFill>
                <a:latin typeface="+mj-lt"/>
                <a:ea typeface="Franklin Gothic Book"/>
              </a:rPr>
              <a:t>В России, по данным специалистов, около 750 тыс. ВИЧ-инфицированных. </a:t>
            </a:r>
          </a:p>
          <a:p>
            <a:r>
              <a:rPr lang="ru-RU" b="1" dirty="0">
                <a:solidFill>
                  <a:schemeClr val="bg1"/>
                </a:solidFill>
                <a:latin typeface="+mj-lt"/>
                <a:ea typeface="Franklin Gothic Book"/>
              </a:rPr>
              <a:t> Эта цифра может быть больше, поскольку речь идет о выявленных случаях,  многие инфицированные не знают о своем состоянии, либо скрывают его.</a:t>
            </a:r>
          </a:p>
          <a:p>
            <a:r>
              <a:rPr lang="ru-RU" b="1" dirty="0">
                <a:solidFill>
                  <a:schemeClr val="bg1"/>
                </a:solidFill>
                <a:latin typeface="+mj-lt"/>
                <a:ea typeface="Franklin Gothic Book"/>
              </a:rPr>
              <a:t>Более 17 тысяч человек заразились вирусом иммунодефицита в течение 4-х месяцев, в период с 1 января по 30 апреля 2014 года.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384769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rgbClr val="FFFF00"/>
                </a:solidFill>
                <a:effectLst/>
                <a:ea typeface="Franklin Gothic Book"/>
              </a:rPr>
              <a:t>Данные Саратовского областного центра по профилактике и борьбе со СПИД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3168392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bg1"/>
                </a:solidFill>
                <a:latin typeface="+mj-lt"/>
                <a:ea typeface="Franklin Gothic Book"/>
              </a:rPr>
              <a:t>В 2014 году в Саратовской области лабораторно зарегистрировано 14,5 тысяч ВИЧ-инфицированных.</a:t>
            </a:r>
          </a:p>
          <a:p>
            <a:r>
              <a:rPr lang="ru-RU" b="1" dirty="0">
                <a:solidFill>
                  <a:schemeClr val="bg1"/>
                </a:solidFill>
                <a:latin typeface="+mj-lt"/>
                <a:ea typeface="Franklin Gothic Book"/>
              </a:rPr>
              <a:t>На учете состоят 456 детей. </a:t>
            </a:r>
          </a:p>
          <a:p>
            <a:r>
              <a:rPr lang="ru-RU" b="1" dirty="0">
                <a:solidFill>
                  <a:schemeClr val="bg1"/>
                </a:solidFill>
                <a:latin typeface="+mj-lt"/>
                <a:ea typeface="Franklin Gothic Book"/>
              </a:rPr>
              <a:t>На сегодняшний день область находится на 21 месте по количеству лабораторно-зарегистрированных по РФ.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334681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>
            <a:normAutofit fontScale="90000"/>
          </a:bodyPr>
          <a:lstStyle/>
          <a:p>
            <a:pPr marL="548640" lvl="0" indent="-411480">
              <a:lnSpc>
                <a:spcPct val="105000"/>
              </a:lnSpc>
              <a:spcBef>
                <a:spcPct val="20000"/>
              </a:spcBef>
            </a:pPr>
            <a:r>
              <a:rPr lang="ru-RU" sz="4400" dirty="0">
                <a:ln>
                  <a:noFill/>
                </a:ln>
                <a:solidFill>
                  <a:srgbClr val="FFFF00"/>
                </a:solidFill>
                <a:effectLst/>
                <a:ea typeface="Franklin Gothic Book"/>
                <a:cs typeface="Times New Roman"/>
              </a:rPr>
              <a:t>Можно ли заразиться СПИДом бытовым путем? </a:t>
            </a:r>
            <a:r>
              <a:rPr lang="ru-RU" sz="2400" b="0" dirty="0">
                <a:ln>
                  <a:noFill/>
                </a:ln>
                <a:solidFill>
                  <a:prstClr val="white"/>
                </a:solidFill>
                <a:effectLst/>
                <a:latin typeface="Forte"/>
                <a:ea typeface="Franklin Gothic Book"/>
                <a:cs typeface="Times New Roman"/>
              </a:rPr>
              <a:t/>
            </a:r>
            <a:br>
              <a:rPr lang="ru-RU" sz="2400" b="0" dirty="0">
                <a:ln>
                  <a:noFill/>
                </a:ln>
                <a:solidFill>
                  <a:prstClr val="white"/>
                </a:solidFill>
                <a:effectLst/>
                <a:latin typeface="Forte"/>
                <a:ea typeface="Franklin Gothic Book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+mj-lt"/>
                <a:ea typeface="Franklin Gothic Book"/>
                <a:cs typeface="Times New Roman"/>
              </a:rPr>
              <a:t>Бытовым путем ВИЧ не передается. </a:t>
            </a:r>
            <a:endParaRPr lang="ru-RU" sz="2400" b="1" dirty="0">
              <a:solidFill>
                <a:srgbClr val="FF0000"/>
              </a:solidFill>
              <a:latin typeface="+mj-lt"/>
              <a:ea typeface="Franklin Gothic Book"/>
              <a:cs typeface="Times New Roman"/>
            </a:endParaRP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+mj-lt"/>
                <a:ea typeface="Franklin Gothic Book"/>
                <a:cs typeface="Times New Roman"/>
              </a:rPr>
              <a:t>Можно жить с ВИЧ-инфицированным многие годы, оставаясь незараженным. 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+mj-lt"/>
                <a:ea typeface="Franklin Gothic Book"/>
                <a:cs typeface="Times New Roman"/>
              </a:rPr>
              <a:t>ВИЧ не передается через ванну, бассейн, посуду, при поцелуе, рукопожатии, объятиях, одним словом, через то, что называется БЫТОВЫМ КОНТАКТОМ.</a:t>
            </a:r>
            <a:endParaRPr lang="ru-RU" sz="2400" b="1" dirty="0">
              <a:solidFill>
                <a:schemeClr val="bg1"/>
              </a:solidFill>
              <a:latin typeface="+mj-lt"/>
              <a:ea typeface="Franklin Gothic Book"/>
              <a:cs typeface="Times New Roman"/>
            </a:endParaRPr>
          </a:p>
          <a:p>
            <a:pPr marL="0" lvl="0" indent="0" fontAlgn="base">
              <a:spcAft>
                <a:spcPct val="0"/>
              </a:spcAft>
              <a:buClr>
                <a:srgbClr val="410082"/>
              </a:buClr>
              <a:buSzPct val="75000"/>
              <a:buNone/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Кровососущие насекомые,</a:t>
            </a:r>
          </a:p>
          <a:p>
            <a:pPr marL="0" lvl="0" indent="0" fontAlgn="base">
              <a:spcAft>
                <a:spcPct val="0"/>
              </a:spcAft>
              <a:buClr>
                <a:srgbClr val="410082"/>
              </a:buClr>
              <a:buSzPct val="75000"/>
              <a:buNone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вопреки распространенному мнению, </a:t>
            </a:r>
          </a:p>
          <a:p>
            <a:pPr marL="0" lvl="0" indent="0" fontAlgn="base">
              <a:spcAft>
                <a:spcPct val="0"/>
              </a:spcAft>
              <a:buClr>
                <a:srgbClr val="410082"/>
              </a:buClr>
              <a:buSzPct val="75000"/>
              <a:buNone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ВИЧ передавать не могут.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432" y="4653137"/>
            <a:ext cx="329342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66390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pPr marL="548640" lvl="0" indent="-411480">
              <a:lnSpc>
                <a:spcPct val="105000"/>
              </a:lnSpc>
              <a:spcBef>
                <a:spcPct val="20000"/>
              </a:spcBef>
            </a:pPr>
            <a:r>
              <a:rPr lang="ru-RU" sz="4000" dirty="0">
                <a:ln>
                  <a:noFill/>
                </a:ln>
                <a:solidFill>
                  <a:srgbClr val="FFFF00"/>
                </a:solidFill>
                <a:effectLst/>
                <a:ea typeface="Franklin Gothic Book"/>
                <a:cs typeface="Times New Roman"/>
              </a:rPr>
              <a:t>ЗАРАЖЕНИЕ ВОЗМОЖНО:</a:t>
            </a:r>
            <a:r>
              <a:rPr lang="ru-RU" sz="1900" b="0" dirty="0">
                <a:ln>
                  <a:noFill/>
                </a:ln>
                <a:solidFill>
                  <a:prstClr val="white"/>
                </a:solidFill>
                <a:effectLst/>
                <a:latin typeface="Forte"/>
                <a:ea typeface="Franklin Gothic Book"/>
                <a:cs typeface="Times New Roman"/>
              </a:rPr>
              <a:t/>
            </a:r>
            <a:br>
              <a:rPr lang="ru-RU" sz="1900" b="0" dirty="0">
                <a:ln>
                  <a:noFill/>
                </a:ln>
                <a:solidFill>
                  <a:prstClr val="white"/>
                </a:solidFill>
                <a:effectLst/>
                <a:latin typeface="Forte"/>
                <a:ea typeface="Franklin Gothic Book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40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+mj-lt"/>
                <a:ea typeface="Franklin Gothic Book"/>
                <a:cs typeface="Times New Roman"/>
              </a:rPr>
              <a:t>- при переливании необследованной крови; 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+mj-lt"/>
                <a:ea typeface="Franklin Gothic Book"/>
                <a:cs typeface="Times New Roman"/>
              </a:rPr>
              <a:t>- при использовании грязных медицинских инструментов;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+mj-lt"/>
                <a:ea typeface="Franklin Gothic Book"/>
                <a:cs typeface="Times New Roman"/>
              </a:rPr>
              <a:t> - от матери к ребенку во время беременности;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+mj-lt"/>
                <a:ea typeface="Franklin Gothic Book"/>
                <a:cs typeface="Times New Roman"/>
              </a:rPr>
              <a:t>- при незащищенном половом контакте с </a:t>
            </a:r>
            <a:r>
              <a:rPr lang="ru-RU" sz="2400" b="1" dirty="0" err="1">
                <a:solidFill>
                  <a:schemeClr val="bg1"/>
                </a:solidFill>
                <a:latin typeface="+mj-lt"/>
                <a:ea typeface="Franklin Gothic Book"/>
                <a:cs typeface="Times New Roman"/>
              </a:rPr>
              <a:t>вич</a:t>
            </a:r>
            <a:r>
              <a:rPr lang="ru-RU" sz="2400" b="1" dirty="0">
                <a:solidFill>
                  <a:schemeClr val="bg1"/>
                </a:solidFill>
                <a:latin typeface="+mj-lt"/>
                <a:ea typeface="Franklin Gothic Book"/>
                <a:cs typeface="Times New Roman"/>
              </a:rPr>
              <a:t>- инфицированным;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+mj-lt"/>
                <a:ea typeface="Franklin Gothic Book"/>
                <a:cs typeface="Times New Roman"/>
              </a:rPr>
              <a:t> -при внутривенном употреблении наркотиков;</a:t>
            </a:r>
          </a:p>
          <a:p>
            <a:pPr lvl="0">
              <a:lnSpc>
                <a:spcPct val="105000"/>
              </a:lnSpc>
              <a:buClr>
                <a:prstClr val="white">
                  <a:shade val="95000"/>
                </a:prstClr>
              </a:buClr>
            </a:pPr>
            <a:r>
              <a:rPr lang="ru-RU" sz="2400" b="1" dirty="0">
                <a:solidFill>
                  <a:schemeClr val="bg1"/>
                </a:solidFill>
                <a:latin typeface="Arial"/>
                <a:ea typeface="Franklin Gothic Book"/>
                <a:cs typeface="Times New Roman"/>
              </a:rPr>
              <a:t>- инфицироваться можно в маникюрном и тату салонах, т. к. инструмент должен проходить специальную обработку, но не все работники салонов это делают;</a:t>
            </a:r>
            <a:endParaRPr lang="ru-RU" sz="2400" b="1" dirty="0">
              <a:solidFill>
                <a:schemeClr val="bg1"/>
              </a:solidFill>
              <a:latin typeface="+mj-lt"/>
              <a:ea typeface="Franklin Gothic Book"/>
              <a:cs typeface="Times New Roman"/>
            </a:endParaRP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+mj-lt"/>
                <a:ea typeface="Franklin Gothic Book"/>
                <a:cs typeface="Times New Roman"/>
              </a:rPr>
              <a:t>нельзя иметь общие маникюрные ножницы, расческу, зубную щетку!</a:t>
            </a:r>
          </a:p>
        </p:txBody>
      </p:sp>
    </p:spTree>
    <p:extLst>
      <p:ext uri="{BB962C8B-B14F-4D97-AF65-F5344CB8AC3E}">
        <p14:creationId xmlns:p14="http://schemas.microsoft.com/office/powerpoint/2010/main" val="734359782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259</TotalTime>
  <Words>558</Words>
  <Application>Microsoft Office PowerPoint</Application>
  <PresentationFormat>Экран (4:3)</PresentationFormat>
  <Paragraphs>77</Paragraphs>
  <Slides>15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Arial</vt:lpstr>
      <vt:lpstr>Book Antiqua</vt:lpstr>
      <vt:lpstr>Calibri</vt:lpstr>
      <vt:lpstr>Forte</vt:lpstr>
      <vt:lpstr>Franklin Gothic Book</vt:lpstr>
      <vt:lpstr>Impact</vt:lpstr>
      <vt:lpstr>Lucida Sans</vt:lpstr>
      <vt:lpstr>Tahoma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Историческая справка</vt:lpstr>
      <vt:lpstr>В 1988г - 1 декабря объявлен ВОЗ (Всемирной организацией здравоохранения)  Всемирным днем борьбы со СПИДом . </vt:lpstr>
      <vt:lpstr>Данные Всемирной организации здравоохранения</vt:lpstr>
      <vt:lpstr>Презентация PowerPoint</vt:lpstr>
      <vt:lpstr>По данным рабочей группы Глобального Фонда РФ</vt:lpstr>
      <vt:lpstr>Данные Саратовского областного центра по профилактике и борьбе со СПИД</vt:lpstr>
      <vt:lpstr>Можно ли заразиться СПИДом бытовым путем?  </vt:lpstr>
      <vt:lpstr>ЗАРАЖЕНИЕ ВОЗМОЖНО: </vt:lpstr>
      <vt:lpstr>Возбудитель ВИЧ-инфекции-</vt:lpstr>
      <vt:lpstr>Презентация PowerPoint</vt:lpstr>
      <vt:lpstr>В результате попадания                          вируса в организм</vt:lpstr>
      <vt:lpstr>Группа риска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Организатор</cp:lastModifiedBy>
  <cp:revision>22</cp:revision>
  <cp:lastPrinted>2020-12-01T09:55:05Z</cp:lastPrinted>
  <dcterms:created xsi:type="dcterms:W3CDTF">2012-12-01T17:29:06Z</dcterms:created>
  <dcterms:modified xsi:type="dcterms:W3CDTF">2020-12-01T10:43:37Z</dcterms:modified>
</cp:coreProperties>
</file>