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5"/>
  </p:notesMasterIdLst>
  <p:sldIdLst>
    <p:sldId id="256" r:id="rId2"/>
    <p:sldId id="269" r:id="rId3"/>
    <p:sldId id="270" r:id="rId4"/>
    <p:sldId id="268" r:id="rId5"/>
    <p:sldId id="258" r:id="rId6"/>
    <p:sldId id="272" r:id="rId7"/>
    <p:sldId id="273" r:id="rId8"/>
    <p:sldId id="274" r:id="rId9"/>
    <p:sldId id="275" r:id="rId10"/>
    <p:sldId id="278" r:id="rId11"/>
    <p:sldId id="279" r:id="rId12"/>
    <p:sldId id="280" r:id="rId13"/>
    <p:sldId id="281" r:id="rId14"/>
    <p:sldId id="282" r:id="rId15"/>
    <p:sldId id="289" r:id="rId16"/>
    <p:sldId id="283" r:id="rId17"/>
    <p:sldId id="259" r:id="rId18"/>
    <p:sldId id="277" r:id="rId19"/>
    <p:sldId id="276" r:id="rId20"/>
    <p:sldId id="286" r:id="rId21"/>
    <p:sldId id="287" r:id="rId22"/>
    <p:sldId id="290" r:id="rId23"/>
    <p:sldId id="27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94660"/>
  </p:normalViewPr>
  <p:slideViewPr>
    <p:cSldViewPr>
      <p:cViewPr varScale="1">
        <p:scale>
          <a:sx n="68" d="100"/>
          <a:sy n="68" d="100"/>
        </p:scale>
        <p:origin x="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90F488F-0CB6-405B-8308-E810EA4188BA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D2AF3F9-64C1-42DD-8840-5CB16677E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990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9C8887-50B0-4042-A80F-0C10EC68165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386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FFDC7-BF6C-4DDB-B8FD-25E1BFDE2656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5C9D-83E9-4B57-8E92-F28525742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B02FE-3F75-4E57-AE84-803BED457CE2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F5210-9F43-42AA-85AC-25AF57F0F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CC856-6614-4E57-9785-991AACB58372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E41B-CA70-4BCD-A087-911E02E23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5D41-3E97-4E4B-ADB3-ED0F9B4DCBC0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BA9C6-CD4C-4788-BF45-26E15A29A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851DA-31B5-4FA2-84F0-78338C070A25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249A6-9459-4D20-A2CC-279FCDA8B2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CBEE0-8122-4BC4-BEC8-D09D73427ADC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68A9-3A1E-4F43-B06D-D6A5C119B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79C1C-D432-44F1-ACFA-368892B0C0E5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ECFA-536C-4CCB-B94A-FF69F43CFA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8F140-6EC3-42E3-BC15-5B70E4886319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4D51-5189-4782-8DF4-6A0E571F2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81B99-55EB-4F9A-AB57-E5D875C9FF05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0C7EC-387E-4278-B4A0-5363CF7EB9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39CF8-B8CC-4E39-B473-737BCC48BEBF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6A087-156B-4F0E-8D6C-31E7FA209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B9EB-70DB-484B-A9CF-58F134F38D0E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EAF88-73F9-488D-ADC3-436031091D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4D46B-592C-4C82-9DBF-CF5891BFA4BC}" type="datetimeFigureOut">
              <a:rPr lang="ru-RU"/>
              <a:pPr>
                <a:defRPr/>
              </a:pPr>
              <a:t>02.09.2016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637D2D-95D6-49E8-BCBD-0E93342B7D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ru/url?sa=i&amp;rct=j&amp;q=&amp;esrc=s&amp;source=images&amp;cd=&amp;cad=rja&amp;uact=8&amp;ved=0ahUKEwiRn8OMl7DOAhVGQJoKHWcXCYQQjRwIBw&amp;url=http://www.apteka.ua/article/342554&amp;psig=AFQjCNE3tJQg_fWEXkkP943WtxyunnyMUA&amp;ust=1470689374290221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ru/url?sa=i&amp;rct=j&amp;q=&amp;esrc=s&amp;source=images&amp;cd=&amp;cad=rja&amp;uact=8&amp;ved=0ahUKEwiIvKDJm7DOAhWGCpoKHe-aAU0QjRwIBA&amp;url=http://ru.123rf.com/photo_14717213_3d-%D1%87%D0%B5%D0%BB%D0%BE%D0%B2%D0%B5%D0%BA---%D1%87%D0%B5%D0%BB%D0%BE%D0%B2%D0%B5%D1%87%D0%B5%D1%81%D0%BA%D0%B8%D0%B9-%D1%85%D0%B0%D1%80%D0%B0%D0%BA%D1%82%D0%B5%D1%80-%D1%81%D0%BE-%D1%89%D0%B8%D1%82%D0%BE%D0%BC-%D0%B8%D0%BB%D0%BB%D1%8E%D1%81%D1%82%D1%80%D0%B0%D1%86%D0%B8%D0%B8.html&amp;psig=AFQjCNGLuW3GbxGgNwlIx7P1uzD1nAp99w&amp;ust=1470690603573280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АННА\Магистратура ТюмГУ\Тренинг\стрессменеджмент\фото\effektnye_fotografii_voln_readmas.ru_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08050"/>
            <a:ext cx="8799513" cy="3403600"/>
          </a:xfrm>
        </p:spPr>
        <p:txBody>
          <a:bodyPr>
            <a:normAutofit/>
          </a:bodyPr>
          <a:lstStyle/>
          <a:p>
            <a:pPr algn="l"/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5400" smtClean="0">
                <a:latin typeface="Arial Black" pitchFamily="34" charset="0"/>
              </a:rPr>
              <a:t>Совладание с негативными эмоциями в конфликте</a:t>
            </a:r>
            <a:r>
              <a:rPr lang="ru-RU" sz="5400" smtClean="0">
                <a:solidFill>
                  <a:schemeClr val="accent2"/>
                </a:solidFill>
                <a:latin typeface="Arial Black" pitchFamily="34" charset="0"/>
              </a:rPr>
              <a:t> </a:t>
            </a:r>
            <a:br>
              <a:rPr lang="ru-RU" sz="5400" smtClean="0">
                <a:solidFill>
                  <a:schemeClr val="accent2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> </a:t>
            </a:r>
            <a:endParaRPr lang="ru-RU" sz="4800" i="1" smtClean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754688"/>
            <a:ext cx="3384550" cy="11017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endParaRPr lang="ru-RU" b="1" i="1" smtClean="0">
              <a:solidFill>
                <a:srgbClr val="E6B9B8"/>
              </a:solidFill>
            </a:endParaRPr>
          </a:p>
          <a:p>
            <a:pPr algn="l">
              <a:lnSpc>
                <a:spcPct val="90000"/>
              </a:lnSpc>
            </a:pPr>
            <a:r>
              <a:rPr lang="ru-RU" b="1" smtClean="0">
                <a:solidFill>
                  <a:schemeClr val="bg1"/>
                </a:solidFill>
              </a:rPr>
              <a:t>Терехова О.И.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Способы сообщения о своем эмоциональном состоянии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sz="half" idx="1"/>
          </p:nvPr>
        </p:nvSpPr>
        <p:spPr>
          <a:xfrm>
            <a:off x="468313" y="1628775"/>
            <a:ext cx="4038600" cy="4824413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sz="2400" smtClean="0"/>
              <a:t>Агрессивное сообщение – использует сильные оценочные понятия, построено в виде 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        «Ты – послания»</a:t>
            </a:r>
          </a:p>
        </p:txBody>
      </p:sp>
      <p:sp>
        <p:nvSpPr>
          <p:cNvPr id="45060" name="Rectangle 4"/>
          <p:cNvSpPr>
            <a:spLocks noGrp="1"/>
          </p:cNvSpPr>
          <p:nvPr>
            <p:ph type="body" sz="half" idx="2"/>
          </p:nvPr>
        </p:nvSpPr>
        <p:spPr>
          <a:xfrm>
            <a:off x="4643438" y="1628775"/>
            <a:ext cx="4038600" cy="4924425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sz="2400" smtClean="0"/>
              <a:t>Открытое сообщение – не угрожает самооценке партнеров, построено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в виде  «Я-послания»</a:t>
            </a:r>
          </a:p>
        </p:txBody>
      </p:sp>
      <p:pic>
        <p:nvPicPr>
          <p:cNvPr id="45061" name="i-main-pic" descr="Картинка 282 из 10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3573463"/>
            <a:ext cx="29527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7" descr="7-16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3357563"/>
            <a:ext cx="244792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chemeClr val="accent1"/>
          </a:solidFill>
        </p:spPr>
        <p:txBody>
          <a:bodyPr/>
          <a:lstStyle/>
          <a:p>
            <a:r>
              <a:rPr lang="ru-RU" smtClean="0"/>
              <a:t>«Ты- послание»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5040312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ответственность за переживаемую эмоцию возложена на другого человека: «ты выводишь меня из себя», «ты обидел(а) меня», «как ты мне надоел(а)».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Высказывания такого рода имеют </a:t>
            </a:r>
            <a:r>
              <a:rPr lang="ru-RU" sz="2400" i="1" smtClean="0"/>
              <a:t>двойной эффект</a:t>
            </a:r>
            <a:r>
              <a:rPr lang="ru-RU" sz="2400" smtClean="0"/>
              <a:t>: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 одной стороны, звучащее в них обвинение, вызывает у обвиняемого прежде всего желание защититься, а не понять причину отрицательной эмоции;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 другой стороны, переложив на партнера ответственность за свою эмоцию, адресант тем самым передает ему и власть над собой, поскольку изменение его эмоционального состояния зависит теперь от другого человека.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«Я-послание»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позволяют вам принять ответственность за свои эмоции на себя, а значит, открывают возможность управлять ими: «я нервничаю, потому что мне кажется, ты специально делаешь не так, как я прошу».  Обратим внимание на то, что открытое сообщение о своих эмоциях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сопровождается </a:t>
            </a:r>
            <a:r>
              <a:rPr lang="ru-RU" sz="2400" b="1" smtClean="0"/>
              <a:t>указанием причин</a:t>
            </a:r>
            <a:r>
              <a:rPr lang="ru-RU" sz="2400" smtClean="0"/>
              <a:t>, вызывавших данное состояние, и потребностей, которые были при этом задеты: «я расстроился, поскольку рассчитывал вместе провести время».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Состоит из трех частей: 1) сообщение о своих эмоциях,      2) указание конкретных действий, по поводу которых эти эмоции возникли, 3) предложение более конструктивного варианта поведения.</a:t>
            </a:r>
          </a:p>
          <a:p>
            <a:pPr algn="just">
              <a:lnSpc>
                <a:spcPct val="90000"/>
              </a:lnSpc>
            </a:pPr>
            <a:endParaRPr lang="ru-RU" sz="2400" smtClean="0"/>
          </a:p>
          <a:p>
            <a:pPr algn="just">
              <a:lnSpc>
                <a:spcPct val="90000"/>
              </a:lnSpc>
            </a:pPr>
            <a:endParaRPr lang="ru-RU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Характеристики конструктивных высказываний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435975" cy="4924425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smtClean="0"/>
              <a:t>описание собственных чувств в динамике</a:t>
            </a:r>
            <a:r>
              <a:rPr lang="ru-RU" sz="2000" smtClean="0"/>
              <a:t>, чтобы они воспринимались как способные к изменению, а не как сложившиеся раз и навсегда. ( </a:t>
            </a:r>
            <a:r>
              <a:rPr lang="ru-RU" sz="2000" i="1" smtClean="0"/>
              <a:t>«Мне нравится то, что вы только что сказали»</a:t>
            </a:r>
            <a:r>
              <a:rPr lang="ru-RU" sz="2000" smtClean="0"/>
              <a:t> или  </a:t>
            </a:r>
            <a:r>
              <a:rPr lang="ru-RU" sz="2000" i="1" smtClean="0"/>
              <a:t>«То, о чем вы только что говорили, вызывает во мне чувство протеста»</a:t>
            </a:r>
            <a:r>
              <a:rPr lang="ru-RU" sz="2000" smtClean="0"/>
              <a:t>);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для поддержания партнерских взаимоотношений важно, чтобы высказывания имели: </a:t>
            </a:r>
            <a:r>
              <a:rPr lang="ru-RU" sz="2000" b="1" smtClean="0"/>
              <a:t>конкретный</a:t>
            </a:r>
            <a:r>
              <a:rPr lang="ru-RU" sz="2000" smtClean="0"/>
              <a:t>, а не обобщающий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«Ты уронил мои бумаги»</a:t>
            </a:r>
            <a:r>
              <a:rPr lang="ru-RU" sz="2000" smtClean="0"/>
              <a:t>, чем: «Ты никогда не смотришь за тем, что делаешь»); 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проверяющий</a:t>
            </a:r>
            <a:r>
              <a:rPr lang="ru-RU" sz="2000" smtClean="0"/>
              <a:t>, а не утвердительный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«Ты еще не разговаривал с N?»</a:t>
            </a:r>
            <a:r>
              <a:rPr lang="ru-RU" sz="2000" smtClean="0"/>
              <a:t>, чем «Почему ты не поговорил с N?»); 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информирующий</a:t>
            </a:r>
            <a:r>
              <a:rPr lang="ru-RU" sz="2000" smtClean="0"/>
              <a:t>, а не приказывающий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«Я еще не закончил»</a:t>
            </a:r>
            <a:r>
              <a:rPr lang="ru-RU" sz="2000" smtClean="0"/>
              <a:t>, чем «Не перебивай меня»);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использование уточняющих реплик</a:t>
            </a:r>
            <a:r>
              <a:rPr lang="ru-RU" sz="2000" smtClean="0"/>
              <a:t> для того, чтобы убедиться, что вы не сделали ошибочных заключений о чувствах другого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«Я подумал, что тебя не очень заинтересовала моя идея. Я не прав?»</a:t>
            </a:r>
            <a:r>
              <a:rPr lang="ru-RU" sz="2000" smtClean="0"/>
              <a:t>;</a:t>
            </a:r>
            <a:r>
              <a:rPr lang="ru-RU" sz="160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Деструктивные</a:t>
            </a:r>
            <a:r>
              <a:rPr lang="ru-RU" b="1" smtClean="0"/>
              <a:t> </a:t>
            </a:r>
            <a:r>
              <a:rPr lang="ru-RU" smtClean="0"/>
              <a:t>высказывания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 smtClean="0"/>
              <a:t>осуждение</a:t>
            </a:r>
            <a:r>
              <a:rPr lang="ru-RU" sz="2400" smtClean="0"/>
              <a:t> другого человека («Ты никогда не проявляешь внимания»);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приклеивание ярлыка или </a:t>
            </a:r>
            <a:r>
              <a:rPr lang="ru-RU" sz="2400" i="1" smtClean="0"/>
              <a:t>оскорбление</a:t>
            </a:r>
            <a:r>
              <a:rPr lang="ru-RU" sz="2400" smtClean="0"/>
              <a:t> («Ты — подлец»; «Ты такой грубый»);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обвинение</a:t>
            </a:r>
            <a:r>
              <a:rPr lang="ru-RU" sz="2400" smtClean="0"/>
              <a:t> — приписывание нежелательных мотивов другому (« Тебе нравится унижать людей»; «Ты всегда хочешь быть в центре внимания»);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приказания</a:t>
            </a:r>
            <a:r>
              <a:rPr lang="ru-RU" sz="2400" smtClean="0"/>
              <a:t> и </a:t>
            </a:r>
            <a:r>
              <a:rPr lang="ru-RU" sz="2400" i="1" smtClean="0"/>
              <a:t>распоряжения</a:t>
            </a:r>
            <a:r>
              <a:rPr lang="ru-RU" sz="2400" smtClean="0"/>
              <a:t> («Прекрати смеяться»; «Не говори слишком много»);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сарказм</a:t>
            </a:r>
            <a:r>
              <a:rPr lang="ru-RU" sz="2400" smtClean="0"/>
              <a:t> («Ты всегда смотришь на вещи оптимистически, не так ли?» — в противоположном значении).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Говорите о своих эмоциях!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800" smtClean="0"/>
              <a:t>целью описания собственных чувств является стремление положить начало диалогу, который улучшит межличностные отношения. </a:t>
            </a:r>
            <a:r>
              <a:rPr lang="ru-RU" sz="2800" b="1" smtClean="0"/>
              <a:t>Отрицательные чувства</a:t>
            </a:r>
            <a:r>
              <a:rPr lang="ru-RU" sz="2800" smtClean="0"/>
              <a:t> — показатель того, что что-то не так в ваших отношениях с другим человеком и что вы оба нуждаетесь в выявлении неверных истолкований и ошибочных сообщений. Игнорировать отрицательные чувства — все равно, что игнорировать предупредительный сигнал, который указывает на то, что электрическая сеть перегружена 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Общий уровень стресса</a:t>
            </a:r>
          </a:p>
        </p:txBody>
      </p:sp>
      <p:sp>
        <p:nvSpPr>
          <p:cNvPr id="51206" name="Text Box 4"/>
          <p:cNvSpPr txBox="1">
            <a:spLocks noGrp="1" noChangeArrowheads="1"/>
          </p:cNvSpPr>
          <p:nvPr>
            <p:ph type="body" sz="half" idx="2"/>
          </p:nvPr>
        </p:nvSpPr>
        <p:spPr>
          <a:xfrm>
            <a:off x="4356100" y="1600200"/>
            <a:ext cx="4330700" cy="4525963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b="1" smtClean="0"/>
              <a:t>Стресс -  это   комплексная психофизиологическая реакция организма выражающаяся состоянием напряжения, возникающая под влиянием сильных негативных воздействий</a:t>
            </a:r>
          </a:p>
        </p:txBody>
      </p:sp>
      <p:pic>
        <p:nvPicPr>
          <p:cNvPr id="51212" name="Picture 12" descr="888856">
            <a:hlinkClick r:id="rId2"/>
          </p:cNvPr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1557338"/>
            <a:ext cx="3600450" cy="4608512"/>
          </a:xfrm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0"/>
            <a:ext cx="91535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636588"/>
          </a:xfrm>
        </p:spPr>
        <p:txBody>
          <a:bodyPr>
            <a:normAutofit/>
          </a:bodyPr>
          <a:lstStyle/>
          <a:p>
            <a:r>
              <a:rPr lang="ru-RU" sz="4000" b="1" smtClean="0">
                <a:solidFill>
                  <a:schemeClr val="bg1"/>
                </a:solidFill>
              </a:rPr>
              <a:t>Техники снижения интенсивности эмоций </a:t>
            </a:r>
          </a:p>
        </p:txBody>
      </p:sp>
      <p:graphicFrame>
        <p:nvGraphicFramePr>
          <p:cNvPr id="19476" name="Group 20"/>
          <p:cNvGraphicFramePr>
            <a:graphicFrameLocks noGrp="1"/>
          </p:cNvGraphicFramePr>
          <p:nvPr/>
        </p:nvGraphicFramePr>
        <p:xfrm>
          <a:off x="635000" y="1844675"/>
          <a:ext cx="7681913" cy="2808288"/>
        </p:xfrm>
        <a:graphic>
          <a:graphicData uri="http://schemas.openxmlformats.org/drawingml/2006/table">
            <a:tbl>
              <a:tblPr/>
              <a:tblGrid>
                <a:gridCol w="2560638"/>
                <a:gridCol w="2552700"/>
                <a:gridCol w="2568575"/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ТЕЛО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ЭМОЦИИ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МЫСЛИ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3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дыхательные техники,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мышечная релаксация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обращение к позитивным эмоциональным состояниям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Техники визуализации, диссоциации.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ru-RU" sz="4000" smtClean="0"/>
              <a:t>Способы, связанные с управлением дыхания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815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1 способ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1800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На счет 1,2,3,4 делаем глубокий вдох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1,2,3,4 – задержка дыхания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1,2,3,4,5,6 – выдох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Задержка перед следующим вдохом 1,2,3,4.</a:t>
            </a:r>
          </a:p>
          <a:p>
            <a:pPr marL="0" indent="0">
              <a:lnSpc>
                <a:spcPct val="80000"/>
              </a:lnSpc>
            </a:pPr>
            <a:endParaRPr lang="ru-RU" sz="18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2 способ</a:t>
            </a:r>
          </a:p>
          <a:p>
            <a:pPr marL="0" indent="0">
              <a:lnSpc>
                <a:spcPct val="80000"/>
              </a:lnSpc>
            </a:pPr>
            <a:endParaRPr lang="ru-RU" sz="1800" b="1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Глубоко выдохните ( при выдохе мышцы расслабляются)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Задержите дыхание так долго, как можете;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Сделайте несколько глубоких вдохов;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Снова задержите дыхание</a:t>
            </a:r>
          </a:p>
          <a:p>
            <a:pPr marL="0" indent="0">
              <a:lnSpc>
                <a:spcPct val="80000"/>
              </a:lnSpc>
            </a:pPr>
            <a:endParaRPr lang="ru-RU" sz="18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1800" smtClean="0"/>
          </a:p>
        </p:txBody>
      </p:sp>
      <p:sp>
        <p:nvSpPr>
          <p:cNvPr id="4" name="Объек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852988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3 способ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 Представьте, что перед вашим носом на расстоянии 10-15 см висит пушинка. Дышите только носом и так плавно, чтобы пушинка не колыхалась.</a:t>
            </a:r>
          </a:p>
          <a:p>
            <a:pPr marL="0" indent="0">
              <a:lnSpc>
                <a:spcPct val="80000"/>
              </a:lnSpc>
            </a:pPr>
            <a:endParaRPr lang="ru-RU" sz="1800" u="sng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 4 способ</a:t>
            </a:r>
          </a:p>
          <a:p>
            <a:pPr marL="0" indent="0">
              <a:lnSpc>
                <a:spcPct val="80000"/>
              </a:lnSpc>
            </a:pPr>
            <a:endParaRPr lang="ru-RU" sz="1800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Встаньте в удобную позу, прочувствуйте свое дыхание.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Сделайте носом медленный глубокий вдох. Представьте, что в процессе вдоха все напряжение и раздражение, скопившееся внутри вас, поднимается вверх к ротовой полости.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После этого резко выдохните и представьте, что с этим выдохом уходят раздражение, обида и горечь.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3200" smtClean="0"/>
              <a:t>Способы, связанные с управлением тонуса мышц и движением</a:t>
            </a:r>
          </a:p>
        </p:txBody>
      </p:sp>
      <p:sp>
        <p:nvSpPr>
          <p:cNvPr id="40964" name="Rectangle 4"/>
          <p:cNvSpPr>
            <a:spLocks noGrp="1"/>
          </p:cNvSpPr>
          <p:nvPr>
            <p:ph type="body" sz="half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1 способ</a:t>
            </a:r>
          </a:p>
          <a:p>
            <a:r>
              <a:rPr lang="ru-RU" sz="2000" smtClean="0"/>
              <a:t>Сядьте удобно</a:t>
            </a:r>
          </a:p>
          <a:p>
            <a:r>
              <a:rPr lang="ru-RU" sz="2000" smtClean="0"/>
              <a:t>Дышите глубоко и медленно</a:t>
            </a:r>
          </a:p>
          <a:p>
            <a:r>
              <a:rPr lang="ru-RU" sz="2000" smtClean="0"/>
              <a:t>Пройдитесь внутренним взором по всему телу, от макушки до кончиков пальцев ног и найдите места наибольшего напряжения</a:t>
            </a:r>
          </a:p>
          <a:p>
            <a:r>
              <a:rPr lang="ru-RU" sz="2000" smtClean="0"/>
              <a:t>Напрягите еще больше места зажимов при вдохе;</a:t>
            </a:r>
          </a:p>
          <a:p>
            <a:r>
              <a:rPr lang="ru-RU" sz="2000" smtClean="0"/>
              <a:t>Прочувствуйте это напряжение;</a:t>
            </a:r>
          </a:p>
          <a:p>
            <a:r>
              <a:rPr lang="ru-RU" sz="2000" smtClean="0"/>
              <a:t>Резко сбросьте напряжение  при выдохе</a:t>
            </a:r>
          </a:p>
          <a:p>
            <a:endParaRPr lang="ru-RU" sz="2000" smtClean="0"/>
          </a:p>
        </p:txBody>
      </p:sp>
      <p:sp>
        <p:nvSpPr>
          <p:cNvPr id="40965" name="Rectangle 5"/>
          <p:cNvSpPr>
            <a:spLocks noGrp="1"/>
          </p:cNvSpPr>
          <p:nvPr>
            <p:ph type="body" sz="half" idx="2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2 способ</a:t>
            </a:r>
          </a:p>
          <a:p>
            <a:pPr>
              <a:buFont typeface="Arial" charset="0"/>
              <a:buNone/>
            </a:pPr>
            <a:r>
              <a:rPr lang="ru-RU" sz="2000" smtClean="0"/>
              <a:t>Расслабление различных групп мышц</a:t>
            </a:r>
          </a:p>
          <a:p>
            <a:pPr>
              <a:buFont typeface="Arial" charset="0"/>
              <a:buNone/>
            </a:pPr>
            <a:r>
              <a:rPr lang="ru-RU" sz="2000" smtClean="0"/>
              <a:t>«напрячь-прочувствовать-расслабить»</a:t>
            </a: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3 способ</a:t>
            </a:r>
          </a:p>
          <a:p>
            <a:pPr>
              <a:buFont typeface="Arial" charset="0"/>
              <a:buNone/>
            </a:pPr>
            <a:r>
              <a:rPr lang="ru-RU" sz="2000" smtClean="0"/>
              <a:t>	Медленно с помощью  монотонных  ритмичных движений  задать ритм организму и пройтись по кабинету или коридору несколько раз, делая на два шага вдох и на пять шагов выдох</a:t>
            </a:r>
          </a:p>
          <a:p>
            <a:pPr>
              <a:buFont typeface="Arial" charset="0"/>
              <a:buNone/>
            </a:pPr>
            <a:endParaRPr lang="ru-RU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  <a:solidFill>
            <a:srgbClr val="719697"/>
          </a:solidFill>
        </p:spPr>
        <p:txBody>
          <a:bodyPr/>
          <a:lstStyle/>
          <a:p>
            <a:r>
              <a:rPr lang="ru-RU" smtClean="0"/>
              <a:t>Слово «Конфликт»</a:t>
            </a:r>
          </a:p>
        </p:txBody>
      </p:sp>
      <p:pic>
        <p:nvPicPr>
          <p:cNvPr id="29699" name="Picture 3" descr="siblings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l="8749" r="12500"/>
          <a:stretch>
            <a:fillRect/>
          </a:stretch>
        </p:blipFill>
        <p:spPr>
          <a:xfrm>
            <a:off x="468313" y="1484313"/>
            <a:ext cx="4175125" cy="5113337"/>
          </a:xfrm>
          <a:noFill/>
          <a:ln w="76200" cmpd="tri">
            <a:solidFill>
              <a:srgbClr val="66FF66"/>
            </a:solidFill>
          </a:ln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787900" y="1412875"/>
            <a:ext cx="4032250" cy="52133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латинского происхождения и в буквальном переводе означает </a:t>
            </a:r>
            <a:r>
              <a:rPr lang="ru-RU" sz="2400" b="1">
                <a:solidFill>
                  <a:schemeClr val="accent2"/>
                </a:solidFill>
              </a:rPr>
              <a:t>столкновение, серьёзное разногласие</a:t>
            </a:r>
            <a:r>
              <a:rPr lang="ru-RU" sz="2400" b="1">
                <a:solidFill>
                  <a:srgbClr val="B45F07"/>
                </a:solidFill>
              </a:rPr>
              <a:t>.</a:t>
            </a:r>
            <a:r>
              <a:rPr lang="ru-RU" sz="2400">
                <a:solidFill>
                  <a:srgbClr val="B45F07"/>
                </a:solidFill>
              </a:rPr>
              <a:t/>
            </a:r>
            <a:br>
              <a:rPr lang="ru-RU" sz="2400">
                <a:solidFill>
                  <a:srgbClr val="B45F07"/>
                </a:solidFill>
              </a:rPr>
            </a:br>
            <a:endParaRPr lang="ru-RU" sz="2400">
              <a:solidFill>
                <a:srgbClr val="B45F07"/>
              </a:solidFill>
            </a:endParaRPr>
          </a:p>
          <a:p>
            <a:r>
              <a:rPr lang="ru-RU" sz="2400" b="1">
                <a:solidFill>
                  <a:schemeClr val="accent2"/>
                </a:solidFill>
              </a:rPr>
              <a:t>      </a:t>
            </a:r>
            <a:r>
              <a:rPr lang="ru-RU" sz="2400" b="1">
                <a:solidFill>
                  <a:schemeClr val="hlink"/>
                </a:solidFill>
              </a:rPr>
              <a:t>Причина конфликта</a:t>
            </a:r>
            <a:r>
              <a:rPr lang="ru-RU" sz="2400" b="1"/>
              <a:t> - </a:t>
            </a:r>
            <a:r>
              <a:rPr lang="ru-RU" sz="2400"/>
              <a:t>противоречия, напряжённость в отношениях, вызванные различными или противоположными интересами.</a:t>
            </a:r>
            <a:br>
              <a:rPr lang="ru-RU" sz="2400"/>
            </a:br>
            <a:endParaRPr lang="ru-RU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Создание позитивного эмоционального состояния</a:t>
            </a:r>
          </a:p>
        </p:txBody>
      </p:sp>
      <p:sp>
        <p:nvSpPr>
          <p:cNvPr id="55300" name="Объект 2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Специально запоминайте ситуации, в которых вы чувствовали себя комфортно, спокойно, уверенно . Делать это в трех основных модальностях вижу-слышу-ощущаю (ресурсные ситуации)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800" smtClean="0"/>
              <a:t> Упражнение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Сядьте удобно, закрыв глаза;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Дышите медленно и глубоко;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Вспомните  одну из ваших ресурсных ситуаций;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Проживите ее заново, вспоминая модальности;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Побудьте в этой ситуации несколько минут;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Откройте глаза и вернитесь к работе.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Техники визуализации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402138" cy="4852988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  «Заземление».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	</a:t>
            </a:r>
            <a:r>
              <a:rPr lang="ru-RU" sz="2000" smtClean="0"/>
              <a:t>При беседе с раздраженным собеседником, представляем агрессивные импульсы в виде мощного пучка отрицательной энергии, которая сначала проходит через вас, а потом уходит в землю.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	 «Щит».</a:t>
            </a:r>
            <a:r>
              <a:rPr lang="ru-RU" smtClean="0"/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	</a:t>
            </a:r>
            <a:r>
              <a:rPr lang="ru-RU" sz="2000" smtClean="0"/>
              <a:t>Представьте, что в вашем распоряжении есть волшебный щит, который делает ваше душевное состояние недосягаемым  для неприятного собеседника.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</p:txBody>
      </p:sp>
      <p:sp>
        <p:nvSpPr>
          <p:cNvPr id="56326" name="Rectangle 6"/>
          <p:cNvSpPr>
            <a:spLocks noGrp="1"/>
          </p:cNvSpPr>
          <p:nvPr>
            <p:ph type="body" sz="half" idx="2"/>
          </p:nvPr>
        </p:nvSpPr>
        <p:spPr>
          <a:xfrm>
            <a:off x="5076825" y="1600200"/>
            <a:ext cx="3609975" cy="48529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56325" name="Picture 5" descr="ANd9GcT0QdxP5YOg_LflSD1PrjrJ8ZoviKWrFk20LHwsZ9-UV7zmFP9ifVFcft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1700213"/>
            <a:ext cx="3455988" cy="4681537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Техники диссоциации</a:t>
            </a:r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smtClean="0"/>
              <a:t>: Представьте, что неприятная ситуация снята на пленку, и вы просматриваете эту запись, </a:t>
            </a:r>
            <a:r>
              <a:rPr lang="ru-RU" sz="1800" b="1" i="1" smtClean="0"/>
              <a:t>как сторонний наблюдатель</a:t>
            </a:r>
            <a:r>
              <a:rPr lang="ru-RU" sz="1800" smtClean="0"/>
              <a:t>. Как это выглядело со стороны, где вы были, что делали, как двигались и т. д. Попробовали? Хорошо.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smtClean="0"/>
              <a:t>	Теперь сделайте изображение черно-белым, и мысленно прокрутите пленку еще раз. Чувствуете, как угасают ваши эмоции? Убавьте звук и уменьшите изображение, и ваши неприятные переживания тоже потускнеют и окажутся вдали от вас.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Второй прием диссоциации </a:t>
            </a:r>
            <a:r>
              <a:rPr lang="ru-RU" sz="1800" i="1" smtClean="0"/>
              <a:t>связан с изменением масштаба события</a:t>
            </a:r>
            <a:r>
              <a:rPr lang="ru-RU" sz="1800" smtClean="0"/>
              <a:t>. Вас задел за живое сослуживец, который приписал себе решение производственной задачи, в то время как идея пришла первой в вашу голову? Вы вне себя от ярости и праведного гнева? Замечательно. А теперь представьте, как эта ситуация выглядит с борта Международной космической станции? А с поверхности Марса? Какие-то маленькие червячки кипятятся непонятно из-за чего.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Или измените не пространственный, а </a:t>
            </a:r>
            <a:r>
              <a:rPr lang="ru-RU" sz="1800" i="1" smtClean="0"/>
              <a:t>временной масштаб</a:t>
            </a:r>
            <a:r>
              <a:rPr lang="ru-RU" sz="1800" smtClean="0"/>
              <a:t>. Подумайте, как вы будете думать о своем эмоциональном порыве через месяц? Наверное, он покажется мелкой стычкой по забытому поводу. А через год вы будете помнить, из-за чего у вас сегодня подскочило давление? Вряд ли. А через пятьдесят лет? </a:t>
            </a:r>
          </a:p>
          <a:p>
            <a:pPr>
              <a:lnSpc>
                <a:spcPct val="80000"/>
              </a:lnSpc>
            </a:pPr>
            <a:endParaRPr lang="ru-RU" sz="16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"/>
            <a:ext cx="914876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0375" y="3175"/>
            <a:ext cx="8229600" cy="925513"/>
          </a:xfrm>
        </p:spPr>
        <p:txBody>
          <a:bodyPr/>
          <a:lstStyle/>
          <a:p>
            <a:r>
              <a:rPr lang="ru-RU" b="1" smtClean="0">
                <a:solidFill>
                  <a:schemeClr val="bg1"/>
                </a:solidFill>
              </a:rPr>
              <a:t>Ресурсы стрессоустойчивости</a:t>
            </a: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575" y="5373688"/>
            <a:ext cx="777716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4859" name="Group 43"/>
          <p:cNvGraphicFramePr>
            <a:graphicFrameLocks noGrp="1"/>
          </p:cNvGraphicFramePr>
          <p:nvPr/>
        </p:nvGraphicFramePr>
        <p:xfrm>
          <a:off x="684213" y="1114425"/>
          <a:ext cx="7775575" cy="4629150"/>
        </p:xfrm>
        <a:graphic>
          <a:graphicData uri="http://schemas.openxmlformats.org/drawingml/2006/table">
            <a:tbl>
              <a:tblPr/>
              <a:tblGrid>
                <a:gridCol w="4349750"/>
                <a:gridCol w="3425825"/>
              </a:tblGrid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ВНУТРЕННИЕ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ВНЕШНИЕ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57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Личностные, интеллектуальные и жизненный опыт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Социальная поддержка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61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Навыки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Материальные ресурсы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Физические ресурсы и  образ жизни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Виды конфликтов по его последствиям</a:t>
            </a:r>
          </a:p>
        </p:txBody>
      </p:sp>
      <p:sp>
        <p:nvSpPr>
          <p:cNvPr id="32772" name="Rectangle 4"/>
          <p:cNvSpPr>
            <a:spLocks noGrp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  <a:solidFill>
            <a:schemeClr val="bg2"/>
          </a:solidFill>
          <a:ln>
            <a:solidFill>
              <a:schemeClr val="hlink"/>
            </a:solidFill>
          </a:ln>
        </p:spPr>
        <p:txBody>
          <a:bodyPr/>
          <a:lstStyle/>
          <a:p>
            <a:r>
              <a:rPr lang="ru-RU" sz="3200" smtClean="0">
                <a:solidFill>
                  <a:schemeClr val="hlink"/>
                </a:solidFill>
              </a:rPr>
              <a:t>Конструктивные </a:t>
            </a:r>
          </a:p>
          <a:p>
            <a:pPr>
              <a:buFont typeface="Arial" charset="0"/>
              <a:buNone/>
            </a:pPr>
            <a:r>
              <a:rPr lang="ru-RU" sz="3200" smtClean="0">
                <a:solidFill>
                  <a:schemeClr val="hlink"/>
                </a:solidFill>
              </a:rPr>
              <a:t>      конфликты</a:t>
            </a:r>
            <a:r>
              <a:rPr lang="ru-RU" smtClean="0"/>
              <a:t> - приводят к принятию обоснованных решений и способствуют развитию взаимоотношений.</a:t>
            </a:r>
          </a:p>
        </p:txBody>
      </p:sp>
      <p:sp>
        <p:nvSpPr>
          <p:cNvPr id="32773" name="Rectangle 5"/>
          <p:cNvSpPr>
            <a:spLocks noGrp="1"/>
          </p:cNvSpPr>
          <p:nvPr>
            <p:ph type="body" sz="half" idx="2"/>
          </p:nvPr>
        </p:nvSpPr>
        <p:spPr>
          <a:xfrm>
            <a:off x="4643438" y="1628775"/>
            <a:ext cx="4038600" cy="4525963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/>
          <a:lstStyle/>
          <a:p>
            <a:r>
              <a:rPr lang="ru-RU" smtClean="0">
                <a:solidFill>
                  <a:schemeClr val="accent2"/>
                </a:solidFill>
              </a:rPr>
              <a:t>Деструктивные конфликты -</a:t>
            </a:r>
            <a:r>
              <a:rPr lang="ru-RU" smtClean="0"/>
              <a:t>препятствуют эффективному взаимодействию и принятию решений, нередко ведут к ухудшению взаимоотношений.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Rectangle 7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Влияние эмоций на разрешение межличностных конфликтов</a:t>
            </a:r>
          </a:p>
        </p:txBody>
      </p:sp>
      <p:pic>
        <p:nvPicPr>
          <p:cNvPr id="28677" name="Picture 2" descr="44f125d54f2d2e3776868f08f4e3f86d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71500" y="2014538"/>
            <a:ext cx="3810000" cy="3695700"/>
          </a:xfrm>
          <a:noFill/>
          <a:ln/>
        </p:spPr>
      </p:pic>
      <p:sp>
        <p:nvSpPr>
          <p:cNvPr id="28680" name="Rectangle 8"/>
          <p:cNvSpPr>
            <a:spLocks noGrp="1"/>
          </p:cNvSpPr>
          <p:nvPr>
            <p:ph type="body" sz="half" idx="2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smtClean="0"/>
              <a:t>Большинство конфликтных ситуаций сопровождаются негативными эмоциями участников, которые мешают конструктивному разрешению конфликтов.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  <a:solidFill>
            <a:schemeClr val="accent1"/>
          </a:solidFill>
        </p:spPr>
        <p:txBody>
          <a:bodyPr/>
          <a:lstStyle/>
          <a:p>
            <a:r>
              <a:rPr lang="ru-RU" smtClean="0"/>
              <a:t>Что такое эмоции?</a:t>
            </a:r>
          </a:p>
        </p:txBody>
      </p:sp>
      <p:sp>
        <p:nvSpPr>
          <p:cNvPr id="17413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>
              <a:spcAft>
                <a:spcPts val="1000"/>
              </a:spcAft>
              <a:buFont typeface="Arial" charset="0"/>
              <a:buNone/>
            </a:pPr>
            <a:endParaRPr lang="ru-RU" sz="900" smtClean="0">
              <a:solidFill>
                <a:srgbClr val="FFFFFF"/>
              </a:solidFill>
            </a:endParaRPr>
          </a:p>
          <a:p>
            <a:endParaRPr lang="ru-RU" sz="2400" smtClean="0"/>
          </a:p>
        </p:txBody>
      </p:sp>
      <p:sp>
        <p:nvSpPr>
          <p:cNvPr id="174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628775"/>
            <a:ext cx="8064500" cy="2405063"/>
          </a:xfrm>
          <a:solidFill>
            <a:schemeClr val="bg2"/>
          </a:solidFill>
        </p:spPr>
        <p:txBody>
          <a:bodyPr/>
          <a:lstStyle/>
          <a:p>
            <a:r>
              <a:rPr lang="ru-RU" sz="2400" smtClean="0"/>
              <a:t>в переводе с латинского </a:t>
            </a:r>
            <a:r>
              <a:rPr lang="en-US" sz="2400" i="1" smtClean="0"/>
              <a:t>emotio</a:t>
            </a:r>
            <a:r>
              <a:rPr lang="ru-RU" sz="2400" smtClean="0"/>
              <a:t> означает </a:t>
            </a:r>
            <a:r>
              <a:rPr lang="ru-RU" sz="2400" i="1" smtClean="0"/>
              <a:t>потрясаю</a:t>
            </a:r>
            <a:endParaRPr lang="ru-RU" sz="2400" smtClean="0"/>
          </a:p>
          <a:p>
            <a:r>
              <a:rPr lang="ru-RU" sz="2400" smtClean="0"/>
              <a:t>это такие психические состояния, которые выражаются в переживании человеком своего отношения к окружающей действительности и к самому себе</a:t>
            </a:r>
          </a:p>
        </p:txBody>
      </p:sp>
      <p:pic>
        <p:nvPicPr>
          <p:cNvPr id="17416" name="Picture 5" descr="000803_1063_3044_vuv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149725"/>
            <a:ext cx="21590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5" descr="000803_1063_3046_vuv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3716338"/>
            <a:ext cx="187166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5" descr="000803_1063_3045_vuvv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4076700"/>
            <a:ext cx="20161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944688"/>
          </a:xfrm>
        </p:spPr>
        <p:txBody>
          <a:bodyPr/>
          <a:lstStyle/>
          <a:p>
            <a:r>
              <a:rPr lang="ru-RU" b="1" smtClean="0">
                <a:solidFill>
                  <a:schemeClr val="bg1"/>
                </a:solidFill>
                <a:latin typeface="Arial" charset="0"/>
              </a:rPr>
              <a:t>С</a:t>
            </a:r>
            <a:r>
              <a:rPr lang="ru-RU" sz="3600" b="1" smtClean="0">
                <a:solidFill>
                  <a:schemeClr val="bg1"/>
                </a:solidFill>
                <a:latin typeface="Arial" charset="0"/>
              </a:rPr>
              <a:t>овладание с </a:t>
            </a:r>
            <a:r>
              <a:rPr lang="ru-RU" b="1" smtClean="0">
                <a:solidFill>
                  <a:schemeClr val="bg1"/>
                </a:solidFill>
              </a:rPr>
              <a:t> эмоциями подразумевает: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850" y="2565400"/>
            <a:ext cx="8208963" cy="39909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Осознать эмоциональное состояние (точно его назвать, понять интенсивность, определить ущемленную потребность)</a:t>
            </a:r>
          </a:p>
          <a:p>
            <a:pPr marL="742950" lvl="1" indent="-285750">
              <a:buFont typeface="Calibri" pitchFamily="34" charset="0"/>
              <a:buNone/>
            </a:pPr>
            <a:endParaRPr lang="ru-RU" sz="3200" b="1">
              <a:solidFill>
                <a:schemeClr val="bg1"/>
              </a:solidFill>
              <a:latin typeface="Calibri" pitchFamily="34" charset="0"/>
            </a:endParaRPr>
          </a:p>
          <a:p>
            <a:pPr marL="342900" indent="-342900">
              <a:buFont typeface="Calibri" pitchFamily="34" charset="0"/>
              <a:buAutoNum type="arabicPeriod"/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 Контролировать проявление – найти приемлемую форму для выражения эмоции.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Степени осознанности эмоций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Человек может знать, что он нечто переживает и что это переживание явно отличается от всех предыдущих (так, впервые влюбленный человек испытывает состояние, которое он не может определить, но в то же время знает, что оно продолжается и что его невозможно ни с чем сравнить).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Иной уровень, который можно назвать собственно осознанием, проявляется в том, что человек способен </a:t>
            </a:r>
            <a:r>
              <a:rPr lang="ru-RU" sz="2400" i="1" smtClean="0"/>
              <a:t>выразить</a:t>
            </a:r>
            <a:r>
              <a:rPr lang="ru-RU" sz="2400" smtClean="0"/>
              <a:t> знание о своем состоянии вербально («Я вас любил, любовь, еще, быть может, в моей душе угасла не совсем»). Именно на этом уровне становится возможным контроль над эмоциями, а именно: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 - способность предвидеть их развитие;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 - понимание факторов, от которых зависят их сила, продолжительность и их последствия.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Проблемы в осознании эмоций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smtClean="0"/>
              <a:t>отсутствие осознания самого факта возникновения эмоций (например, человек не замечает своего беспокойства, зарождающегося чувства и т.п.);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трактовка эмоций (например, человек трактует обиду как моральное возмущение);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интерпретация причины возникшей эмоции (например, человек считает, что его гнев вызван чьим-то недостойным поведением, тогда как в действительности он вызван тем, что ему было оказано недостаточно внимания);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интерпретация связи между эмоцией и вызвавшим ее поступком (так, человек считает, что наказывает ребенка «для его же пользы», тогда как в действительности делает это для того, чтобы показать свое превосходство).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ru-RU" smtClean="0"/>
              <a:t>Проявления эмоций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Переживания эмоциональных состояний  радости, любви, дружбы, симпатии, благосклонности или боли, горя, страха, ненависти, презрения, отвращения и т.п. — всегда сопровождаются соответствующими внешними или внутренними выражениями.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Внешние выражения эмоций и чувств проявляются в движениях, позах, в двигательной и вокальной мимике, интонациях речи, движениях глаз и т.п.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Внутренняя или висцеральная выраженность переживаний ярко проявляется в сердцебиении, дыхании, кровяном давлении, изменениях в эндокринных железах, органах пищеварения и выделения.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</TotalTime>
  <Words>1416</Words>
  <Application>Microsoft Office PowerPoint</Application>
  <PresentationFormat>Экран (4:3)</PresentationFormat>
  <Paragraphs>147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Arial Black</vt:lpstr>
      <vt:lpstr>Calibri</vt:lpstr>
      <vt:lpstr>Тема Office</vt:lpstr>
      <vt:lpstr>        Совладание с негативными эмоциями в конфликте   </vt:lpstr>
      <vt:lpstr>Слово «Конфликт»</vt:lpstr>
      <vt:lpstr>Виды конфликтов по его последствиям</vt:lpstr>
      <vt:lpstr>Влияние эмоций на разрешение межличностных конфликтов</vt:lpstr>
      <vt:lpstr>Что такое эмоции?</vt:lpstr>
      <vt:lpstr>Совладание с  эмоциями подразумевает:</vt:lpstr>
      <vt:lpstr>Степени осознанности эмоций</vt:lpstr>
      <vt:lpstr>Проблемы в осознании эмоций</vt:lpstr>
      <vt:lpstr>Проявления эмоций</vt:lpstr>
      <vt:lpstr>Способы сообщения о своем эмоциональном состоянии</vt:lpstr>
      <vt:lpstr>«Ты- послание»</vt:lpstr>
      <vt:lpstr>«Я-послание»</vt:lpstr>
      <vt:lpstr>Характеристики конструктивных высказываний</vt:lpstr>
      <vt:lpstr>Деструктивные высказывания</vt:lpstr>
      <vt:lpstr>Говорите о своих эмоциях!</vt:lpstr>
      <vt:lpstr>Общий уровень стресса</vt:lpstr>
      <vt:lpstr>Техники снижения интенсивности эмоций </vt:lpstr>
      <vt:lpstr>Способы, связанные с управлением дыхания</vt:lpstr>
      <vt:lpstr>Способы, связанные с управлением тонуса мышц и движением</vt:lpstr>
      <vt:lpstr>Создание позитивного эмоционального состояния</vt:lpstr>
      <vt:lpstr>Техники визуализации</vt:lpstr>
      <vt:lpstr>Техники диссоциации</vt:lpstr>
      <vt:lpstr>Ресурсы стрессоустойчивости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школа</cp:lastModifiedBy>
  <cp:revision>73</cp:revision>
  <dcterms:created xsi:type="dcterms:W3CDTF">2016-04-20T10:40:04Z</dcterms:created>
  <dcterms:modified xsi:type="dcterms:W3CDTF">2016-09-02T08:42:19Z</dcterms:modified>
</cp:coreProperties>
</file>