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handoutMasterIdLst>
    <p:handoutMasterId r:id="rId7"/>
  </p:handoutMasterIdLst>
  <p:sldIdLst>
    <p:sldId id="256" r:id="rId2"/>
    <p:sldId id="258" r:id="rId3"/>
    <p:sldId id="257" r:id="rId4"/>
    <p:sldId id="260" r:id="rId5"/>
  </p:sldIdLst>
  <p:sldSz cx="8120063" cy="10826750" type="B4ISO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034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F47E3-AA3F-4304-AD6E-C77D659A7A2B}" type="datetimeFigureOut">
              <a:rPr lang="ru-RU" smtClean="0"/>
              <a:t>06.02.2018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1692D-697B-44C1-A1A5-E48E2B77B8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148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F9EEB-ED66-4C43-9F50-C2964E63536A}" type="datetimeFigureOut">
              <a:rPr lang="ru-RU" smtClean="0"/>
              <a:t>06.02.2018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703638" y="857250"/>
            <a:ext cx="17367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03680-044D-4794-ABE6-53E2FCB0D9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67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703638" y="857250"/>
            <a:ext cx="1736725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03680-044D-4794-ABE6-53E2FCB0D9C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284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703638" y="857250"/>
            <a:ext cx="1736725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03680-044D-4794-ABE6-53E2FCB0D9C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35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703638" y="857250"/>
            <a:ext cx="1736725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03680-044D-4794-ABE6-53E2FCB0D9C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8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703638" y="857250"/>
            <a:ext cx="1736725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03680-044D-4794-ABE6-53E2FCB0D9C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7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005" y="1771882"/>
            <a:ext cx="6902054" cy="3769313"/>
          </a:xfrm>
        </p:spPr>
        <p:txBody>
          <a:bodyPr anchor="b"/>
          <a:lstStyle>
            <a:lvl1pPr algn="ctr">
              <a:defRPr sz="532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5011" y="5686552"/>
            <a:ext cx="6090047" cy="2613959"/>
          </a:xfrm>
        </p:spPr>
        <p:txBody>
          <a:bodyPr/>
          <a:lstStyle>
            <a:lvl1pPr marL="0" indent="0" algn="ctr">
              <a:buNone/>
              <a:defRPr sz="2131"/>
            </a:lvl1pPr>
            <a:lvl2pPr marL="405975" indent="0" algn="ctr">
              <a:buNone/>
              <a:defRPr sz="1776"/>
            </a:lvl2pPr>
            <a:lvl3pPr marL="811946" indent="0" algn="ctr">
              <a:buNone/>
              <a:defRPr sz="1599"/>
            </a:lvl3pPr>
            <a:lvl4pPr marL="1217921" indent="0" algn="ctr">
              <a:buNone/>
              <a:defRPr sz="1421"/>
            </a:lvl4pPr>
            <a:lvl5pPr marL="1623893" indent="0" algn="ctr">
              <a:buNone/>
              <a:defRPr sz="1421"/>
            </a:lvl5pPr>
            <a:lvl6pPr marL="2029866" indent="0" algn="ctr">
              <a:buNone/>
              <a:defRPr sz="1421"/>
            </a:lvl6pPr>
            <a:lvl7pPr marL="2435841" indent="0" algn="ctr">
              <a:buNone/>
              <a:defRPr sz="1421"/>
            </a:lvl7pPr>
            <a:lvl8pPr marL="2841813" indent="0" algn="ctr">
              <a:buNone/>
              <a:defRPr sz="1421"/>
            </a:lvl8pPr>
            <a:lvl9pPr marL="3247787" indent="0" algn="ctr">
              <a:buNone/>
              <a:defRPr sz="142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1F4F-E5FF-4557-AC2D-BF65F08FA41D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16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D165-F8B7-40BE-B831-0956D623C7D5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977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10923" y="576424"/>
            <a:ext cx="1750889" cy="917517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256" y="576424"/>
            <a:ext cx="5151165" cy="917517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C0F-58F7-4D6C-80BC-5ABBE58026CD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2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6931-1193-4B0B-B4D5-A035E7432AF5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50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27" y="2699172"/>
            <a:ext cx="7003554" cy="4503626"/>
          </a:xfrm>
        </p:spPr>
        <p:txBody>
          <a:bodyPr anchor="b"/>
          <a:lstStyle>
            <a:lvl1pPr>
              <a:defRPr sz="532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027" y="7245409"/>
            <a:ext cx="7003554" cy="2368351"/>
          </a:xfrm>
        </p:spPr>
        <p:txBody>
          <a:bodyPr/>
          <a:lstStyle>
            <a:lvl1pPr marL="0" indent="0">
              <a:buNone/>
              <a:defRPr sz="2131">
                <a:solidFill>
                  <a:schemeClr val="tx1"/>
                </a:solidFill>
              </a:defRPr>
            </a:lvl1pPr>
            <a:lvl2pPr marL="405975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2pPr>
            <a:lvl3pPr marL="81194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217921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4pPr>
            <a:lvl5pPr marL="1623893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5pPr>
            <a:lvl6pPr marL="2029866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6pPr>
            <a:lvl7pPr marL="2435841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7pPr>
            <a:lvl8pPr marL="2841813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8pPr>
            <a:lvl9pPr marL="3247787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30B0-1631-41C9-82BE-8A8EF607B245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3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257" y="2882124"/>
            <a:ext cx="3451027" cy="68694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0784" y="2882124"/>
            <a:ext cx="3451027" cy="68694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46BA-E5E1-4B1B-8219-0B41A19AD893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275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576432"/>
            <a:ext cx="7003554" cy="20926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313" y="2654063"/>
            <a:ext cx="3435167" cy="1300713"/>
          </a:xfrm>
        </p:spPr>
        <p:txBody>
          <a:bodyPr anchor="b"/>
          <a:lstStyle>
            <a:lvl1pPr marL="0" indent="0">
              <a:buNone/>
              <a:defRPr sz="2131" b="1"/>
            </a:lvl1pPr>
            <a:lvl2pPr marL="405975" indent="0">
              <a:buNone/>
              <a:defRPr sz="1776" b="1"/>
            </a:lvl2pPr>
            <a:lvl3pPr marL="811946" indent="0">
              <a:buNone/>
              <a:defRPr sz="1599" b="1"/>
            </a:lvl3pPr>
            <a:lvl4pPr marL="1217921" indent="0">
              <a:buNone/>
              <a:defRPr sz="1421" b="1"/>
            </a:lvl4pPr>
            <a:lvl5pPr marL="1623893" indent="0">
              <a:buNone/>
              <a:defRPr sz="1421" b="1"/>
            </a:lvl5pPr>
            <a:lvl6pPr marL="2029866" indent="0">
              <a:buNone/>
              <a:defRPr sz="1421" b="1"/>
            </a:lvl6pPr>
            <a:lvl7pPr marL="2435841" indent="0">
              <a:buNone/>
              <a:defRPr sz="1421" b="1"/>
            </a:lvl7pPr>
            <a:lvl8pPr marL="2841813" indent="0">
              <a:buNone/>
              <a:defRPr sz="1421" b="1"/>
            </a:lvl8pPr>
            <a:lvl9pPr marL="3247787" indent="0">
              <a:buNone/>
              <a:defRPr sz="142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313" y="3954776"/>
            <a:ext cx="3435167" cy="5816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0783" y="2654063"/>
            <a:ext cx="3452084" cy="1300713"/>
          </a:xfrm>
        </p:spPr>
        <p:txBody>
          <a:bodyPr anchor="b"/>
          <a:lstStyle>
            <a:lvl1pPr marL="0" indent="0">
              <a:buNone/>
              <a:defRPr sz="2131" b="1"/>
            </a:lvl1pPr>
            <a:lvl2pPr marL="405975" indent="0">
              <a:buNone/>
              <a:defRPr sz="1776" b="1"/>
            </a:lvl2pPr>
            <a:lvl3pPr marL="811946" indent="0">
              <a:buNone/>
              <a:defRPr sz="1599" b="1"/>
            </a:lvl3pPr>
            <a:lvl4pPr marL="1217921" indent="0">
              <a:buNone/>
              <a:defRPr sz="1421" b="1"/>
            </a:lvl4pPr>
            <a:lvl5pPr marL="1623893" indent="0">
              <a:buNone/>
              <a:defRPr sz="1421" b="1"/>
            </a:lvl5pPr>
            <a:lvl6pPr marL="2029866" indent="0">
              <a:buNone/>
              <a:defRPr sz="1421" b="1"/>
            </a:lvl6pPr>
            <a:lvl7pPr marL="2435841" indent="0">
              <a:buNone/>
              <a:defRPr sz="1421" b="1"/>
            </a:lvl7pPr>
            <a:lvl8pPr marL="2841813" indent="0">
              <a:buNone/>
              <a:defRPr sz="1421" b="1"/>
            </a:lvl8pPr>
            <a:lvl9pPr marL="3247787" indent="0">
              <a:buNone/>
              <a:defRPr sz="142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0783" y="3954776"/>
            <a:ext cx="3452084" cy="5816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2825B-B099-41A2-A3B3-04F0558C1678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32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6412-65B6-49F9-8F34-947AE9857916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68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E5C7-11E1-428D-903A-9070D4964F2A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518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721782"/>
            <a:ext cx="2618932" cy="2526243"/>
          </a:xfrm>
        </p:spPr>
        <p:txBody>
          <a:bodyPr anchor="b"/>
          <a:lstStyle>
            <a:lvl1pPr>
              <a:defRPr sz="284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084" y="1558853"/>
            <a:ext cx="4110782" cy="7694010"/>
          </a:xfrm>
        </p:spPr>
        <p:txBody>
          <a:bodyPr/>
          <a:lstStyle>
            <a:lvl1pPr>
              <a:defRPr sz="2843"/>
            </a:lvl1pPr>
            <a:lvl2pPr>
              <a:defRPr sz="2487"/>
            </a:lvl2pPr>
            <a:lvl3pPr>
              <a:defRPr sz="2131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312" y="3248025"/>
            <a:ext cx="2618932" cy="6017368"/>
          </a:xfrm>
        </p:spPr>
        <p:txBody>
          <a:bodyPr/>
          <a:lstStyle>
            <a:lvl1pPr marL="0" indent="0">
              <a:buNone/>
              <a:defRPr sz="1421"/>
            </a:lvl1pPr>
            <a:lvl2pPr marL="405975" indent="0">
              <a:buNone/>
              <a:defRPr sz="1243"/>
            </a:lvl2pPr>
            <a:lvl3pPr marL="811946" indent="0">
              <a:buNone/>
              <a:defRPr sz="1067"/>
            </a:lvl3pPr>
            <a:lvl4pPr marL="1217921" indent="0">
              <a:buNone/>
              <a:defRPr sz="888"/>
            </a:lvl4pPr>
            <a:lvl5pPr marL="1623893" indent="0">
              <a:buNone/>
              <a:defRPr sz="888"/>
            </a:lvl5pPr>
            <a:lvl6pPr marL="2029866" indent="0">
              <a:buNone/>
              <a:defRPr sz="888"/>
            </a:lvl6pPr>
            <a:lvl7pPr marL="2435841" indent="0">
              <a:buNone/>
              <a:defRPr sz="888"/>
            </a:lvl7pPr>
            <a:lvl8pPr marL="2841813" indent="0">
              <a:buNone/>
              <a:defRPr sz="888"/>
            </a:lvl8pPr>
            <a:lvl9pPr marL="3247787" indent="0">
              <a:buNone/>
              <a:defRPr sz="88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CBD85-92FA-414F-B6C2-60B5DC5CF722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50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721782"/>
            <a:ext cx="2618932" cy="2526243"/>
          </a:xfrm>
        </p:spPr>
        <p:txBody>
          <a:bodyPr anchor="b"/>
          <a:lstStyle>
            <a:lvl1pPr>
              <a:defRPr sz="284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2084" y="1558853"/>
            <a:ext cx="4110782" cy="7694010"/>
          </a:xfrm>
        </p:spPr>
        <p:txBody>
          <a:bodyPr anchor="t"/>
          <a:lstStyle>
            <a:lvl1pPr marL="0" indent="0">
              <a:buNone/>
              <a:defRPr sz="2843"/>
            </a:lvl1pPr>
            <a:lvl2pPr marL="405975" indent="0">
              <a:buNone/>
              <a:defRPr sz="2487"/>
            </a:lvl2pPr>
            <a:lvl3pPr marL="811946" indent="0">
              <a:buNone/>
              <a:defRPr sz="2131"/>
            </a:lvl3pPr>
            <a:lvl4pPr marL="1217921" indent="0">
              <a:buNone/>
              <a:defRPr sz="1776"/>
            </a:lvl4pPr>
            <a:lvl5pPr marL="1623893" indent="0">
              <a:buNone/>
              <a:defRPr sz="1776"/>
            </a:lvl5pPr>
            <a:lvl6pPr marL="2029866" indent="0">
              <a:buNone/>
              <a:defRPr sz="1776"/>
            </a:lvl6pPr>
            <a:lvl7pPr marL="2435841" indent="0">
              <a:buNone/>
              <a:defRPr sz="1776"/>
            </a:lvl7pPr>
            <a:lvl8pPr marL="2841813" indent="0">
              <a:buNone/>
              <a:defRPr sz="1776"/>
            </a:lvl8pPr>
            <a:lvl9pPr marL="3247787" indent="0">
              <a:buNone/>
              <a:defRPr sz="1776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312" y="3248025"/>
            <a:ext cx="2618932" cy="6017368"/>
          </a:xfrm>
        </p:spPr>
        <p:txBody>
          <a:bodyPr/>
          <a:lstStyle>
            <a:lvl1pPr marL="0" indent="0">
              <a:buNone/>
              <a:defRPr sz="1421"/>
            </a:lvl1pPr>
            <a:lvl2pPr marL="405975" indent="0">
              <a:buNone/>
              <a:defRPr sz="1243"/>
            </a:lvl2pPr>
            <a:lvl3pPr marL="811946" indent="0">
              <a:buNone/>
              <a:defRPr sz="1067"/>
            </a:lvl3pPr>
            <a:lvl4pPr marL="1217921" indent="0">
              <a:buNone/>
              <a:defRPr sz="888"/>
            </a:lvl4pPr>
            <a:lvl5pPr marL="1623893" indent="0">
              <a:buNone/>
              <a:defRPr sz="888"/>
            </a:lvl5pPr>
            <a:lvl6pPr marL="2029866" indent="0">
              <a:buNone/>
              <a:defRPr sz="888"/>
            </a:lvl6pPr>
            <a:lvl7pPr marL="2435841" indent="0">
              <a:buNone/>
              <a:defRPr sz="888"/>
            </a:lvl7pPr>
            <a:lvl8pPr marL="2841813" indent="0">
              <a:buNone/>
              <a:defRPr sz="888"/>
            </a:lvl8pPr>
            <a:lvl9pPr marL="3247787" indent="0">
              <a:buNone/>
              <a:defRPr sz="88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3F76-6392-4BD8-B02E-68E3ADB7DB3C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52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255" y="576432"/>
            <a:ext cx="7003554" cy="2092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255" y="2882124"/>
            <a:ext cx="7003554" cy="6869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254" y="10034795"/>
            <a:ext cx="1827014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ADD33-1BF4-44C6-8040-8DDEE6D5F900}" type="datetime1">
              <a:rPr lang="ru-RU" smtClean="0"/>
              <a:t>06.02.2018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774" y="10034795"/>
            <a:ext cx="2740521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4796" y="10034795"/>
            <a:ext cx="1827014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66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811946" rtl="0" eaLnBrk="1" latinLnBrk="0" hangingPunct="1">
        <a:lnSpc>
          <a:spcPct val="90000"/>
        </a:lnSpc>
        <a:spcBef>
          <a:spcPct val="0"/>
        </a:spcBef>
        <a:buNone/>
        <a:defRPr sz="39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987" indent="-202987" algn="l" defTabSz="811946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08960" indent="-202987" algn="l" defTabSz="81194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14934" indent="-202987" algn="l" defTabSz="81194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420907" indent="-202987" algn="l" defTabSz="81194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9" indent="-202987" algn="l" defTabSz="81194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232854" indent="-202987" algn="l" defTabSz="81194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2638827" indent="-202987" algn="l" defTabSz="81194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7pPr>
      <a:lvl8pPr marL="3044800" indent="-202987" algn="l" defTabSz="81194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8pPr>
      <a:lvl9pPr marL="3450774" indent="-202987" algn="l" defTabSz="81194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946" rtl="0" eaLnBrk="1" latinLnBrk="0" hangingPunct="1">
        <a:defRPr sz="1599" kern="1200">
          <a:solidFill>
            <a:schemeClr val="tx1"/>
          </a:solidFill>
          <a:latin typeface="+mn-lt"/>
          <a:ea typeface="+mn-ea"/>
          <a:cs typeface="+mn-cs"/>
        </a:defRPr>
      </a:lvl1pPr>
      <a:lvl2pPr marL="405975" algn="l" defTabSz="811946" rtl="0" eaLnBrk="1" latinLnBrk="0" hangingPunct="1">
        <a:defRPr sz="1599" kern="1200">
          <a:solidFill>
            <a:schemeClr val="tx1"/>
          </a:solidFill>
          <a:latin typeface="+mn-lt"/>
          <a:ea typeface="+mn-ea"/>
          <a:cs typeface="+mn-cs"/>
        </a:defRPr>
      </a:lvl2pPr>
      <a:lvl3pPr marL="811946" algn="l" defTabSz="811946" rtl="0" eaLnBrk="1" latinLnBrk="0" hangingPunct="1">
        <a:defRPr sz="1599" kern="1200">
          <a:solidFill>
            <a:schemeClr val="tx1"/>
          </a:solidFill>
          <a:latin typeface="+mn-lt"/>
          <a:ea typeface="+mn-ea"/>
          <a:cs typeface="+mn-cs"/>
        </a:defRPr>
      </a:lvl3pPr>
      <a:lvl4pPr marL="1217921" algn="l" defTabSz="811946" rtl="0" eaLnBrk="1" latinLnBrk="0" hangingPunct="1">
        <a:defRPr sz="1599" kern="1200">
          <a:solidFill>
            <a:schemeClr val="tx1"/>
          </a:solidFill>
          <a:latin typeface="+mn-lt"/>
          <a:ea typeface="+mn-ea"/>
          <a:cs typeface="+mn-cs"/>
        </a:defRPr>
      </a:lvl4pPr>
      <a:lvl5pPr marL="1623893" algn="l" defTabSz="811946" rtl="0" eaLnBrk="1" latinLnBrk="0" hangingPunct="1"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029866" algn="l" defTabSz="811946" rtl="0" eaLnBrk="1" latinLnBrk="0" hangingPunct="1"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2435841" algn="l" defTabSz="811946" rtl="0" eaLnBrk="1" latinLnBrk="0" hangingPunct="1">
        <a:defRPr sz="1599" kern="1200">
          <a:solidFill>
            <a:schemeClr val="tx1"/>
          </a:solidFill>
          <a:latin typeface="+mn-lt"/>
          <a:ea typeface="+mn-ea"/>
          <a:cs typeface="+mn-cs"/>
        </a:defRPr>
      </a:lvl7pPr>
      <a:lvl8pPr marL="2841813" algn="l" defTabSz="811946" rtl="0" eaLnBrk="1" latinLnBrk="0" hangingPunct="1">
        <a:defRPr sz="1599" kern="1200">
          <a:solidFill>
            <a:schemeClr val="tx1"/>
          </a:solidFill>
          <a:latin typeface="+mn-lt"/>
          <a:ea typeface="+mn-ea"/>
          <a:cs typeface="+mn-cs"/>
        </a:defRPr>
      </a:lvl8pPr>
      <a:lvl9pPr marL="3247787" algn="l" defTabSz="811946" rtl="0" eaLnBrk="1" latinLnBrk="0" hangingPunct="1">
        <a:defRPr sz="1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183" y="1030368"/>
            <a:ext cx="6902055" cy="1161103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latin typeface="Adobe Caslon Pro Bold" panose="0205070206050A020403" pitchFamily="18" charset="0"/>
              </a:rPr>
              <a:t>BERD.SCHOOL</a:t>
            </a:r>
            <a:endParaRPr lang="ru-RU" sz="66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12190" y="2173934"/>
            <a:ext cx="7588787" cy="1753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30" y="10402188"/>
            <a:ext cx="442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Подписывайтесь на нашу группу ВКонтакте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25" y="10343181"/>
            <a:ext cx="442749" cy="44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36941" y="10402188"/>
            <a:ext cx="342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https://vk.com/novosti_berdugino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246699" y="6590582"/>
            <a:ext cx="54984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3907" y="566456"/>
            <a:ext cx="8162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Филиал МАОУ «Новоатьяловская СОШ» «Бердюгинская СОШ»</a:t>
            </a:r>
          </a:p>
          <a:p>
            <a:pPr algn="ctr"/>
            <a:endParaRPr lang="ru-RU" sz="2000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218826" y="10283858"/>
            <a:ext cx="7588787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40794" y="992791"/>
            <a:ext cx="1392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Январь </a:t>
            </a:r>
            <a:r>
              <a:rPr lang="ru-RU" sz="2000" b="1" dirty="0"/>
              <a:t>2017</a:t>
            </a:r>
            <a:endParaRPr lang="en-US" sz="2000" b="1" dirty="0"/>
          </a:p>
          <a:p>
            <a:r>
              <a:rPr lang="en-US" sz="2000" b="1" dirty="0" smtClean="0"/>
              <a:t>#</a:t>
            </a:r>
            <a:r>
              <a:rPr lang="ru-RU" sz="2000" b="1" dirty="0"/>
              <a:t>4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389970" y="6748740"/>
            <a:ext cx="24792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2400" b="1" i="1" dirty="0" err="1">
                <a:latin typeface="Batang" panose="02030600000101010101" pitchFamily="18" charset="-127"/>
                <a:ea typeface="Batang" panose="02030600000101010101" pitchFamily="18" charset="-127"/>
              </a:rPr>
              <a:t>Книжкина</a:t>
            </a:r>
            <a:r>
              <a:rPr lang="ru-RU" sz="2400" b="1" i="1" dirty="0">
                <a:latin typeface="Batang" panose="02030600000101010101" pitchFamily="18" charset="-127"/>
                <a:ea typeface="Batang" panose="02030600000101010101" pitchFamily="18" charset="-127"/>
              </a:rPr>
              <a:t> больница»</a:t>
            </a:r>
            <a:endParaRPr lang="ru-RU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2000" dirty="0">
                <a:latin typeface="Batang" panose="02030600000101010101" pitchFamily="18" charset="-127"/>
                <a:ea typeface="Batang" panose="02030600000101010101" pitchFamily="18" charset="-127"/>
              </a:rPr>
              <a:t>Ребята начальных классов на кружке «Помогай-ка» вернули к жизни старенькие </a:t>
            </a: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книги</a:t>
            </a:r>
            <a:endParaRPr lang="ru-RU" sz="20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9198" y="2280900"/>
            <a:ext cx="2250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11 января – Всемирный день «Спасибо»!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869197" y="2330680"/>
            <a:ext cx="0" cy="78256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869197" y="3362910"/>
            <a:ext cx="2250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17 </a:t>
            </a:r>
            <a:r>
              <a:rPr lang="ru-RU" dirty="0" smtClean="0"/>
              <a:t>января - </a:t>
            </a:r>
            <a:r>
              <a:rPr lang="ru-RU" dirty="0"/>
              <a:t>День детей-изобретателей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5981035" y="3223701"/>
            <a:ext cx="1991390" cy="88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89116" y="5860500"/>
            <a:ext cx="5413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Batang" panose="02030600000101010101" pitchFamily="18" charset="-127"/>
                <a:ea typeface="Batang" panose="02030600000101010101" pitchFamily="18" charset="-127"/>
              </a:rPr>
              <a:t>«Синичкина столовая»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28" y="2522588"/>
            <a:ext cx="5197284" cy="34333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3749" r="29108"/>
          <a:stretch/>
        </p:blipFill>
        <p:spPr>
          <a:xfrm>
            <a:off x="422928" y="6816076"/>
            <a:ext cx="2703588" cy="32258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66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flipV="1">
            <a:off x="212190" y="471259"/>
            <a:ext cx="7588787" cy="1753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12190" y="4548108"/>
            <a:ext cx="768845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«День детей-изобретателей»</a:t>
            </a:r>
          </a:p>
          <a:p>
            <a:r>
              <a:rPr lang="ru-RU" sz="1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Ежегодно </a:t>
            </a:r>
            <a:r>
              <a:rPr lang="ru-RU" sz="1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17 января</a:t>
            </a:r>
            <a:r>
              <a:rPr lang="ru-RU" sz="1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 во всем мире отмечается День детских изобретений или, в ином переводе, День детей-изобретателей (</a:t>
            </a:r>
            <a:r>
              <a:rPr lang="ru-RU" sz="14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Kid</a:t>
            </a:r>
            <a:r>
              <a:rPr lang="ru-RU" sz="1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14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Inventors</a:t>
            </a:r>
            <a:r>
              <a:rPr lang="ru-RU" sz="1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’ </a:t>
            </a:r>
            <a:r>
              <a:rPr lang="ru-RU" sz="14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Day</a:t>
            </a:r>
            <a:r>
              <a:rPr lang="ru-RU" sz="1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).Батут, водные лыжи, фруктовое мороженое на палочке – все это когда-то придумали дети. Сегодня во всем мире отмечается день детских изобретений.</a:t>
            </a:r>
          </a:p>
          <a:p>
            <a:r>
              <a:rPr lang="ru-RU" sz="1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Символично</a:t>
            </a:r>
            <a:r>
              <a:rPr lang="ru-RU" sz="1400" dirty="0">
                <a:latin typeface="Batang" panose="02030600000101010101" pitchFamily="18" charset="-127"/>
                <a:ea typeface="Batang" panose="02030600000101010101" pitchFamily="18" charset="-127"/>
              </a:rPr>
              <a:t>, что датой Дня выбран день рождения одного из выдающихся американцев — государственного деятеля, дипломата, ученого, изобретателя, журналиста Бенджамина Франклина (</a:t>
            </a:r>
            <a:r>
              <a:rPr lang="ru-RU" sz="1400" dirty="0" err="1">
                <a:latin typeface="Batang" panose="02030600000101010101" pitchFamily="18" charset="-127"/>
                <a:ea typeface="Batang" panose="02030600000101010101" pitchFamily="18" charset="-127"/>
              </a:rPr>
              <a:t>Benjamin</a:t>
            </a:r>
            <a:r>
              <a:rPr lang="ru-RU" sz="14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1400" dirty="0" err="1">
                <a:latin typeface="Batang" panose="02030600000101010101" pitchFamily="18" charset="-127"/>
                <a:ea typeface="Batang" panose="02030600000101010101" pitchFamily="18" charset="-127"/>
              </a:rPr>
              <a:t>Franklin</a:t>
            </a:r>
            <a:r>
              <a:rPr lang="ru-RU" sz="1400" dirty="0">
                <a:latin typeface="Batang" panose="02030600000101010101" pitchFamily="18" charset="-127"/>
                <a:ea typeface="Batang" panose="02030600000101010101" pitchFamily="18" charset="-127"/>
              </a:rPr>
              <a:t>, 1706-1790). Замечательно, что свое первое изобретение — пару ласт для плавания, которые надевались на руки, — Бен Франклин изобрел в возрасте 12 лет.  Юный соотечественник Франклина, 13-летний Бенни Бенсон в 1926 году отправил свой эскиз на конкурс Государственного флага Аляски. Синий цвет, символизирующий небо и официальный цветок штата — незабудку, изображение созвездия Большой Медведицы и Полярной звезды привели мальчика к победе. Несомненно, флаг Аляски и сегодня выглядит очень стильно. А батут? Идея его создания, казалось бы, лежала на поверхности. И вот в 1930 году, наблюдая за соревнованиями воздушных гимнастов, некий Джордж </a:t>
            </a:r>
            <a:r>
              <a:rPr lang="ru-RU" sz="1400" dirty="0" err="1">
                <a:latin typeface="Batang" panose="02030600000101010101" pitchFamily="18" charset="-127"/>
                <a:ea typeface="Batang" panose="02030600000101010101" pitchFamily="18" charset="-127"/>
              </a:rPr>
              <a:t>Ниссен</a:t>
            </a:r>
            <a:r>
              <a:rPr lang="ru-RU" sz="1400" dirty="0">
                <a:latin typeface="Batang" panose="02030600000101010101" pitchFamily="18" charset="-127"/>
                <a:ea typeface="Batang" panose="02030600000101010101" pitchFamily="18" charset="-127"/>
              </a:rPr>
              <a:t> обратил внимание на то, как гимнасты в конце своего выступления прыгают на страховочную сетку. На этом выступление акробатов обычно заканчивалось, но 16-летний подросток задумался и решил смастерить «подпрыгивающую установку», на которой можно бы было подпрыгивать и выполнять различные трюки в воздухе. Можно перечислять детские изобретения бесконечно, вспоминая и перчатки без пальцев, и бумажный пакет с квадратным дном, и калькулятор — все это принесли в нашу жизнь гениальные умы юных изобретателей.</a:t>
            </a:r>
          </a:p>
          <a:p>
            <a:r>
              <a:rPr lang="ru-RU" sz="1400" dirty="0">
                <a:latin typeface="Batang" panose="02030600000101010101" pitchFamily="18" charset="-127"/>
                <a:ea typeface="Batang" panose="02030600000101010101" pitchFamily="18" charset="-127"/>
              </a:rPr>
              <a:t>В День детских изобретений проходят многочисленные демонстрации новых изобретений, конкурсы, награждения. Всегда звучит задорный смех, шутки, музыка, потому что изобретать — это естественное состояние всех детей.</a:t>
            </a:r>
          </a:p>
          <a:p>
            <a:endParaRPr lang="ru-RU" sz="1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8038"/>
            <a:ext cx="7900640" cy="35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478"/>
          <a:stretch/>
        </p:blipFill>
        <p:spPr>
          <a:xfrm>
            <a:off x="385010" y="192505"/>
            <a:ext cx="7363327" cy="6208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23" y="6848108"/>
            <a:ext cx="405765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- Скорее, ты опоздаешь в школу!</a:t>
            </a:r>
          </a:p>
          <a:p>
            <a:pPr marL="285750" indent="-285750" algn="ctr">
              <a:buFontTx/>
              <a:buChar char="-"/>
            </a:pPr>
            <a:r>
              <a:rPr lang="ru-RU" sz="2400" dirty="0" smtClean="0"/>
              <a:t>Не </a:t>
            </a:r>
            <a:r>
              <a:rPr lang="ru-RU" sz="2400" dirty="0"/>
              <a:t>беспокойся, мама, школа открыта весь день</a:t>
            </a:r>
            <a:r>
              <a:rPr lang="ru-RU" sz="2400" dirty="0" smtClean="0"/>
              <a:t>.</a:t>
            </a:r>
          </a:p>
          <a:p>
            <a:pPr marL="285750" indent="-285750" algn="ctr">
              <a:buFontTx/>
              <a:buChar char="-"/>
            </a:pPr>
            <a:endParaRPr lang="ru-RU" sz="2400" dirty="0"/>
          </a:p>
          <a:p>
            <a:pPr algn="ctr"/>
            <a:r>
              <a:rPr lang="ru-RU" sz="2400" dirty="0"/>
              <a:t>- А зачем учатся на юриста, - спрашивает школьник отца, - Чтобы знать все законы?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Нет, сынок, чтобы грамотно все эти законы обходить</a:t>
            </a:r>
            <a:r>
              <a:rPr lang="ru-RU" sz="2400" dirty="0" smtClean="0"/>
              <a:t>!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2413" y="6848108"/>
            <a:ext cx="40576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Казалось бы давно уже окончена школа и даже университет, есть работа, но голову не покидает вопрос: - "так кем я хочу стать, когда вырасту</a:t>
            </a:r>
            <a:r>
              <a:rPr lang="ru-RU" sz="2400" dirty="0" smtClean="0"/>
              <a:t>?"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62413" y="9156432"/>
            <a:ext cx="40576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Уважайте своих родителей. Они закончили школу без </a:t>
            </a:r>
            <a:r>
              <a:rPr lang="ru-RU" sz="2400" dirty="0" err="1"/>
              <a:t>Гугла</a:t>
            </a:r>
            <a:r>
              <a:rPr lang="ru-RU" sz="2400" dirty="0"/>
              <a:t> и Википедии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6" y="5953492"/>
            <a:ext cx="3139596" cy="894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669" y="6098235"/>
            <a:ext cx="74987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420" y="8699866"/>
            <a:ext cx="764973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Над выпуском работали:</a:t>
            </a:r>
            <a:endParaRPr lang="ru-RU" sz="3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Главный редактор: </a:t>
            </a:r>
            <a:r>
              <a:rPr lang="ru-RU" sz="2800" dirty="0" err="1">
                <a:latin typeface="Batang" panose="02030600000101010101" pitchFamily="18" charset="-127"/>
                <a:ea typeface="Batang" panose="02030600000101010101" pitchFamily="18" charset="-127"/>
              </a:rPr>
              <a:t>Сосновцева</a:t>
            </a:r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28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Алена</a:t>
            </a:r>
            <a:endParaRPr lang="ru-RU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Художник-оформитель: Чапаров Артур</a:t>
            </a:r>
          </a:p>
          <a:p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Корреспонденты: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420" y="368920"/>
            <a:ext cx="7649736" cy="236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Внимание!</a:t>
            </a:r>
          </a:p>
          <a:p>
            <a:r>
              <a:rPr lang="ru-RU" sz="2800" dirty="0"/>
              <a:t>Все ребята, заинтересованные в участии в создании газеты, или просто обладает активной жизненной позицией - добро пожаловать к нам! Креатив и юмор приветствуется!</a:t>
            </a:r>
          </a:p>
        </p:txBody>
      </p:sp>
    </p:spTree>
    <p:extLst>
      <p:ext uri="{BB962C8B-B14F-4D97-AF65-F5344CB8AC3E}">
        <p14:creationId xmlns:p14="http://schemas.microsoft.com/office/powerpoint/2010/main" val="30483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</TotalTime>
  <Words>188</Words>
  <Application>Microsoft Office PowerPoint</Application>
  <PresentationFormat>B4 (ISO) (250x353 мм)</PresentationFormat>
  <Paragraphs>31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Batang</vt:lpstr>
      <vt:lpstr>Adobe Caslon Pro Bold</vt:lpstr>
      <vt:lpstr>Arial</vt:lpstr>
      <vt:lpstr>Calibri</vt:lpstr>
      <vt:lpstr>Calibri Light</vt:lpstr>
      <vt:lpstr>Тема Office</vt:lpstr>
      <vt:lpstr>BERD.SCHOOL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 DeaD</dc:creator>
  <cp:lastModifiedBy>Ученик</cp:lastModifiedBy>
  <cp:revision>126</cp:revision>
  <dcterms:created xsi:type="dcterms:W3CDTF">2017-10-17T13:26:39Z</dcterms:created>
  <dcterms:modified xsi:type="dcterms:W3CDTF">2018-02-06T10:43:22Z</dcterms:modified>
</cp:coreProperties>
</file>