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86" r:id="rId2"/>
    <p:sldId id="269" r:id="rId3"/>
    <p:sldId id="292" r:id="rId4"/>
    <p:sldId id="262" r:id="rId5"/>
    <p:sldId id="257" r:id="rId6"/>
    <p:sldId id="264" r:id="rId7"/>
    <p:sldId id="287" r:id="rId8"/>
    <p:sldId id="278" r:id="rId9"/>
    <p:sldId id="279" r:id="rId10"/>
    <p:sldId id="280" r:id="rId11"/>
    <p:sldId id="281" r:id="rId12"/>
    <p:sldId id="295" r:id="rId13"/>
    <p:sldId id="284" r:id="rId14"/>
    <p:sldId id="285" r:id="rId15"/>
    <p:sldId id="276" r:id="rId16"/>
    <p:sldId id="298" r:id="rId17"/>
    <p:sldId id="277" r:id="rId18"/>
    <p:sldId id="267" r:id="rId19"/>
    <p:sldId id="299" r:id="rId20"/>
    <p:sldId id="288" r:id="rId21"/>
    <p:sldId id="290" r:id="rId22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B7A3-9D8F-4D16-BDB5-4913ECD001AA}" type="datetimeFigureOut">
              <a:rPr lang="ru-RU" smtClean="0"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3C87BB0-90D0-4F50-845C-24CA779B8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364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B7A3-9D8F-4D16-BDB5-4913ECD001AA}" type="datetimeFigureOut">
              <a:rPr lang="ru-RU" smtClean="0"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3C87BB0-90D0-4F50-845C-24CA779B8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887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B7A3-9D8F-4D16-BDB5-4913ECD001AA}" type="datetimeFigureOut">
              <a:rPr lang="ru-RU" smtClean="0"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3C87BB0-90D0-4F50-845C-24CA779B818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2924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B7A3-9D8F-4D16-BDB5-4913ECD001AA}" type="datetimeFigureOut">
              <a:rPr lang="ru-RU" smtClean="0"/>
              <a:t>17.11.2017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3C87BB0-90D0-4F50-845C-24CA779B8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7784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B7A3-9D8F-4D16-BDB5-4913ECD001AA}" type="datetimeFigureOut">
              <a:rPr lang="ru-RU" smtClean="0"/>
              <a:t>17.11.2017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3C87BB0-90D0-4F50-845C-24CA779B818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7647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B7A3-9D8F-4D16-BDB5-4913ECD001AA}" type="datetimeFigureOut">
              <a:rPr lang="ru-RU" smtClean="0"/>
              <a:t>17.11.2017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3C87BB0-90D0-4F50-845C-24CA779B8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247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B7A3-9D8F-4D16-BDB5-4913ECD001AA}" type="datetimeFigureOut">
              <a:rPr lang="ru-RU" smtClean="0"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7BB0-90D0-4F50-845C-24CA779B8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600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B7A3-9D8F-4D16-BDB5-4913ECD001AA}" type="datetimeFigureOut">
              <a:rPr lang="ru-RU" smtClean="0"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7BB0-90D0-4F50-845C-24CA779B8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775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B7A3-9D8F-4D16-BDB5-4913ECD001AA}" type="datetimeFigureOut">
              <a:rPr lang="ru-RU" smtClean="0"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7BB0-90D0-4F50-845C-24CA779B8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355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B7A3-9D8F-4D16-BDB5-4913ECD001AA}" type="datetimeFigureOut">
              <a:rPr lang="ru-RU" smtClean="0"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3C87BB0-90D0-4F50-845C-24CA779B8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5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B7A3-9D8F-4D16-BDB5-4913ECD001AA}" type="datetimeFigureOut">
              <a:rPr lang="ru-RU" smtClean="0"/>
              <a:t>17.11.2017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3C87BB0-90D0-4F50-845C-24CA779B8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75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B7A3-9D8F-4D16-BDB5-4913ECD001AA}" type="datetimeFigureOut">
              <a:rPr lang="ru-RU" smtClean="0"/>
              <a:t>17.11.2017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3C87BB0-90D0-4F50-845C-24CA779B8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057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B7A3-9D8F-4D16-BDB5-4913ECD001AA}" type="datetimeFigureOut">
              <a:rPr lang="ru-RU" smtClean="0"/>
              <a:t>17.11.2017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7BB0-90D0-4F50-845C-24CA779B8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917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B7A3-9D8F-4D16-BDB5-4913ECD001AA}" type="datetimeFigureOut">
              <a:rPr lang="ru-RU" smtClean="0"/>
              <a:t>17.11.2017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7BB0-90D0-4F50-845C-24CA779B8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52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B7A3-9D8F-4D16-BDB5-4913ECD001AA}" type="datetimeFigureOut">
              <a:rPr lang="ru-RU" smtClean="0"/>
              <a:t>17.11.2017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7BB0-90D0-4F50-845C-24CA779B8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016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BB7A3-9D8F-4D16-BDB5-4913ECD001AA}" type="datetimeFigureOut">
              <a:rPr lang="ru-RU" smtClean="0"/>
              <a:t>17.11.2017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3C87BB0-90D0-4F50-845C-24CA779B8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229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BB7A3-9D8F-4D16-BDB5-4913ECD001AA}" type="datetimeFigureOut">
              <a:rPr lang="ru-RU" smtClean="0"/>
              <a:t>17.11.2017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3C87BB0-90D0-4F50-845C-24CA779B8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581873" y="1192876"/>
            <a:ext cx="7772400" cy="2522597"/>
          </a:xfrm>
        </p:spPr>
        <p:txBody>
          <a:bodyPr>
            <a:normAutofit/>
          </a:bodyPr>
          <a:lstStyle/>
          <a:p>
            <a:pPr algn="ctr"/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Адаптация первоклассников </a:t>
            </a:r>
            <a:r>
              <a:rPr lang="ru-RU" b="1" dirty="0" smtClean="0">
                <a:solidFill>
                  <a:srgbClr val="FF0000"/>
                </a:solidFill>
              </a:rPr>
              <a:t>«Испытание школой»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sz="1600" b="1" dirty="0" smtClean="0">
                <a:solidFill>
                  <a:srgbClr val="FF0000"/>
                </a:solidFill>
              </a:rPr>
              <a:t>Родительское собрание,</a:t>
            </a:r>
            <a:br>
              <a:rPr lang="ru-RU" sz="1600" b="1" dirty="0" smtClean="0">
                <a:solidFill>
                  <a:srgbClr val="FF0000"/>
                </a:solidFill>
              </a:rPr>
            </a:br>
            <a:r>
              <a:rPr lang="ru-RU" sz="1600" b="1" dirty="0" smtClean="0">
                <a:solidFill>
                  <a:srgbClr val="FF0000"/>
                </a:solidFill>
              </a:rPr>
              <a:t> ноябрь, 17г</a:t>
            </a:r>
            <a:r>
              <a:rPr lang="ru-RU" sz="1600" b="1" dirty="0">
                <a:solidFill>
                  <a:srgbClr val="FF0000"/>
                </a:solidFill>
              </a:rPr>
              <a:t> 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503613" y="3933825"/>
            <a:ext cx="6400800" cy="175260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ru-RU" dirty="0">
                <a:solidFill>
                  <a:schemeClr val="tx2"/>
                </a:solidFill>
              </a:rPr>
              <a:t>Педагогика должна стать наукой для всех:  и для учителей, и для родителей.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dirty="0" err="1">
                <a:solidFill>
                  <a:schemeClr val="tx2"/>
                </a:solidFill>
              </a:rPr>
              <a:t>В.Сухомлинский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65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Обратимся в прошлое…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Вспомните все себя  в возрасте ваших детей, вспомните школу, в которой вы учились и скажите, изменился ли современный ребенок – первоклассник по сравнению с ребенком вашего детства? Изменилась ли школа?</a:t>
            </a:r>
          </a:p>
        </p:txBody>
      </p:sp>
    </p:spTree>
    <p:extLst>
      <p:ext uri="{BB962C8B-B14F-4D97-AF65-F5344CB8AC3E}">
        <p14:creationId xmlns:p14="http://schemas.microsoft.com/office/powerpoint/2010/main" val="361961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Современный первоклассник имеет следующие особенности:</a:t>
            </a:r>
            <a:br>
              <a:rPr lang="ru-RU" sz="2400" b="1" dirty="0">
                <a:solidFill>
                  <a:srgbClr val="FF0000"/>
                </a:solidFill>
              </a:rPr>
            </a:b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dirty="0"/>
              <a:t> </a:t>
            </a:r>
            <a:r>
              <a:rPr lang="ru-RU" b="1" dirty="0"/>
              <a:t> </a:t>
            </a:r>
            <a:r>
              <a:rPr lang="ru-RU" dirty="0"/>
              <a:t>1. У детей </a:t>
            </a:r>
            <a:r>
              <a:rPr lang="ru-RU" b="1" dirty="0"/>
              <a:t>большие различия</a:t>
            </a:r>
            <a:r>
              <a:rPr lang="ru-RU" dirty="0"/>
              <a:t> паспортного и физиологического развития. Сегодня нет ни одного класса, где был бы ровный контингент учащихся.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dirty="0"/>
              <a:t>2.  У детей </a:t>
            </a:r>
            <a:r>
              <a:rPr lang="ru-RU" b="1" dirty="0"/>
              <a:t>обширная информированность</a:t>
            </a:r>
            <a:r>
              <a:rPr lang="ru-RU" dirty="0"/>
              <a:t> практически по любым вопросам. Но она совершенно бессистемна.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dirty="0"/>
              <a:t>3.   У современных детей </a:t>
            </a:r>
            <a:r>
              <a:rPr lang="ru-RU" b="1" dirty="0"/>
              <a:t>сильнее ощущение своего «Я</a:t>
            </a:r>
            <a:r>
              <a:rPr lang="ru-RU" dirty="0"/>
              <a:t>» и более свободное независимое поведение.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dirty="0"/>
              <a:t>4.  Наличие </a:t>
            </a:r>
            <a:r>
              <a:rPr lang="ru-RU" b="1" dirty="0"/>
              <a:t>недоверчивост</a:t>
            </a:r>
            <a:r>
              <a:rPr lang="ru-RU" dirty="0"/>
              <a:t>и к словам и поступкам взрослых. Нет веры во всё сказанное ими.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dirty="0"/>
              <a:t>5.  У современных детей более </a:t>
            </a:r>
            <a:r>
              <a:rPr lang="ru-RU" b="1" dirty="0"/>
              <a:t>слабое </a:t>
            </a:r>
            <a:r>
              <a:rPr lang="ru-RU" b="1" dirty="0" smtClean="0"/>
              <a:t>здоровье.</a:t>
            </a:r>
            <a:endParaRPr lang="ru-RU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dirty="0"/>
              <a:t>6.  Они в большинстве своём </a:t>
            </a:r>
            <a:r>
              <a:rPr lang="ru-RU" b="1" dirty="0"/>
              <a:t>перестали играть</a:t>
            </a:r>
            <a:r>
              <a:rPr lang="ru-RU" dirty="0"/>
              <a:t> в коллективные «дворовые» игры. Их заменили телевизоры, компьютеры. И как следствие - дети приходят в школу, не обладая навыками общения со сверстниками, плохо понимают, как себя вести, какие существуют нормы поведения в обществе.</a:t>
            </a:r>
          </a:p>
        </p:txBody>
      </p:sp>
    </p:spTree>
    <p:extLst>
      <p:ext uri="{BB962C8B-B14F-4D97-AF65-F5344CB8AC3E}">
        <p14:creationId xmlns:p14="http://schemas.microsoft.com/office/powerpoint/2010/main" val="138961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Причины школьной </a:t>
            </a:r>
            <a:r>
              <a:rPr lang="ru-RU" b="1" dirty="0" err="1" smtClean="0">
                <a:solidFill>
                  <a:srgbClr val="FF0000"/>
                </a:solidFill>
              </a:rPr>
              <a:t>дезадаптации</a:t>
            </a:r>
            <a:r>
              <a:rPr lang="ru-RU" b="1" dirty="0" smtClean="0">
                <a:solidFill>
                  <a:srgbClr val="FF0000"/>
                </a:solidFill>
              </a:rPr>
              <a:t>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Несформированность</a:t>
            </a:r>
            <a:r>
              <a:rPr lang="ru-RU" dirty="0" smtClean="0"/>
              <a:t> «внутренней позиции школьника», когда ученик действительно хочет учиться, а не только ходит в школу;</a:t>
            </a:r>
          </a:p>
          <a:p>
            <a:r>
              <a:rPr lang="ru-RU" dirty="0" smtClean="0"/>
              <a:t>Слабое развитие произвольности;</a:t>
            </a:r>
          </a:p>
          <a:p>
            <a:r>
              <a:rPr lang="ru-RU" dirty="0" smtClean="0"/>
              <a:t>Недостаточное развитие у ребенка  учебной мотивации;</a:t>
            </a:r>
          </a:p>
          <a:p>
            <a:r>
              <a:rPr lang="ru-RU" dirty="0" err="1" smtClean="0"/>
              <a:t>Вынужденность</a:t>
            </a:r>
            <a:r>
              <a:rPr lang="ru-RU" dirty="0" smtClean="0"/>
              <a:t>  подчиняться  правилам школьной жизни;</a:t>
            </a:r>
          </a:p>
          <a:p>
            <a:r>
              <a:rPr lang="ru-RU" dirty="0" smtClean="0"/>
              <a:t>Недостаточно развитая  способность ребенка   к взаимодействию с другими;</a:t>
            </a:r>
          </a:p>
          <a:p>
            <a:r>
              <a:rPr lang="ru-RU" dirty="0" smtClean="0"/>
              <a:t>Завышенные требования родителей;</a:t>
            </a:r>
          </a:p>
          <a:p>
            <a:r>
              <a:rPr lang="ru-RU" dirty="0" smtClean="0"/>
              <a:t>Состояние здоровья  и физического развития.</a:t>
            </a:r>
          </a:p>
          <a:p>
            <a:r>
              <a:rPr lang="ru-RU" dirty="0" smtClean="0"/>
              <a:t>Усложнение процесса адаптации происходит из-за:1. неправильное отношение родителей к школе (21%), некорректные требования для первоклассников (33%), преобладание попустительского стиля воспитания: (46%).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97954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Признаки </a:t>
            </a:r>
            <a:r>
              <a:rPr lang="ru-RU" b="1" dirty="0" err="1">
                <a:solidFill>
                  <a:srgbClr val="FF0000"/>
                </a:solidFill>
              </a:rPr>
              <a:t>дезадаптации</a:t>
            </a:r>
            <a:r>
              <a:rPr lang="ru-RU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ru-RU" sz="1400" dirty="0"/>
              <a:t> Снижается первоначально непосредственный интерес к школе, занятиям.</a:t>
            </a:r>
          </a:p>
          <a:p>
            <a:pPr>
              <a:lnSpc>
                <a:spcPct val="80000"/>
              </a:lnSpc>
            </a:pPr>
            <a:r>
              <a:rPr lang="ru-RU" sz="1400" dirty="0"/>
              <a:t>Полное отсутствие интереса к учёбе, вялость и безынициативность.</a:t>
            </a:r>
          </a:p>
          <a:p>
            <a:pPr>
              <a:lnSpc>
                <a:spcPct val="80000"/>
              </a:lnSpc>
            </a:pPr>
            <a:r>
              <a:rPr lang="ru-RU" sz="1400" dirty="0"/>
              <a:t>Начинает время от времени говорить, что учиться надоело (особенно в конце недели и четверти), но активно интересуется всем остальным.</a:t>
            </a:r>
          </a:p>
          <a:p>
            <a:pPr>
              <a:lnSpc>
                <a:spcPct val="80000"/>
              </a:lnSpc>
            </a:pPr>
            <a:r>
              <a:rPr lang="ru-RU" sz="1400" dirty="0"/>
              <a:t>Ничего не интересно, безразличие  ко всему, даже к играм, если они требуют хоть какого-то напряжения.</a:t>
            </a:r>
          </a:p>
          <a:p>
            <a:pPr>
              <a:lnSpc>
                <a:spcPct val="80000"/>
              </a:lnSpc>
            </a:pPr>
            <a:r>
              <a:rPr lang="ru-RU" sz="1400" dirty="0"/>
              <a:t>Радуется, когда не надо делать домашнее задание.</a:t>
            </a:r>
          </a:p>
          <a:p>
            <a:pPr>
              <a:lnSpc>
                <a:spcPct val="80000"/>
              </a:lnSpc>
            </a:pPr>
            <a:r>
              <a:rPr lang="ru-RU" sz="1400" dirty="0"/>
              <a:t>Делает уроки только «из-под палки</a:t>
            </a:r>
            <a:r>
              <a:rPr lang="ru-RU" sz="1400" dirty="0" smtClean="0"/>
              <a:t>». Время </a:t>
            </a:r>
            <a:r>
              <a:rPr lang="ru-RU" sz="1400" dirty="0"/>
              <a:t>от времени хочет остаться дома, пропустить уроки.</a:t>
            </a:r>
          </a:p>
          <a:p>
            <a:pPr>
              <a:lnSpc>
                <a:spcPct val="80000"/>
              </a:lnSpc>
            </a:pPr>
            <a:r>
              <a:rPr lang="ru-RU" sz="1400" dirty="0"/>
              <a:t>Нежелание ходить в школу и вообще учиться выражается  постоянно и открыто в формах активного протеста, либо симптомами болезней,  которые  кончаются сразу после того, как разрешат остаться дома.</a:t>
            </a:r>
          </a:p>
          <a:p>
            <a:pPr>
              <a:lnSpc>
                <a:spcPct val="80000"/>
              </a:lnSpc>
            </a:pPr>
            <a:r>
              <a:rPr lang="ru-RU" sz="1400" dirty="0"/>
              <a:t>Иногда выражает недовольство учителем или опасения по его поводу.</a:t>
            </a:r>
          </a:p>
          <a:p>
            <a:pPr>
              <a:lnSpc>
                <a:spcPct val="80000"/>
              </a:lnSpc>
            </a:pPr>
            <a:r>
              <a:rPr lang="ru-RU" sz="1400" dirty="0"/>
              <a:t>Очень не любит или боится учителя, испытывает по отношению к нему страх, бессилие или агрессию.</a:t>
            </a:r>
          </a:p>
          <a:p>
            <a:pPr>
              <a:lnSpc>
                <a:spcPct val="80000"/>
              </a:lnSpc>
            </a:pPr>
            <a:r>
              <a:rPr lang="ru-RU" sz="1400" b="1" dirty="0"/>
              <a:t>Вывод: </a:t>
            </a:r>
            <a:r>
              <a:rPr lang="ru-RU" sz="1400" dirty="0"/>
              <a:t>беспокоиться нужно тогда, когда нежелание учиться является устойчивым, выражается активно, отражает основное отношение ребёнка к школе.</a:t>
            </a:r>
            <a:br>
              <a:rPr lang="ru-RU" sz="1400" dirty="0"/>
            </a:b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10117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/>
              <a:t> </a:t>
            </a:r>
            <a:r>
              <a:rPr lang="ru-RU" sz="1600"/>
              <a:t>Что должна делать семья, чтобы ребёнок был более успешным, инициативным, талантливым?</a:t>
            </a:r>
            <a:br>
              <a:rPr lang="ru-RU" sz="1600"/>
            </a:br>
            <a:endParaRPr lang="ru-RU" sz="160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1200" b="1" dirty="0"/>
              <a:t>Прежде всего надо ответить на вопрос: «Какие качества нужно формировать в ребёнке, чтоб он не стал посредственным?»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1200" dirty="0"/>
              <a:t> </a:t>
            </a:r>
          </a:p>
          <a:p>
            <a:pPr>
              <a:lnSpc>
                <a:spcPct val="80000"/>
              </a:lnSpc>
            </a:pPr>
            <a:r>
              <a:rPr lang="ru-RU" sz="1200" dirty="0"/>
              <a:t>     Нужно стараться, чтобы ребёнок дольше оставался </a:t>
            </a:r>
            <a:r>
              <a:rPr lang="ru-RU" sz="1200" b="1" dirty="0"/>
              <a:t>«почемучкой»</a:t>
            </a:r>
            <a:r>
              <a:rPr lang="ru-RU" sz="1200" dirty="0"/>
              <a:t>. Школьник, не задающий вопросов, - это повод для родительской тревоги.</a:t>
            </a:r>
            <a:r>
              <a:rPr lang="ru-RU" sz="1200" b="1" dirty="0"/>
              <a:t> </a:t>
            </a:r>
            <a:r>
              <a:rPr lang="ru-RU" sz="1200" dirty="0"/>
              <a:t>«Любознательность создаёт учёных».</a:t>
            </a:r>
          </a:p>
          <a:p>
            <a:pPr>
              <a:lnSpc>
                <a:spcPct val="80000"/>
              </a:lnSpc>
            </a:pPr>
            <a:r>
              <a:rPr lang="ru-RU" sz="1200" dirty="0"/>
              <a:t>  Семья </a:t>
            </a:r>
            <a:r>
              <a:rPr lang="ru-RU" sz="1200" dirty="0" smtClean="0"/>
              <a:t>должна </a:t>
            </a:r>
            <a:r>
              <a:rPr lang="ru-RU" sz="1200" dirty="0"/>
              <a:t>формировать </a:t>
            </a:r>
            <a:r>
              <a:rPr lang="ru-RU" sz="1200" b="1" dirty="0"/>
              <a:t>культ интеллекта</a:t>
            </a:r>
            <a:r>
              <a:rPr lang="ru-RU" sz="1200" dirty="0"/>
              <a:t> – в создании домашней библиотеки, в интересных беседах, спорах. Нужно всё начинать делать вместе с ребёнком.</a:t>
            </a:r>
          </a:p>
          <a:p>
            <a:pPr>
              <a:lnSpc>
                <a:spcPct val="80000"/>
              </a:lnSpc>
            </a:pPr>
            <a:r>
              <a:rPr lang="ru-RU" sz="1200" dirty="0"/>
              <a:t>  Нужно ставить ребёнка в </a:t>
            </a:r>
            <a:r>
              <a:rPr lang="ru-RU" sz="1200" b="1" dirty="0"/>
              <a:t>ситуацию размышления</a:t>
            </a:r>
            <a:r>
              <a:rPr lang="ru-RU" sz="1200" dirty="0"/>
              <a:t>. Задача взрослого не столько в том, чтобы отвечать на вопрос ребёнка, сколько в том, чтобы побудить его думать, предлагать, выбирать.</a:t>
            </a:r>
          </a:p>
          <a:p>
            <a:pPr>
              <a:lnSpc>
                <a:spcPct val="80000"/>
              </a:lnSpc>
            </a:pPr>
            <a:r>
              <a:rPr lang="ru-RU" sz="1200" dirty="0"/>
              <a:t>  Нужно научить ребёнка </a:t>
            </a:r>
            <a:r>
              <a:rPr lang="ru-RU" sz="1200" b="1" dirty="0"/>
              <a:t>анализировать</a:t>
            </a:r>
            <a:r>
              <a:rPr lang="ru-RU" sz="1200" dirty="0"/>
              <a:t> свою работу. Не указывать на совершённую ошибку в работе, а направлять его внимание на поиск её.</a:t>
            </a:r>
          </a:p>
          <a:p>
            <a:pPr>
              <a:lnSpc>
                <a:spcPct val="80000"/>
              </a:lnSpc>
            </a:pPr>
            <a:r>
              <a:rPr lang="ru-RU" sz="1200" dirty="0"/>
              <a:t>  Необходимо </a:t>
            </a:r>
            <a:r>
              <a:rPr lang="ru-RU" sz="1200" b="1" dirty="0"/>
              <a:t>развивать внимание и память </a:t>
            </a:r>
            <a:r>
              <a:rPr lang="ru-RU" sz="1200" dirty="0"/>
              <a:t>ребёнка.</a:t>
            </a:r>
          </a:p>
          <a:p>
            <a:pPr>
              <a:lnSpc>
                <a:spcPct val="80000"/>
              </a:lnSpc>
            </a:pPr>
            <a:r>
              <a:rPr lang="ru-RU" sz="1200" dirty="0"/>
              <a:t>  Благоприятно действует на него </a:t>
            </a:r>
            <a:r>
              <a:rPr lang="ru-RU" sz="1200" b="1" dirty="0"/>
              <a:t>ситуация успеха.</a:t>
            </a:r>
            <a:r>
              <a:rPr lang="ru-RU" sz="1200" dirty="0"/>
              <a:t> Она удовлетворяет потребность ребёнка в самоуважении и повышении престижа.</a:t>
            </a:r>
          </a:p>
          <a:p>
            <a:pPr>
              <a:lnSpc>
                <a:spcPct val="80000"/>
              </a:lnSpc>
            </a:pPr>
            <a:r>
              <a:rPr lang="ru-RU" sz="1200" dirty="0"/>
              <a:t>  Оценивая результаты деятельности ребёнка, </a:t>
            </a:r>
            <a:r>
              <a:rPr lang="ru-RU" sz="1200" b="1" dirty="0"/>
              <a:t>не переносить их на личность самого ребёнка.</a:t>
            </a:r>
            <a:r>
              <a:rPr lang="ru-RU" sz="1200" dirty="0"/>
              <a:t> Он как личность всегда хороший и желанный для своих родителей.</a:t>
            </a:r>
          </a:p>
          <a:p>
            <a:pPr>
              <a:lnSpc>
                <a:spcPct val="80000"/>
              </a:lnSpc>
            </a:pPr>
            <a:r>
              <a:rPr lang="ru-RU" sz="1200" dirty="0"/>
              <a:t>  </a:t>
            </a:r>
            <a:r>
              <a:rPr lang="ru-RU" sz="1200" b="1" dirty="0"/>
              <a:t>Почаще ставить себя на место своего ребёнка и вспоминать   себя в его возрасте. </a:t>
            </a:r>
          </a:p>
        </p:txBody>
      </p:sp>
    </p:spTree>
    <p:extLst>
      <p:ext uri="{BB962C8B-B14F-4D97-AF65-F5344CB8AC3E}">
        <p14:creationId xmlns:p14="http://schemas.microsoft.com/office/powerpoint/2010/main" val="155046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b="1" dirty="0">
                <a:solidFill>
                  <a:srgbClr val="FF0000"/>
                </a:solidFill>
              </a:rPr>
              <a:t>ПРАВИЛА, КОТОРЫЕ ПОМОГУТ  ПОДГОТОВИТЬ РЕБЕНКА  К САМОСТОЯТЕЛЬНОЙ ЖИЗНИ СРЕДИ ОДНОКЛАССНИКОВ: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2589212" y="1620456"/>
            <a:ext cx="8915400" cy="461829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9600" i="1" dirty="0"/>
              <a:t> </a:t>
            </a:r>
            <a:r>
              <a:rPr lang="ru-RU" sz="6400" b="1" dirty="0" smtClean="0">
                <a:solidFill>
                  <a:srgbClr val="FF0000"/>
                </a:solidFill>
              </a:rPr>
              <a:t>Закон- 1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6400" dirty="0"/>
              <a:t>НЕ опаздывать в </a:t>
            </a:r>
            <a:r>
              <a:rPr lang="ru-RU" sz="6400" dirty="0" err="1"/>
              <a:t>шкoлу</a:t>
            </a:r>
            <a:r>
              <a:rPr lang="ru-RU" sz="6400" dirty="0"/>
              <a:t> и в присутствии ребенка уважительно отзы­ваться об </a:t>
            </a:r>
            <a:r>
              <a:rPr lang="ru-RU" sz="6400" dirty="0" err="1"/>
              <a:t>учебнoм</a:t>
            </a:r>
            <a:r>
              <a:rPr lang="ru-RU" sz="6400" dirty="0"/>
              <a:t> процессе</a:t>
            </a:r>
            <a:r>
              <a:rPr lang="ru-RU" sz="6400" dirty="0" smtClean="0"/>
              <a:t>.</a:t>
            </a:r>
            <a:endParaRPr lang="ru-RU" sz="6400" b="1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6400" dirty="0"/>
              <a:t> </a:t>
            </a:r>
            <a:r>
              <a:rPr lang="ru-RU" sz="6400" b="1" dirty="0" smtClean="0">
                <a:solidFill>
                  <a:srgbClr val="FF0000"/>
                </a:solidFill>
              </a:rPr>
              <a:t>Закон -2</a:t>
            </a:r>
          </a:p>
          <a:p>
            <a:pPr marL="0" indent="0">
              <a:buNone/>
            </a:pPr>
            <a:r>
              <a:rPr lang="ru-RU" sz="6400" b="1" dirty="0" smtClean="0">
                <a:solidFill>
                  <a:srgbClr val="FF0000"/>
                </a:solidFill>
              </a:rPr>
              <a:t> </a:t>
            </a:r>
            <a:r>
              <a:rPr lang="ru-RU" sz="6400" dirty="0"/>
              <a:t>Рабочее место первокласс­ника </a:t>
            </a:r>
            <a:r>
              <a:rPr lang="ru-RU" sz="6400" dirty="0" err="1"/>
              <a:t>должнo</a:t>
            </a:r>
            <a:r>
              <a:rPr lang="ru-RU" sz="6400" dirty="0"/>
              <a:t> быть </a:t>
            </a:r>
            <a:r>
              <a:rPr lang="ru-RU" sz="6400" dirty="0" err="1"/>
              <a:t>удoбным</a:t>
            </a:r>
            <a:r>
              <a:rPr lang="ru-RU" sz="6400" dirty="0"/>
              <a:t> (мебель </a:t>
            </a:r>
            <a:r>
              <a:rPr lang="ru-RU" sz="6400" dirty="0" err="1"/>
              <a:t>долж­нa</a:t>
            </a:r>
            <a:r>
              <a:rPr lang="ru-RU" sz="6400" dirty="0"/>
              <a:t> </a:t>
            </a:r>
            <a:r>
              <a:rPr lang="ru-RU" sz="6400" dirty="0" err="1"/>
              <a:t>соответствoвать</a:t>
            </a:r>
            <a:r>
              <a:rPr lang="ru-RU" sz="6400" dirty="0"/>
              <a:t> </a:t>
            </a:r>
            <a:r>
              <a:rPr lang="ru-RU" sz="6400" dirty="0" err="1"/>
              <a:t>егo</a:t>
            </a:r>
            <a:r>
              <a:rPr lang="ru-RU" sz="6400" dirty="0"/>
              <a:t> </a:t>
            </a:r>
            <a:r>
              <a:rPr lang="ru-RU" sz="6400" dirty="0" err="1"/>
              <a:t>физиолoгическим</a:t>
            </a:r>
            <a:r>
              <a:rPr lang="ru-RU" sz="6400" dirty="0"/>
              <a:t> параметрам), привлекательным и распола­гать к интеллектуальной деятельности. </a:t>
            </a:r>
            <a:r>
              <a:rPr lang="ru-RU" sz="6400" dirty="0" smtClean="0"/>
              <a:t>Когда </a:t>
            </a:r>
            <a:r>
              <a:rPr lang="ru-RU" sz="6400" dirty="0" err="1"/>
              <a:t>ребенoк</a:t>
            </a:r>
            <a:r>
              <a:rPr lang="ru-RU" sz="6400" dirty="0"/>
              <a:t> приступает к выполнению каких-либо занятий, то на его столе </a:t>
            </a:r>
            <a:r>
              <a:rPr lang="ru-RU" sz="6400" dirty="0" err="1"/>
              <a:t>дoлжен</a:t>
            </a:r>
            <a:r>
              <a:rPr lang="ru-RU" sz="6400" dirty="0"/>
              <a:t> быть рабочий порядок. Сначала </a:t>
            </a:r>
            <a:r>
              <a:rPr lang="ru-RU" sz="6400" dirty="0" err="1"/>
              <a:t>eго</a:t>
            </a:r>
            <a:r>
              <a:rPr lang="ru-RU" sz="6400" dirty="0"/>
              <a:t> органи­зуют родители, </a:t>
            </a:r>
            <a:r>
              <a:rPr lang="ru-RU" sz="6400" dirty="0" err="1"/>
              <a:t>пoтом</a:t>
            </a:r>
            <a:r>
              <a:rPr lang="ru-RU" sz="6400" dirty="0"/>
              <a:t> они </a:t>
            </a:r>
            <a:r>
              <a:rPr lang="ru-RU" sz="6400" dirty="0" err="1"/>
              <a:t>делaют</a:t>
            </a:r>
            <a:r>
              <a:rPr lang="ru-RU" sz="6400" dirty="0"/>
              <a:t> </a:t>
            </a:r>
            <a:r>
              <a:rPr lang="ru-RU" sz="6400" dirty="0" err="1"/>
              <a:t>этo</a:t>
            </a:r>
            <a:r>
              <a:rPr lang="ru-RU" sz="6400" dirty="0"/>
              <a:t> вмес­те c ребенком, a затем ребенок научится на­водить </a:t>
            </a:r>
            <a:r>
              <a:rPr lang="ru-RU" sz="6400" dirty="0" err="1"/>
              <a:t>порядoк</a:t>
            </a:r>
            <a:r>
              <a:rPr lang="ru-RU" sz="6400" dirty="0"/>
              <a:t> сам.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6400" b="1" dirty="0" smtClean="0">
                <a:solidFill>
                  <a:srgbClr val="FF0000"/>
                </a:solidFill>
              </a:rPr>
              <a:t>Закон-3</a:t>
            </a:r>
            <a:endParaRPr lang="ru-RU" sz="6400" b="1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6400" dirty="0"/>
              <a:t>  Не унижайте своего ребенка. Унижая его самого, вы формируете у него </a:t>
            </a:r>
            <a:r>
              <a:rPr lang="ru-RU" sz="6400" dirty="0" smtClean="0"/>
              <a:t>умение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6400" dirty="0" smtClean="0"/>
              <a:t>и </a:t>
            </a:r>
            <a:r>
              <a:rPr lang="ru-RU" sz="6400" dirty="0"/>
              <a:t>навык унижения, который он сможет использовать по отношению к другим </a:t>
            </a:r>
            <a:r>
              <a:rPr lang="ru-RU" sz="6400" dirty="0" smtClean="0"/>
              <a:t>людям.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sz="6400" dirty="0" smtClean="0"/>
              <a:t>Не </a:t>
            </a:r>
            <a:r>
              <a:rPr lang="ru-RU" sz="6400" dirty="0"/>
              <a:t>исключено, что это </a:t>
            </a:r>
            <a:r>
              <a:rPr lang="ru-RU" sz="6400" dirty="0" smtClean="0"/>
              <a:t>будете вы.</a:t>
            </a:r>
            <a:endParaRPr lang="ru-RU" sz="64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6400" b="1" dirty="0" smtClean="0">
                <a:solidFill>
                  <a:srgbClr val="FF0000"/>
                </a:solidFill>
              </a:rPr>
              <a:t>Закон 4</a:t>
            </a:r>
            <a:endParaRPr lang="ru-RU" sz="6400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ru-RU" sz="6400" dirty="0"/>
              <a:t>  Не опекайте своего ребенка там, где можно обойтись без опеки; дайте возможность маленькому человеку самостоятельно стать большим</a:t>
            </a:r>
            <a:r>
              <a:rPr lang="ru-RU" sz="6400" dirty="0" smtClean="0"/>
              <a:t>.</a:t>
            </a:r>
            <a:endParaRPr lang="ru-RU" sz="6400" dirty="0"/>
          </a:p>
          <a:p>
            <a:pPr marL="0" lvl="0" indent="0">
              <a:buNone/>
            </a:pPr>
            <a:endParaRPr lang="ru-RU" sz="6400" dirty="0"/>
          </a:p>
          <a:p>
            <a:pPr marL="0" indent="0">
              <a:buNone/>
            </a:pPr>
            <a:r>
              <a:rPr lang="ru-RU" sz="6400" dirty="0"/>
              <a:t> </a:t>
            </a:r>
          </a:p>
          <a:p>
            <a:pPr>
              <a:lnSpc>
                <a:spcPct val="80000"/>
              </a:lnSpc>
              <a:buNone/>
            </a:pPr>
            <a:endParaRPr lang="ru-RU" sz="8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None/>
            </a:pPr>
            <a:endParaRPr lang="ru-RU" sz="800" dirty="0" smtClean="0"/>
          </a:p>
          <a:p>
            <a:pPr lvl="0"/>
            <a:endParaRPr lang="ru-RU" sz="800" dirty="0" smtClean="0"/>
          </a:p>
          <a:p>
            <a:endParaRPr lang="ru-RU" sz="800" dirty="0" smtClean="0"/>
          </a:p>
          <a:p>
            <a:r>
              <a:rPr lang="ru-RU" sz="800" dirty="0"/>
              <a:t> 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sz="48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sz="1400" b="1" dirty="0"/>
          </a:p>
          <a:p>
            <a:pPr>
              <a:lnSpc>
                <a:spcPct val="80000"/>
              </a:lnSpc>
            </a:pPr>
            <a:endParaRPr lang="ru-RU" sz="300" b="1" dirty="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sz="1200" b="1" dirty="0"/>
          </a:p>
          <a:p>
            <a:pPr>
              <a:lnSpc>
                <a:spcPct val="80000"/>
              </a:lnSpc>
            </a:pPr>
            <a:endParaRPr lang="ru-RU" sz="1200" dirty="0"/>
          </a:p>
          <a:p>
            <a:pPr>
              <a:lnSpc>
                <a:spcPct val="80000"/>
              </a:lnSpc>
            </a:pP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4390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mycdn.me/image?id=861267651033&amp;t=3&amp;plc=WEB&amp;tkn=*NYZNeVjdDtkcw9Nynzm4q3S6JD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9501" y="393539"/>
            <a:ext cx="5034986" cy="6464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57769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>
          <a:xfrm>
            <a:off x="1985273" y="598025"/>
            <a:ext cx="8596668" cy="941408"/>
          </a:xfrm>
        </p:spPr>
        <p:txBody>
          <a:bodyPr/>
          <a:lstStyle/>
          <a:p>
            <a:pPr algn="ctr"/>
            <a:r>
              <a:rPr lang="ru-RU" sz="2000" b="1" dirty="0">
                <a:solidFill>
                  <a:srgbClr val="FF0000"/>
                </a:solidFill>
              </a:rPr>
              <a:t>ПРАВИЛА, КОТОРЫЕ ПОМОГУТ  ПОДГОТОВИТЬ РЕБЕНКА  К САМОСТОЯТЕЛЬНОЙ ЖИЗНИ СРЕДИ ОДНОКЛАССНИКОВ: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2488557" y="1874938"/>
            <a:ext cx="8356921" cy="4005001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b="1" dirty="0">
                <a:solidFill>
                  <a:srgbClr val="FF0000"/>
                </a:solidFill>
              </a:rPr>
              <a:t>Закон </a:t>
            </a:r>
            <a:r>
              <a:rPr lang="ru-RU" b="1" dirty="0" smtClean="0">
                <a:solidFill>
                  <a:srgbClr val="FF0000"/>
                </a:solidFill>
              </a:rPr>
              <a:t>5</a:t>
            </a:r>
            <a:endParaRPr lang="ru-RU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dirty="0"/>
              <a:t>  Не идите на поводу у своего ребенка, умейте соблюдать меру </a:t>
            </a:r>
            <a:r>
              <a:rPr lang="ru-RU" dirty="0" smtClean="0"/>
              <a:t>своей   любви </a:t>
            </a:r>
            <a:r>
              <a:rPr lang="ru-RU" dirty="0"/>
              <a:t>и меру своей родительской ответственности</a:t>
            </a:r>
            <a:endParaRPr lang="ru-RU" b="1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b="1" dirty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Закон 6</a:t>
            </a:r>
            <a:endParaRPr lang="ru-RU" b="1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dirty="0"/>
              <a:t> Развивайте в себе чувство юмора. Учите своего ребенка смеяться над собой! Это лучше, чем над ним будут смеяться другие люди.</a:t>
            </a:r>
            <a:endParaRPr lang="ru-RU" b="1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b="1" dirty="0">
                <a:solidFill>
                  <a:srgbClr val="FF0000"/>
                </a:solidFill>
              </a:rPr>
              <a:t>Закон </a:t>
            </a:r>
            <a:r>
              <a:rPr lang="ru-RU" b="1" dirty="0" smtClean="0">
                <a:solidFill>
                  <a:srgbClr val="FF0000"/>
                </a:solidFill>
              </a:rPr>
              <a:t>7</a:t>
            </a:r>
            <a:endParaRPr lang="ru-RU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dirty="0"/>
              <a:t>Не читайте своему ребенку бесконечные нотации, он их просто не слышит!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b="1" dirty="0">
                <a:solidFill>
                  <a:srgbClr val="FF0000"/>
                </a:solidFill>
              </a:rPr>
              <a:t>Закон </a:t>
            </a:r>
            <a:r>
              <a:rPr lang="ru-RU" b="1" dirty="0" smtClean="0">
                <a:solidFill>
                  <a:srgbClr val="FF0000"/>
                </a:solidFill>
              </a:rPr>
              <a:t>8</a:t>
            </a:r>
            <a:endParaRPr lang="ru-RU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dirty="0"/>
              <a:t>Будьте всегда последовательны в своих требованиях. Хорошо ориентируйтесь в своих «да» и «нет».</a:t>
            </a:r>
          </a:p>
          <a:p>
            <a:pPr>
              <a:lnSpc>
                <a:spcPct val="80000"/>
              </a:lnSpc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01206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Как понять,  что период адаптации завершился?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Если ребенок не болеет, показывает стабильное эмоциональное состояние, хорошую работоспособность и успеваемость, выполняет социальные функции, присущие его возрасту, то вас можно поздравить – ваш ребенок успешно адаптировался к условиям школы!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29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Советы родителям: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lvl="0"/>
            <a:r>
              <a:rPr lang="ru-RU" sz="2900" dirty="0"/>
              <a:t>Чтобы получать объективную оценку учебы и поведения своего ребенка, постарайтесь сами ходить на родительское собрание, а не посылать бабушку, дедушку или няню. </a:t>
            </a:r>
          </a:p>
          <a:p>
            <a:pPr lvl="0"/>
            <a:r>
              <a:rPr lang="ru-RU" sz="2900" dirty="0"/>
              <a:t>Оставьте за порогом школы ваши проблемы и плохое настроение. Сосредоточьте внимание на том, ради чего вы пришли на собрание. </a:t>
            </a:r>
          </a:p>
          <a:p>
            <a:pPr lvl="0"/>
            <a:r>
              <a:rPr lang="ru-RU" sz="2900" dirty="0"/>
              <a:t>С личными вопросами к учителям и классному руководителю лучше всего подойти до собрания или договориться о встрече в другой день, если хотите, чтобы вам уделили больше времени. </a:t>
            </a:r>
          </a:p>
          <a:p>
            <a:pPr lvl="0"/>
            <a:r>
              <a:rPr lang="ru-RU" sz="2900" dirty="0"/>
              <a:t>Как бы ни были ужасны “прегрешения” ребенка, никогда не распекайте его в присутствии учительницы. Поговорите с ним наедине и объясните, что у вас был неприятный разговор с учителем, воспитателем и вы хотели бы вместе разобраться в ситуации. </a:t>
            </a:r>
          </a:p>
          <a:p>
            <a:pPr lvl="0"/>
            <a:r>
              <a:rPr lang="ru-RU" sz="2900" dirty="0"/>
              <a:t>Родители, которые общаются между собой и знакомы с одноклассниками ребенка, всегда достигнут больших успехов в воспитании своих детей, будут лучше ориентироваться в школьных проблемах. </a:t>
            </a:r>
          </a:p>
          <a:p>
            <a:pPr lvl="0"/>
            <a:r>
              <a:rPr lang="ru-RU" sz="2900" dirty="0"/>
              <a:t>Если назрел конфликт, не пытайтесь решить все вопросы на собрании. Поговорите с учителем, когда останетесь с ним наедине. Так ему будет легче углубиться в суть вопроса и изменить свою точку зрения.</a:t>
            </a:r>
          </a:p>
          <a:p>
            <a:r>
              <a:rPr lang="ru-RU" sz="29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06970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ru-RU" sz="3600" b="1" dirty="0">
                <a:solidFill>
                  <a:srgbClr val="FF0000"/>
                </a:solidFill>
              </a:rPr>
              <a:t>Адаптация </a:t>
            </a:r>
            <a:r>
              <a:rPr lang="ru-RU" sz="3600" b="1" dirty="0"/>
              <a:t>- сложный, многофакторный процесс включения человека в новые условия жизнедеятельности, в новую систему требований и контроля, в новый коллектив</a:t>
            </a:r>
            <a:endParaRPr lang="ru-RU" sz="3600" dirty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35029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ПОМНИТЕ!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>
                <a:solidFill>
                  <a:srgbClr val="FF0000"/>
                </a:solidFill>
              </a:rPr>
              <a:t>«Ребенок - гость в </a:t>
            </a:r>
            <a:r>
              <a:rPr lang="ru-RU" sz="3200" b="1" dirty="0" smtClean="0">
                <a:solidFill>
                  <a:srgbClr val="FF0000"/>
                </a:solidFill>
              </a:rPr>
              <a:t>вашем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>
                <a:solidFill>
                  <a:srgbClr val="FF0000"/>
                </a:solidFill>
              </a:rPr>
              <a:t>доме: накорми, воспитай и отпусти</a:t>
            </a:r>
            <a:r>
              <a:rPr lang="ru-RU" sz="3200" b="1" dirty="0" smtClean="0">
                <a:solidFill>
                  <a:srgbClr val="FF0000"/>
                </a:solidFill>
              </a:rPr>
              <a:t>».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>
                <a:solidFill>
                  <a:srgbClr val="FF0000"/>
                </a:solidFill>
              </a:rPr>
              <a:t>Накормить </a:t>
            </a:r>
            <a:r>
              <a:rPr lang="ru-RU" sz="3200" b="1" dirty="0" smtClean="0">
                <a:solidFill>
                  <a:srgbClr val="FF0000"/>
                </a:solidFill>
              </a:rPr>
              <a:t> может каждый, </a:t>
            </a:r>
            <a:r>
              <a:rPr lang="ru-RU" sz="3200" b="1" dirty="0">
                <a:solidFill>
                  <a:srgbClr val="FF0000"/>
                </a:solidFill>
              </a:rPr>
              <a:t>воспитать - это уже сложнее, а вот уметь ребенка с первых минут его жизни потихоньку от себя отпускать - это и есть </a:t>
            </a:r>
            <a:r>
              <a:rPr lang="ru-RU" sz="3200" b="1" dirty="0" smtClean="0">
                <a:solidFill>
                  <a:srgbClr val="FF0000"/>
                </a:solidFill>
              </a:rPr>
              <a:t>любовь…</a:t>
            </a:r>
            <a:r>
              <a:rPr lang="ru-RU" sz="3200" b="1" dirty="0">
                <a:solidFill>
                  <a:srgbClr val="FF0000"/>
                </a:solidFill>
              </a:rPr>
              <a:t> </a:t>
            </a:r>
            <a:br>
              <a:rPr lang="ru-RU" sz="3200" b="1" dirty="0">
                <a:solidFill>
                  <a:srgbClr val="FF0000"/>
                </a:solidFill>
              </a:rPr>
            </a:b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63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254643"/>
            <a:ext cx="8911687" cy="1979271"/>
          </a:xfrm>
        </p:spPr>
        <p:txBody>
          <a:bodyPr>
            <a:normAutofit/>
          </a:bodyPr>
          <a:lstStyle/>
          <a:p>
            <a:pPr algn="ctr"/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ru-RU" sz="9600" i="1" dirty="0"/>
              <a:t> </a:t>
            </a:r>
            <a:endParaRPr lang="ru-RU" sz="9600" b="1" i="1" dirty="0" smtClean="0">
              <a:solidFill>
                <a:srgbClr val="FF0000"/>
              </a:solidFill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ru-RU" sz="9600" b="1" dirty="0">
                <a:solidFill>
                  <a:srgbClr val="FF0000"/>
                </a:solidFill>
              </a:rPr>
              <a:t>Спасибо!</a:t>
            </a:r>
            <a:endParaRPr lang="ru-RU" sz="96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656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ru-RU" sz="3600" b="1" dirty="0"/>
              <a:t>Период </a:t>
            </a:r>
            <a:r>
              <a:rPr lang="ru-RU" sz="3600" b="1" dirty="0">
                <a:solidFill>
                  <a:srgbClr val="FF0000"/>
                </a:solidFill>
              </a:rPr>
              <a:t>«острой адаптации» </a:t>
            </a:r>
            <a:r>
              <a:rPr lang="ru-RU" sz="3600" b="1" dirty="0"/>
              <a:t>- первые четыре недели (первый месяц).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sz="3600" b="1" dirty="0"/>
          </a:p>
          <a:p>
            <a:pPr eaLnBrk="1" hangingPunct="1"/>
            <a:r>
              <a:rPr lang="ru-RU" sz="3600" b="1" dirty="0"/>
              <a:t>Активный период обучения </a:t>
            </a:r>
            <a:r>
              <a:rPr lang="ru-RU" sz="3600" b="1" dirty="0" smtClean="0"/>
              <a:t> начинается </a:t>
            </a:r>
            <a:r>
              <a:rPr lang="ru-RU" sz="3600" b="1" dirty="0"/>
              <a:t>после «острого» периода.</a:t>
            </a:r>
          </a:p>
          <a:p>
            <a:pPr eaLnBrk="1" hangingPunct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53136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</a:rPr>
              <a:t>Стартовая диагностика необходима  для составления общего представления о готовности  ребенка к обучению в школе и проектирования системы индивидуально – групповых траекторий движения учащихся к планируемым образовательным результатам начального общего образования.</a:t>
            </a:r>
            <a:endParaRPr lang="ru-RU" sz="1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   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1900" b="1" dirty="0">
                <a:solidFill>
                  <a:srgbClr val="FF0000"/>
                </a:solidFill>
              </a:rPr>
              <a:t>В стартовую диагностику входили:</a:t>
            </a:r>
          </a:p>
          <a:p>
            <a:r>
              <a:rPr lang="ru-RU" sz="1900" dirty="0" smtClean="0"/>
              <a:t>психологическая </a:t>
            </a:r>
            <a:r>
              <a:rPr lang="ru-RU" sz="1900" dirty="0"/>
              <a:t>готовность </a:t>
            </a:r>
            <a:r>
              <a:rPr lang="ru-RU" sz="1900" dirty="0" smtClean="0"/>
              <a:t>первоклассника: выявление  общего уровня психического развития, уровня развития  мышления, умения слушать, выполнять задания по образцу, произвольность психической деятельности; </a:t>
            </a:r>
          </a:p>
          <a:p>
            <a:r>
              <a:rPr lang="ru-RU" sz="1900" dirty="0" smtClean="0"/>
              <a:t> </a:t>
            </a:r>
            <a:r>
              <a:rPr lang="ru-RU" sz="1900" dirty="0"/>
              <a:t>готовность к изучению учебных предметов филологического </a:t>
            </a:r>
            <a:r>
              <a:rPr lang="ru-RU" sz="1900" dirty="0" smtClean="0"/>
              <a:t>содержания;</a:t>
            </a:r>
            <a:endParaRPr lang="ru-RU" sz="1900" dirty="0"/>
          </a:p>
          <a:p>
            <a:r>
              <a:rPr lang="ru-RU" sz="1900" dirty="0" smtClean="0"/>
              <a:t>готовность </a:t>
            </a:r>
            <a:r>
              <a:rPr lang="ru-RU" sz="1900" dirty="0"/>
              <a:t>первоклассника к изучению математики</a:t>
            </a:r>
            <a:r>
              <a:rPr lang="ru-RU" sz="1900" dirty="0" smtClean="0"/>
              <a:t>.</a:t>
            </a:r>
          </a:p>
          <a:p>
            <a:pPr marL="0" indent="0">
              <a:buNone/>
            </a:pPr>
            <a:r>
              <a:rPr lang="ru-RU" sz="1900" dirty="0" smtClean="0"/>
              <a:t>Работа </a:t>
            </a:r>
            <a:r>
              <a:rPr lang="ru-RU" sz="1900" dirty="0"/>
              <a:t>состояла из заданий, которые выявляют уровень </a:t>
            </a:r>
            <a:r>
              <a:rPr lang="ru-RU" sz="1900" dirty="0" err="1"/>
              <a:t>сформированности</a:t>
            </a:r>
            <a:r>
              <a:rPr lang="ru-RU" sz="1900" dirty="0"/>
              <a:t> общих представлений об окружающем мире, математических представлений, развития фонематического слуха, содержания круга детского чтения, владения мелкой моторикой</a:t>
            </a:r>
            <a:r>
              <a:rPr lang="ru-RU" sz="1900" dirty="0" smtClean="0"/>
              <a:t>.</a:t>
            </a:r>
          </a:p>
          <a:p>
            <a:pPr marL="0" indent="0">
              <a:buNone/>
            </a:pPr>
            <a:r>
              <a:rPr lang="ru-RU" sz="1900" dirty="0" smtClean="0"/>
              <a:t> </a:t>
            </a:r>
            <a:r>
              <a:rPr lang="ru-RU" sz="1900" dirty="0"/>
              <a:t>В ходе анализа </a:t>
            </a:r>
            <a:r>
              <a:rPr lang="ru-RU" sz="1900" b="1" dirty="0"/>
              <a:t>психологической готовности</a:t>
            </a:r>
            <a:r>
              <a:rPr lang="ru-RU" sz="1900" dirty="0"/>
              <a:t> учащихся использовались задания на умственное развитие, на выполнение устных инструкций, самостоятельного выполнения заданий по образцу, развитию мелкой моторики, а также задание на соблюдение нескольких правил одновременно</a:t>
            </a:r>
          </a:p>
        </p:txBody>
      </p:sp>
    </p:spTree>
    <p:extLst>
      <p:ext uri="{BB962C8B-B14F-4D97-AF65-F5344CB8AC3E}">
        <p14:creationId xmlns:p14="http://schemas.microsoft.com/office/powerpoint/2010/main" val="95039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Из справки по итогам адаптационного периода первоклассников…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701478"/>
            <a:ext cx="8915400" cy="5034988"/>
          </a:xfrm>
        </p:spPr>
        <p:txBody>
          <a:bodyPr>
            <a:noAutofit/>
          </a:bodyPr>
          <a:lstStyle/>
          <a:p>
            <a:r>
              <a:rPr lang="ru-RU" sz="1600" dirty="0" smtClean="0">
                <a:latin typeface="Calibri" panose="020F0502020204030204" pitchFamily="34" charset="0"/>
              </a:rPr>
              <a:t>все  </a:t>
            </a:r>
            <a:r>
              <a:rPr lang="ru-RU" sz="1600" dirty="0">
                <a:latin typeface="Calibri" panose="020F0502020204030204" pitchFamily="34" charset="0"/>
              </a:rPr>
              <a:t>учителя, ведущие преподавание в 1 классах, хорошо знакомы с нормативными документами и методическими рекомендациями по организации занятий в период адаптации детей;</a:t>
            </a:r>
          </a:p>
          <a:p>
            <a:r>
              <a:rPr lang="ru-RU" sz="1600" dirty="0" smtClean="0">
                <a:latin typeface="Calibri" panose="020F0502020204030204" pitchFamily="34" charset="0"/>
              </a:rPr>
              <a:t> </a:t>
            </a:r>
            <a:r>
              <a:rPr lang="ru-RU" sz="1600" dirty="0">
                <a:latin typeface="Calibri" panose="020F0502020204030204" pitchFamily="34" charset="0"/>
              </a:rPr>
              <a:t>на каждом из посещённых уроков </a:t>
            </a:r>
            <a:r>
              <a:rPr lang="ru-RU" sz="1600" dirty="0" smtClean="0">
                <a:latin typeface="Calibri" panose="020F0502020204030204" pitchFamily="34" charset="0"/>
              </a:rPr>
              <a:t> </a:t>
            </a:r>
            <a:r>
              <a:rPr lang="ru-RU" sz="1600" dirty="0">
                <a:latin typeface="Calibri" panose="020F0502020204030204" pitchFamily="34" charset="0"/>
              </a:rPr>
              <a:t>проводились 2-3 физкультминутки, гимнастика для глаз, «пальчиковая» гимнастика,  учитывались психолого-возрастные особенности первоклассников;</a:t>
            </a:r>
          </a:p>
          <a:p>
            <a:r>
              <a:rPr lang="ru-RU" sz="1600" dirty="0" smtClean="0">
                <a:latin typeface="Calibri" panose="020F0502020204030204" pitchFamily="34" charset="0"/>
              </a:rPr>
              <a:t> </a:t>
            </a:r>
            <a:r>
              <a:rPr lang="ru-RU" sz="1600" dirty="0">
                <a:latin typeface="Calibri" panose="020F0502020204030204" pitchFamily="34" charset="0"/>
              </a:rPr>
              <a:t>на уроках по окружающему миру, математике при объяснении нового материала учителя опирались на имеющиеся у детей знания и опыт, использовались элементы проблемного обучения;    </a:t>
            </a:r>
          </a:p>
          <a:p>
            <a:r>
              <a:rPr lang="ru-RU" sz="1600" dirty="0" smtClean="0">
                <a:latin typeface="Calibri" panose="020F0502020204030204" pitchFamily="34" charset="0"/>
              </a:rPr>
              <a:t> </a:t>
            </a:r>
            <a:r>
              <a:rPr lang="ru-RU" sz="1600" dirty="0">
                <a:latin typeface="Calibri" panose="020F0502020204030204" pitchFamily="34" charset="0"/>
              </a:rPr>
              <a:t>на уроках </a:t>
            </a:r>
            <a:r>
              <a:rPr lang="ru-RU" sz="1600" dirty="0" smtClean="0">
                <a:latin typeface="Calibri" panose="020F0502020204030204" pitchFamily="34" charset="0"/>
              </a:rPr>
              <a:t>большинство  учащихся проявляли </a:t>
            </a:r>
            <a:r>
              <a:rPr lang="ru-RU" sz="1600" dirty="0">
                <a:latin typeface="Calibri" panose="020F0502020204030204" pitchFamily="34" charset="0"/>
              </a:rPr>
              <a:t>себя  активно,   первоклассники любят коллективные игры, умеют фантазировать;  </a:t>
            </a:r>
            <a:endParaRPr lang="ru-RU" sz="1600" dirty="0" smtClean="0">
              <a:latin typeface="Calibri" panose="020F0502020204030204" pitchFamily="34" charset="0"/>
            </a:endParaRPr>
          </a:p>
          <a:p>
            <a:r>
              <a:rPr lang="ru-RU" sz="1600" dirty="0" smtClean="0">
                <a:latin typeface="Calibri" panose="020F0502020204030204" pitchFamily="34" charset="0"/>
              </a:rPr>
              <a:t>  Наблюдается активное использование игровых приемов (дидактические, подвижные игры), использование наглядности как вспомогательного средства эффективной организации образовательного процесса, оптимальный темп и плотность урока.   </a:t>
            </a:r>
          </a:p>
          <a:p>
            <a:r>
              <a:rPr lang="ru-RU" sz="1600" dirty="0" smtClean="0">
                <a:latin typeface="Calibri" panose="020F0502020204030204" pitchFamily="34" charset="0"/>
              </a:rPr>
              <a:t>Педагоги используют методы опережающего обучения, сопутствующего повторения, </a:t>
            </a:r>
            <a:r>
              <a:rPr lang="ru-RU" sz="1600" dirty="0" err="1" smtClean="0">
                <a:latin typeface="Calibri" panose="020F0502020204030204" pitchFamily="34" charset="0"/>
              </a:rPr>
              <a:t>межпредметные</a:t>
            </a:r>
            <a:r>
              <a:rPr lang="ru-RU" sz="1600" dirty="0" smtClean="0">
                <a:latin typeface="Calibri" panose="020F0502020204030204" pitchFamily="34" charset="0"/>
              </a:rPr>
              <a:t> связи, предлагают задания на развитие логики, догадки, разумно используют принцип научности с учетом возрастных и индивидуальных  особенностей учащихся  </a:t>
            </a:r>
            <a:r>
              <a:rPr lang="ru-RU" sz="1600" dirty="0">
                <a:latin typeface="Calibri" panose="020F0502020204030204" pitchFamily="34" charset="0"/>
              </a:rPr>
              <a:t>	</a:t>
            </a:r>
            <a:endParaRPr lang="ru-RU" sz="16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10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Краткие выводы: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22053" y="1377386"/>
            <a:ext cx="8915400" cy="4896091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/>
              <a:t>Посещение уроков, наблюдение, результаты психологической диагностики  показали, что </a:t>
            </a:r>
            <a:r>
              <a:rPr lang="ru-RU" b="1" i="1" dirty="0"/>
              <a:t>адаптация первоклассников проходит</a:t>
            </a:r>
            <a:r>
              <a:rPr lang="ru-RU" dirty="0"/>
              <a:t> в целом </a:t>
            </a:r>
            <a:r>
              <a:rPr lang="ru-RU" b="1" i="1" dirty="0"/>
              <a:t>успешно</a:t>
            </a:r>
            <a:r>
              <a:rPr lang="ru-RU" dirty="0"/>
              <a:t>. Основная часть детей благополучно адаптируется к условиям школьной жизни и чувствует себя комфортно. </a:t>
            </a:r>
          </a:p>
          <a:p>
            <a:r>
              <a:rPr lang="ru-RU" dirty="0" smtClean="0"/>
              <a:t>Есть учащиеся, которые достаточно благополучно  чувствуют себя в школе, однако чаще ходят в школу, чтобы общаться у друзьями, учителем. Им нравится ощущать себя учениками, иметь красивый портфель, ручки, тетради. Познавательные мотивы у таких детей сформированы в меньшей степени, учебный процесс их мало привлекает.</a:t>
            </a:r>
          </a:p>
          <a:p>
            <a:r>
              <a:rPr lang="ru-RU" dirty="0" smtClean="0"/>
              <a:t>Несколько человек посещают школу неохотно, у наблюдается инфантильность («детская» незрелость),  на уроках эти первоклассники  занимаются посторонними делами, играют, т.е. находятся  в состоянии неустойчивой адаптации  к школе. Требуется психологическая поддержка со стороны семьи и школы.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148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 </a:t>
            </a:r>
            <a:r>
              <a:rPr lang="ru-RU" sz="2700" b="1" dirty="0" smtClean="0">
                <a:solidFill>
                  <a:srgbClr val="FF0000"/>
                </a:solidFill>
              </a:rPr>
              <a:t>Педагогика должна стать наукой для всех: и для учителей, и для родителей.</a:t>
            </a:r>
            <a:br>
              <a:rPr lang="ru-RU" sz="2700" b="1" dirty="0" smtClean="0">
                <a:solidFill>
                  <a:srgbClr val="FF0000"/>
                </a:solidFill>
              </a:rPr>
            </a:br>
            <a:r>
              <a:rPr lang="ru-RU" sz="2700" b="1" dirty="0" smtClean="0">
                <a:solidFill>
                  <a:srgbClr val="FF0000"/>
                </a:solidFill>
              </a:rPr>
              <a:t>В. Сухомлинский</a:t>
            </a:r>
            <a:endParaRPr lang="ru-RU" sz="2700" b="1" dirty="0">
              <a:solidFill>
                <a:srgbClr val="FF0000"/>
              </a:solidFill>
            </a:endParaRPr>
          </a:p>
        </p:txBody>
      </p:sp>
      <p:pic>
        <p:nvPicPr>
          <p:cNvPr id="5" name="Picture 10" descr="980918-0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3433763"/>
            <a:ext cx="5040313" cy="3262312"/>
          </a:xfrm>
          <a:prstGeom prst="rect">
            <a:avLst/>
          </a:prstGeom>
          <a:noFill/>
          <a:ln w="50800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410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777288" y="1499917"/>
            <a:ext cx="2411413" cy="3657600"/>
          </a:xfrm>
          <a:prstGeom prst="rect">
            <a:avLst/>
          </a:prstGeom>
        </p:spPr>
      </p:pic>
      <p:pic>
        <p:nvPicPr>
          <p:cNvPr id="7" name="Picture 3" descr="961944-03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2776" y="2031207"/>
            <a:ext cx="4248150" cy="2805112"/>
          </a:xfrm>
          <a:prstGeom prst="rect">
            <a:avLst/>
          </a:prstGeom>
          <a:noFill/>
          <a:ln w="730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w400_98d8e0dc6d4317ce30f5dfd091b76b2d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80990" y="3990976"/>
            <a:ext cx="3810000" cy="2857500"/>
          </a:xfrm>
        </p:spPr>
      </p:pic>
    </p:spTree>
    <p:extLst>
      <p:ext uri="{BB962C8B-B14F-4D97-AF65-F5344CB8AC3E}">
        <p14:creationId xmlns:p14="http://schemas.microsoft.com/office/powerpoint/2010/main" val="102352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b="1" dirty="0" smtClean="0">
                <a:solidFill>
                  <a:srgbClr val="FF0000"/>
                </a:solidFill>
              </a:rPr>
              <a:t/>
            </a:r>
            <a:br>
              <a:rPr lang="ru-RU" sz="1800" b="1" dirty="0" smtClean="0">
                <a:solidFill>
                  <a:srgbClr val="FF0000"/>
                </a:solidFill>
              </a:rPr>
            </a:br>
            <a:r>
              <a:rPr lang="ru-RU" sz="1800" b="1" dirty="0" smtClean="0">
                <a:solidFill>
                  <a:srgbClr val="FF0000"/>
                </a:solidFill>
              </a:rPr>
              <a:t>Перед </a:t>
            </a:r>
            <a:r>
              <a:rPr lang="ru-RU" sz="1800" b="1" dirty="0">
                <a:solidFill>
                  <a:srgbClr val="FF0000"/>
                </a:solidFill>
              </a:rPr>
              <a:t>вами формула, где зашифрованы законы воспитания ребенка в семье. Расшифруйте их.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pPr>
              <a:buFont typeface="Wingdings" panose="05000000000000000000" pitchFamily="2" charset="2"/>
              <a:buNone/>
            </a:pPr>
            <a:r>
              <a:rPr lang="ru-RU" u="sng" dirty="0"/>
              <a:t>Закон семьи</a:t>
            </a:r>
            <a:r>
              <a:rPr lang="ru-RU" dirty="0"/>
              <a:t> =______+______+_______+________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dirty="0"/>
              <a:t>                     </a:t>
            </a:r>
            <a:r>
              <a:rPr lang="ru-RU" dirty="0" err="1"/>
              <a:t>ед.тр</a:t>
            </a:r>
            <a:r>
              <a:rPr lang="ru-RU" dirty="0"/>
              <a:t>.   </a:t>
            </a:r>
            <a:r>
              <a:rPr lang="ru-RU" dirty="0" err="1"/>
              <a:t>зн</a:t>
            </a:r>
            <a:r>
              <a:rPr lang="ru-RU" dirty="0"/>
              <a:t>. </a:t>
            </a:r>
            <a:r>
              <a:rPr lang="ru-RU" dirty="0" err="1"/>
              <a:t>похв</a:t>
            </a:r>
            <a:r>
              <a:rPr lang="ru-RU" dirty="0"/>
              <a:t>.   </a:t>
            </a:r>
            <a:r>
              <a:rPr lang="ru-RU" dirty="0" err="1"/>
              <a:t>тр.уч</a:t>
            </a:r>
            <a:r>
              <a:rPr lang="ru-RU" dirty="0"/>
              <a:t>.    </a:t>
            </a:r>
            <a:r>
              <a:rPr lang="ru-RU" dirty="0" err="1"/>
              <a:t>разд.благ</a:t>
            </a:r>
            <a:r>
              <a:rPr lang="ru-RU" dirty="0"/>
              <a:t>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dirty="0"/>
              <a:t> 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dirty="0"/>
              <a:t> Какие законы семьи здесь зашифрованы?</a:t>
            </a:r>
          </a:p>
        </p:txBody>
      </p:sp>
    </p:spTree>
    <p:extLst>
      <p:ext uri="{BB962C8B-B14F-4D97-AF65-F5344CB8AC3E}">
        <p14:creationId xmlns:p14="http://schemas.microsoft.com/office/powerpoint/2010/main" val="39048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Законы семьи: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000" dirty="0"/>
              <a:t>I закон. Закон единства требований отца и матери, предъявляемых ребенку.</a:t>
            </a:r>
          </a:p>
          <a:p>
            <a:pPr>
              <a:lnSpc>
                <a:spcPct val="90000"/>
              </a:lnSpc>
            </a:pPr>
            <a:r>
              <a:rPr lang="ru-RU" sz="2000" dirty="0"/>
              <a:t>II закон. Закон значимости похвалы для ребенка.</a:t>
            </a:r>
          </a:p>
          <a:p>
            <a:pPr>
              <a:lnSpc>
                <a:spcPct val="90000"/>
              </a:lnSpc>
            </a:pPr>
            <a:r>
              <a:rPr lang="ru-RU" sz="2000" dirty="0"/>
              <a:t>III закон. Закон трудового участия каждого члена семьи в жизни всей семьи.</a:t>
            </a:r>
          </a:p>
          <a:p>
            <a:pPr>
              <a:lnSpc>
                <a:spcPct val="90000"/>
              </a:lnSpc>
            </a:pPr>
            <a:r>
              <a:rPr lang="ru-RU" sz="2000" dirty="0"/>
              <a:t>IV закон. Закон разделения в равной мере материальных и моральных благ между взрослыми и детьми.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sz="2000" dirty="0"/>
              <a:t>   </a:t>
            </a:r>
            <a:r>
              <a:rPr lang="ru-RU" sz="2000" u="sng" dirty="0"/>
              <a:t>Если эти законы в семье исполняются, если отец и мать оптимисты и друзья своего ребенка, значит ребенок состоится, как человек, как личность.    </a:t>
            </a:r>
          </a:p>
        </p:txBody>
      </p:sp>
    </p:spTree>
    <p:extLst>
      <p:ext uri="{BB962C8B-B14F-4D97-AF65-F5344CB8AC3E}">
        <p14:creationId xmlns:p14="http://schemas.microsoft.com/office/powerpoint/2010/main" val="263487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694</TotalTime>
  <Words>1050</Words>
  <Application>Microsoft Office PowerPoint</Application>
  <PresentationFormat>Широкоэкранный</PresentationFormat>
  <Paragraphs>128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Century Gothic</vt:lpstr>
      <vt:lpstr>Wingdings</vt:lpstr>
      <vt:lpstr>Wingdings 3</vt:lpstr>
      <vt:lpstr>Легкий дым</vt:lpstr>
      <vt:lpstr> Адаптация первоклассников «Испытание школой» Родительское собрание,  ноябрь, 17г </vt:lpstr>
      <vt:lpstr>  </vt:lpstr>
      <vt:lpstr>Презентация PowerPoint</vt:lpstr>
      <vt:lpstr>Стартовая диагностика необходима  для составления общего представления о готовности  ребенка к обучению в школе и проектирования системы индивидуально – групповых траекторий движения учащихся к планируемым образовательным результатам начального общего образования.</vt:lpstr>
      <vt:lpstr>Из справки по итогам адаптационного периода первоклассников…</vt:lpstr>
      <vt:lpstr> Краткие выводы:</vt:lpstr>
      <vt:lpstr> Педагогика должна стать наукой для всех: и для учителей, и для родителей. В. Сухомлинский</vt:lpstr>
      <vt:lpstr> Перед вами формула, где зашифрованы законы воспитания ребенка в семье. Расшифруйте их.</vt:lpstr>
      <vt:lpstr>Законы семьи:</vt:lpstr>
      <vt:lpstr>Обратимся в прошлое…</vt:lpstr>
      <vt:lpstr>Современный первоклассник имеет следующие особенности: </vt:lpstr>
      <vt:lpstr>Причины школьной дезадаптации:</vt:lpstr>
      <vt:lpstr>Признаки дезадаптации:</vt:lpstr>
      <vt:lpstr> Что должна делать семья, чтобы ребёнок был более успешным, инициативным, талантливым? </vt:lpstr>
      <vt:lpstr>ПРАВИЛА, КОТОРЫЕ ПОМОГУТ  ПОДГОТОВИТЬ РЕБЕНКА  К САМОСТОЯТЕЛЬНОЙ ЖИЗНИ СРЕДИ ОДНОКЛАССНИКОВ:</vt:lpstr>
      <vt:lpstr>Презентация PowerPoint</vt:lpstr>
      <vt:lpstr>ПРАВИЛА, КОТОРЫЕ ПОМОГУТ  ПОДГОТОВИТЬ РЕБЕНКА  К САМОСТОЯТЕЛЬНОЙ ЖИЗНИ СРЕДИ ОДНОКЛАССНИКОВ:</vt:lpstr>
      <vt:lpstr>Как понять,  что период адаптации завершился?</vt:lpstr>
      <vt:lpstr>Советы родителям:</vt:lpstr>
      <vt:lpstr>ПОМНИТЕ!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Адаптационный период первоклассников</dc:title>
  <dc:creator>212</dc:creator>
  <cp:lastModifiedBy>212</cp:lastModifiedBy>
  <cp:revision>62</cp:revision>
  <cp:lastPrinted>2017-11-16T03:47:17Z</cp:lastPrinted>
  <dcterms:created xsi:type="dcterms:W3CDTF">2016-11-23T03:24:12Z</dcterms:created>
  <dcterms:modified xsi:type="dcterms:W3CDTF">2017-11-17T06:48:11Z</dcterms:modified>
</cp:coreProperties>
</file>