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33"/>
  </p:notesMasterIdLst>
  <p:sldIdLst>
    <p:sldId id="276" r:id="rId2"/>
    <p:sldId id="268" r:id="rId3"/>
    <p:sldId id="278" r:id="rId4"/>
    <p:sldId id="260" r:id="rId5"/>
    <p:sldId id="262" r:id="rId6"/>
    <p:sldId id="280" r:id="rId7"/>
    <p:sldId id="282" r:id="rId8"/>
    <p:sldId id="304" r:id="rId9"/>
    <p:sldId id="285" r:id="rId10"/>
    <p:sldId id="284" r:id="rId11"/>
    <p:sldId id="288" r:id="rId12"/>
    <p:sldId id="287" r:id="rId13"/>
    <p:sldId id="295" r:id="rId14"/>
    <p:sldId id="294" r:id="rId15"/>
    <p:sldId id="293" r:id="rId16"/>
    <p:sldId id="292" r:id="rId17"/>
    <p:sldId id="291" r:id="rId18"/>
    <p:sldId id="290" r:id="rId19"/>
    <p:sldId id="297" r:id="rId20"/>
    <p:sldId id="306" r:id="rId21"/>
    <p:sldId id="263" r:id="rId22"/>
    <p:sldId id="264" r:id="rId23"/>
    <p:sldId id="265" r:id="rId24"/>
    <p:sldId id="270" r:id="rId25"/>
    <p:sldId id="271" r:id="rId26"/>
    <p:sldId id="272" r:id="rId27"/>
    <p:sldId id="273" r:id="rId28"/>
    <p:sldId id="274" r:id="rId29"/>
    <p:sldId id="299" r:id="rId30"/>
    <p:sldId id="301" r:id="rId31"/>
    <p:sldId id="303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>
        <p:scale>
          <a:sx n="80" d="100"/>
          <a:sy n="80" d="100"/>
        </p:scale>
        <p:origin x="-33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4CA424-9C5D-4B68-8A9A-6D980E8FCEA2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36431-A454-4205-B2FC-247F7A9B15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086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C24A6-83E0-42A3-AEA2-E55A349936A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824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C24A6-83E0-42A3-AEA2-E55A349936A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246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4292B-C652-401A-9754-C573FE633075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9D624-49B0-465A-BC2B-C4FB3FBD40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779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4292B-C652-401A-9754-C573FE633075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9D624-49B0-465A-BC2B-C4FB3FBD40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342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3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3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4292B-C652-401A-9754-C573FE633075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9D624-49B0-465A-BC2B-C4FB3FBD40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153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104840" y="365040"/>
            <a:ext cx="8053200" cy="917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054176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4292B-C652-401A-9754-C573FE633075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9D624-49B0-465A-BC2B-C4FB3FBD40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015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4292B-C652-401A-9754-C573FE633075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9D624-49B0-465A-BC2B-C4FB3FBD40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22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4292B-C652-401A-9754-C573FE633075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9D624-49B0-465A-BC2B-C4FB3FBD40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229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4292B-C652-401A-9754-C573FE633075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9D624-49B0-465A-BC2B-C4FB3FBD40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208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4292B-C652-401A-9754-C573FE633075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9D624-49B0-465A-BC2B-C4FB3FBD40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033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4292B-C652-401A-9754-C573FE633075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9D624-49B0-465A-BC2B-C4FB3FBD40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94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4292B-C652-401A-9754-C573FE633075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9D624-49B0-465A-BC2B-C4FB3FBD40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954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4292B-C652-401A-9754-C573FE633075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9D624-49B0-465A-BC2B-C4FB3FBD40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510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4292B-C652-401A-9754-C573FE633075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9D624-49B0-465A-BC2B-C4FB3FBD40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915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lUsxBiX1SwTTx4m0a4oZ-fz9L6VifdYl8GQA5pxvqok/edit?usp=sharin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Shape 1"/>
          <p:cNvSpPr txBox="1"/>
          <p:nvPr/>
        </p:nvSpPr>
        <p:spPr>
          <a:xfrm>
            <a:off x="3699888" y="2564904"/>
            <a:ext cx="8588800" cy="3682739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/>
          <a:lstStyle/>
          <a:p>
            <a:pPr algn="ctr">
              <a:lnSpc>
                <a:spcPct val="100000"/>
              </a:lnSpc>
            </a:pPr>
            <a:r>
              <a:rPr lang="en-US" sz="4000" b="1" strike="noStrike" dirty="0" err="1">
                <a:solidFill>
                  <a:srgbClr val="FF0000"/>
                </a:solidFill>
                <a:latin typeface="Arial"/>
                <a:ea typeface="Arial"/>
              </a:rPr>
              <a:t>Центр</a:t>
            </a:r>
            <a:r>
              <a:rPr lang="en-US" sz="4000" b="1" strike="noStrike" dirty="0">
                <a:solidFill>
                  <a:srgbClr val="FF0000"/>
                </a:solidFill>
                <a:latin typeface="Arial"/>
                <a:ea typeface="Arial"/>
              </a:rPr>
              <a:t> </a:t>
            </a:r>
            <a:r>
              <a:rPr lang="en-US" sz="4000" b="1" strike="noStrike" dirty="0" err="1">
                <a:solidFill>
                  <a:srgbClr val="FF0000"/>
                </a:solidFill>
                <a:latin typeface="Arial"/>
                <a:ea typeface="Arial"/>
              </a:rPr>
              <a:t>образования</a:t>
            </a:r>
            <a:r>
              <a:rPr lang="en-US" sz="4000" b="1" strike="noStrike" dirty="0">
                <a:solidFill>
                  <a:srgbClr val="FF0000"/>
                </a:solidFill>
                <a:latin typeface="Arial"/>
                <a:ea typeface="Arial"/>
              </a:rPr>
              <a:t> 
</a:t>
            </a:r>
            <a:r>
              <a:rPr lang="en-US" sz="4000" b="1" strike="noStrike" dirty="0" err="1">
                <a:solidFill>
                  <a:srgbClr val="FF0000"/>
                </a:solidFill>
                <a:latin typeface="Arial"/>
                <a:ea typeface="Arial"/>
              </a:rPr>
              <a:t>цифрового</a:t>
            </a:r>
            <a:r>
              <a:rPr lang="en-US" sz="4000" b="1" strike="noStrike" dirty="0">
                <a:solidFill>
                  <a:srgbClr val="FF0000"/>
                </a:solidFill>
                <a:latin typeface="Arial"/>
                <a:ea typeface="Arial"/>
              </a:rPr>
              <a:t> и </a:t>
            </a:r>
            <a:r>
              <a:rPr lang="en-US" sz="4000" b="1" strike="noStrike" dirty="0" err="1">
                <a:solidFill>
                  <a:srgbClr val="FF0000"/>
                </a:solidFill>
                <a:latin typeface="Arial"/>
                <a:ea typeface="Arial"/>
              </a:rPr>
              <a:t>гуманитарного</a:t>
            </a:r>
            <a:r>
              <a:rPr lang="en-US" sz="4000" b="1" strike="noStrike" dirty="0">
                <a:solidFill>
                  <a:srgbClr val="FF0000"/>
                </a:solidFill>
                <a:latin typeface="Arial"/>
                <a:ea typeface="Arial"/>
              </a:rPr>
              <a:t> </a:t>
            </a:r>
            <a:r>
              <a:rPr lang="en-US" sz="4000" b="1" strike="noStrike" dirty="0" err="1">
                <a:solidFill>
                  <a:srgbClr val="FF0000"/>
                </a:solidFill>
                <a:latin typeface="Arial"/>
                <a:ea typeface="Arial"/>
              </a:rPr>
              <a:t>профилей</a:t>
            </a:r>
            <a:r>
              <a:rPr lang="en-US" sz="4000" b="1" strike="noStrike" dirty="0">
                <a:solidFill>
                  <a:srgbClr val="FF0000"/>
                </a:solidFill>
                <a:latin typeface="Arial"/>
                <a:ea typeface="Arial"/>
              </a:rPr>
              <a:t> 
</a:t>
            </a:r>
            <a:r>
              <a:rPr lang="en-US" sz="7200" b="1" strike="noStrike" dirty="0">
                <a:latin typeface="Arial"/>
                <a:ea typeface="Arial"/>
              </a:rPr>
              <a:t>«</a:t>
            </a:r>
            <a:r>
              <a:rPr lang="en-US" sz="7200" b="1" strike="noStrike" dirty="0" err="1">
                <a:latin typeface="Arial"/>
                <a:ea typeface="Arial"/>
              </a:rPr>
              <a:t>Точка</a:t>
            </a:r>
            <a:r>
              <a:rPr lang="en-US" sz="7200" b="1" strike="noStrike" dirty="0">
                <a:latin typeface="Arial"/>
                <a:ea typeface="Arial"/>
              </a:rPr>
              <a:t> </a:t>
            </a:r>
            <a:r>
              <a:rPr lang="en-US" sz="7200" b="1" strike="noStrike" dirty="0" err="1">
                <a:latin typeface="Arial"/>
                <a:ea typeface="Arial"/>
              </a:rPr>
              <a:t>роста</a:t>
            </a:r>
            <a:r>
              <a:rPr lang="en-US" sz="7200" b="1" strike="noStrike" dirty="0">
                <a:latin typeface="Arial"/>
                <a:ea typeface="Arial"/>
              </a:rPr>
              <a:t>» </a:t>
            </a:r>
            <a:endParaRPr lang="ru-RU" sz="7200" b="1" strike="noStrike" dirty="0">
              <a:latin typeface="Arial"/>
              <a:ea typeface="Arial"/>
            </a:endParaRPr>
          </a:p>
          <a:p>
            <a:pPr algn="ctr">
              <a:lnSpc>
                <a:spcPct val="100000"/>
              </a:lnSpc>
            </a:pPr>
            <a:endParaRPr lang="ru-RU" sz="2800" b="1" dirty="0">
              <a:latin typeface="Arial"/>
              <a:ea typeface="Arial"/>
            </a:endParaRPr>
          </a:p>
        </p:txBody>
      </p:sp>
      <p:pic>
        <p:nvPicPr>
          <p:cNvPr id="79" name="Рисунок 3"/>
          <p:cNvPicPr/>
          <p:nvPr/>
        </p:nvPicPr>
        <p:blipFill>
          <a:blip r:embed="rId2"/>
          <a:srcRect t="528322" b="821350"/>
          <a:stretch/>
        </p:blipFill>
        <p:spPr>
          <a:xfrm>
            <a:off x="7295400" y="5520960"/>
            <a:ext cx="1845720" cy="973440"/>
          </a:xfrm>
          <a:prstGeom prst="rect">
            <a:avLst/>
          </a:prstGeom>
          <a:ln w="12600">
            <a:noFill/>
          </a:ln>
        </p:spPr>
      </p:pic>
      <p:sp>
        <p:nvSpPr>
          <p:cNvPr id="83" name="CustomShape 2"/>
          <p:cNvSpPr/>
          <p:nvPr/>
        </p:nvSpPr>
        <p:spPr>
          <a:xfrm rot="18919200">
            <a:off x="-1047240" y="4355640"/>
            <a:ext cx="3535560" cy="1471680"/>
          </a:xfrm>
          <a:custGeom>
            <a:avLst/>
            <a:gdLst/>
            <a:ahLst/>
            <a:cxnLst/>
            <a:rect l="0" t="0" r="r" b="b"/>
            <a:pathLst>
              <a:path w="21601" h="21601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</a:path>
            </a:pathLst>
          </a:custGeom>
          <a:solidFill>
            <a:srgbClr val="FF00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Прямоугольник 1"/>
          <p:cNvSpPr/>
          <p:nvPr/>
        </p:nvSpPr>
        <p:spPr>
          <a:xfrm>
            <a:off x="5303912" y="764704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>
                <a:solidFill>
                  <a:srgbClr val="FF0000"/>
                </a:solidFill>
              </a:rPr>
              <a:t>Филиал МАОУ </a:t>
            </a:r>
          </a:p>
          <a:p>
            <a:pPr algn="ctr">
              <a:lnSpc>
                <a:spcPct val="100000"/>
              </a:lnSpc>
            </a:pPr>
            <a:r>
              <a:rPr lang="ru-RU" sz="2800" b="1" dirty="0">
                <a:solidFill>
                  <a:srgbClr val="FF0000"/>
                </a:solidFill>
              </a:rPr>
              <a:t>«</a:t>
            </a:r>
            <a:r>
              <a:rPr lang="ru-RU" sz="2800" b="1" dirty="0" err="1">
                <a:solidFill>
                  <a:srgbClr val="FF0000"/>
                </a:solidFill>
              </a:rPr>
              <a:t>Новоатьяловская</a:t>
            </a:r>
            <a:r>
              <a:rPr lang="ru-RU" sz="2800" b="1" dirty="0">
                <a:solidFill>
                  <a:srgbClr val="FF0000"/>
                </a:solidFill>
              </a:rPr>
              <a:t> СОШ»</a:t>
            </a:r>
          </a:p>
          <a:p>
            <a:pPr algn="ctr">
              <a:lnSpc>
                <a:spcPct val="100000"/>
              </a:lnSpc>
            </a:pPr>
            <a:r>
              <a:rPr lang="ru-RU" sz="2800" b="1" dirty="0">
                <a:solidFill>
                  <a:srgbClr val="FF0000"/>
                </a:solidFill>
              </a:rPr>
              <a:t> «</a:t>
            </a:r>
            <a:r>
              <a:rPr lang="ru-RU" sz="2800" b="1" dirty="0" err="1">
                <a:solidFill>
                  <a:srgbClr val="FF0000"/>
                </a:solidFill>
              </a:rPr>
              <a:t>Бердюгинскаяская</a:t>
            </a:r>
            <a:r>
              <a:rPr lang="ru-RU" sz="2800" b="1" dirty="0">
                <a:solidFill>
                  <a:srgbClr val="FF0000"/>
                </a:solidFill>
              </a:rPr>
              <a:t> СОШ»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028" name="Picture 4" descr="http://berdugino.depon72.ru/wp-content/uploads/sites/153/2019/09/%D0%B2%D1%85%D0%BE%D0%B4-%D0%B2-%D1%88%D0%BA%D0%BE%D0%BB%D1%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548679"/>
            <a:ext cx="4032448" cy="269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769" y="207139"/>
            <a:ext cx="203068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7242020"/>
      </p:ext>
    </p:extLst>
  </p:cSld>
  <p:clrMapOvr>
    <a:masterClrMapping/>
  </p:clrMapOvr>
  <p:transition spd="slow" advTm="8099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="" xmlns:a16="http://schemas.microsoft.com/office/drawing/2014/main" id="{BC2F84DC-FD6E-4829-8174-F6DED13C75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655809"/>
              </p:ext>
            </p:extLst>
          </p:nvPr>
        </p:nvGraphicFramePr>
        <p:xfrm>
          <a:off x="1055440" y="1052736"/>
          <a:ext cx="9937104" cy="51766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4307">
                  <a:extLst>
                    <a:ext uri="{9D8B030D-6E8A-4147-A177-3AD203B41FA5}">
                      <a16:colId xmlns="" xmlns:a16="http://schemas.microsoft.com/office/drawing/2014/main" val="1683959807"/>
                    </a:ext>
                  </a:extLst>
                </a:gridCol>
                <a:gridCol w="3385104">
                  <a:extLst>
                    <a:ext uri="{9D8B030D-6E8A-4147-A177-3AD203B41FA5}">
                      <a16:colId xmlns="" xmlns:a16="http://schemas.microsoft.com/office/drawing/2014/main" val="2140504423"/>
                    </a:ext>
                  </a:extLst>
                </a:gridCol>
                <a:gridCol w="2138216">
                  <a:extLst>
                    <a:ext uri="{9D8B030D-6E8A-4147-A177-3AD203B41FA5}">
                      <a16:colId xmlns="" xmlns:a16="http://schemas.microsoft.com/office/drawing/2014/main" val="515782768"/>
                    </a:ext>
                  </a:extLst>
                </a:gridCol>
                <a:gridCol w="1789477">
                  <a:extLst>
                    <a:ext uri="{9D8B030D-6E8A-4147-A177-3AD203B41FA5}">
                      <a16:colId xmlns="" xmlns:a16="http://schemas.microsoft.com/office/drawing/2014/main" val="4159766544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300" dirty="0">
                          <a:effectLst/>
                        </a:rPr>
                        <a:t>Наименование мероприятия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300" dirty="0">
                          <a:effectLst/>
                        </a:rPr>
                        <a:t>Ответственные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300" dirty="0">
                          <a:effectLst/>
                        </a:rPr>
                        <a:t>Срок проведения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300" dirty="0">
                          <a:effectLst/>
                        </a:rPr>
                        <a:t>Место проведения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48760777"/>
                  </a:ext>
                </a:extLst>
              </a:tr>
              <a:tr h="8390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3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300" dirty="0">
                          <a:effectLst/>
                        </a:rPr>
                        <a:t>Шахматный клуб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 err="1">
                          <a:effectLst/>
                        </a:rPr>
                        <a:t>Махмутов</a:t>
                      </a:r>
                      <a:r>
                        <a:rPr lang="ru-RU" sz="1200" dirty="0">
                          <a:effectLst/>
                        </a:rPr>
                        <a:t> И.З.,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>
                          <a:effectLst/>
                        </a:rPr>
                        <a:t>педагог дополнительного образования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>
                    <a:solidFill>
                      <a:srgbClr val="FCBC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>
                          <a:effectLst/>
                        </a:rPr>
                        <a:t>Еженедельно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>
                          <a:effectLst/>
                        </a:rPr>
                        <a:t>среда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>
                          <a:effectLst/>
                        </a:rPr>
                        <a:t>15.00 - 16.00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>
                    <a:solidFill>
                      <a:srgbClr val="FCBC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>
                          <a:effectLst/>
                        </a:rPr>
                        <a:t>Коворкинг-зона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>
                    <a:solidFill>
                      <a:srgbClr val="FCBCC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72751511"/>
                  </a:ext>
                </a:extLst>
              </a:tr>
              <a:tr h="8665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3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en-US" sz="1300" dirty="0">
                          <a:effectLst/>
                        </a:rPr>
                        <a:t>LEGO</a:t>
                      </a:r>
                      <a:r>
                        <a:rPr lang="ru-RU" sz="1300" dirty="0">
                          <a:effectLst/>
                        </a:rPr>
                        <a:t>-конструирование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 err="1">
                          <a:effectLst/>
                        </a:rPr>
                        <a:t>Махмутов</a:t>
                      </a:r>
                      <a:r>
                        <a:rPr lang="ru-RU" sz="1200" dirty="0">
                          <a:effectLst/>
                        </a:rPr>
                        <a:t> И.З.,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>
                          <a:effectLst/>
                        </a:rPr>
                        <a:t>педагог дополнительного образования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>
                          <a:effectLst/>
                        </a:rPr>
                        <a:t>Еженедельно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>
                          <a:effectLst/>
                        </a:rPr>
                        <a:t>четверг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>
                          <a:effectLst/>
                        </a:rPr>
                        <a:t>15.00 - 16.00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>
                          <a:effectLst/>
                        </a:rPr>
                        <a:t>Кабинет технологии и информатики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59720959"/>
                  </a:ext>
                </a:extLst>
              </a:tr>
              <a:tr h="8616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3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en-US" sz="1300" dirty="0">
                          <a:effectLst/>
                        </a:rPr>
                        <a:t>Scratch</a:t>
                      </a:r>
                      <a:r>
                        <a:rPr lang="ru-RU" sz="1300" dirty="0">
                          <a:effectLst/>
                        </a:rPr>
                        <a:t>-программирование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 err="1">
                          <a:effectLst/>
                        </a:rPr>
                        <a:t>Кенжегузинов</a:t>
                      </a:r>
                      <a:r>
                        <a:rPr lang="ru-RU" sz="1200" dirty="0">
                          <a:effectLst/>
                        </a:rPr>
                        <a:t> Е.Г.,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>
                          <a:effectLst/>
                        </a:rPr>
                        <a:t>педагог дополнительного образования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>
                    <a:solidFill>
                      <a:srgbClr val="FCBC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>
                          <a:effectLst/>
                        </a:rPr>
                        <a:t>Еженедельно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>
                          <a:effectLst/>
                        </a:rPr>
                        <a:t>суббота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>
                          <a:effectLst/>
                        </a:rPr>
                        <a:t>9.00 - 12.00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>
                    <a:solidFill>
                      <a:srgbClr val="FCBC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>
                          <a:effectLst/>
                        </a:rPr>
                        <a:t>Кабинет технологии и информатики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>
                    <a:solidFill>
                      <a:srgbClr val="FCBCC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67066628"/>
                  </a:ext>
                </a:extLst>
              </a:tr>
              <a:tr h="7645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3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300" dirty="0">
                          <a:effectLst/>
                        </a:rPr>
                        <a:t>Юные спасатели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 err="1">
                          <a:effectLst/>
                        </a:rPr>
                        <a:t>Байкенов</a:t>
                      </a:r>
                      <a:r>
                        <a:rPr lang="ru-RU" sz="1200" dirty="0">
                          <a:effectLst/>
                        </a:rPr>
                        <a:t> А.О.,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>
                          <a:effectLst/>
                        </a:rPr>
                        <a:t>педагог дополнительного образования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>
                          <a:effectLst/>
                        </a:rPr>
                        <a:t>Еженедельно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>
                          <a:effectLst/>
                        </a:rPr>
                        <a:t>суббота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>
                          <a:effectLst/>
                        </a:rPr>
                        <a:t>9.00 - 12.00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>
                          <a:effectLst/>
                        </a:rPr>
                        <a:t>Кабинет ОБЖ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51213728"/>
                  </a:ext>
                </a:extLst>
              </a:tr>
              <a:tr h="7645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3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300" dirty="0">
                          <a:effectLst/>
                        </a:rPr>
                        <a:t>Внеурочные мероприятия 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>
                          <a:effectLst/>
                        </a:rPr>
                        <a:t>Бондаренко О.В.,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>
                          <a:effectLst/>
                        </a:rPr>
                        <a:t>руководитель центра и 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62175" algn="l"/>
                        </a:tabLst>
                        <a:defRPr/>
                      </a:pPr>
                      <a:r>
                        <a:rPr lang="ru-RU" sz="1200" dirty="0">
                          <a:effectLst/>
                        </a:rPr>
                        <a:t>педагог дополнительного образования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>
                    <a:solidFill>
                      <a:srgbClr val="FCBC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>
                          <a:effectLst/>
                        </a:rPr>
                        <a:t>По плану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>
                          <a:effectLst/>
                        </a:rPr>
                        <a:t>работы Центра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>
                    <a:solidFill>
                      <a:srgbClr val="FCBC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>
                          <a:effectLst/>
                        </a:rPr>
                        <a:t>Кабинеты, коворкинг-зона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>
                    <a:solidFill>
                      <a:srgbClr val="FCBCC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63610014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90F7CBDD-748E-4D66-AF75-FE1F3BD2EED4}"/>
              </a:ext>
            </a:extLst>
          </p:cNvPr>
          <p:cNvSpPr/>
          <p:nvPr/>
        </p:nvSpPr>
        <p:spPr>
          <a:xfrm>
            <a:off x="1055440" y="404664"/>
            <a:ext cx="94330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ea typeface="Arial"/>
              </a:rPr>
              <a:t>Расписание внеурочной деятельности</a:t>
            </a:r>
            <a:r>
              <a:rPr lang="en-US" sz="3200" b="1" dirty="0">
                <a:solidFill>
                  <a:srgbClr val="FF0000"/>
                </a:solidFill>
                <a:ea typeface="Arial"/>
              </a:rPr>
              <a:t> </a:t>
            </a:r>
            <a:endParaRPr lang="ru-RU" sz="3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0"/>
            <a:ext cx="3063833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8654983"/>
      </p:ext>
    </p:extLst>
  </p:cSld>
  <p:clrMapOvr>
    <a:masterClrMapping/>
  </p:clrMapOvr>
  <p:transition spd="slow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38D288D5-3F2F-415E-B107-99D250C4C10C}"/>
              </a:ext>
            </a:extLst>
          </p:cNvPr>
          <p:cNvSpPr/>
          <p:nvPr/>
        </p:nvSpPr>
        <p:spPr>
          <a:xfrm>
            <a:off x="1055440" y="404664"/>
            <a:ext cx="94330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 smtClean="0">
                <a:solidFill>
                  <a:srgbClr val="FF0000"/>
                </a:solidFill>
                <a:ea typeface="Arial"/>
              </a:rPr>
              <a:t>Медиазона</a:t>
            </a:r>
            <a:r>
              <a:rPr lang="en-US" sz="3200" b="1" dirty="0" smtClean="0">
                <a:solidFill>
                  <a:srgbClr val="FF0000"/>
                </a:solidFill>
                <a:ea typeface="Arial"/>
              </a:rPr>
              <a:t> 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10"/>
          <a:stretch/>
        </p:blipFill>
        <p:spPr>
          <a:xfrm>
            <a:off x="846337" y="1004552"/>
            <a:ext cx="4803119" cy="32165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" r="16992" b="20807"/>
          <a:stretch/>
        </p:blipFill>
        <p:spPr>
          <a:xfrm>
            <a:off x="2855640" y="4365104"/>
            <a:ext cx="2736035" cy="2088232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1004552"/>
            <a:ext cx="5580887" cy="3720592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616" y="207139"/>
            <a:ext cx="3063833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4417891"/>
      </p:ext>
    </p:extLst>
  </p:cSld>
  <p:clrMapOvr>
    <a:masterClrMapping/>
  </p:clrMapOvr>
  <p:transition spd="slow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38D288D5-3F2F-415E-B107-99D250C4C10C}"/>
              </a:ext>
            </a:extLst>
          </p:cNvPr>
          <p:cNvSpPr/>
          <p:nvPr/>
        </p:nvSpPr>
        <p:spPr>
          <a:xfrm>
            <a:off x="1055440" y="404664"/>
            <a:ext cx="94330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ea typeface="Arial"/>
              </a:rPr>
              <a:t>Шахматы</a:t>
            </a:r>
            <a:r>
              <a:rPr lang="en-US" sz="3200" b="1" dirty="0">
                <a:solidFill>
                  <a:srgbClr val="FF0000"/>
                </a:solidFill>
                <a:ea typeface="Arial"/>
              </a:rPr>
              <a:t> </a:t>
            </a:r>
            <a:endParaRPr lang="ru-RU" sz="3200" dirty="0"/>
          </a:p>
        </p:txBody>
      </p:sp>
      <p:pic>
        <p:nvPicPr>
          <p:cNvPr id="3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1124744"/>
            <a:ext cx="7200800" cy="54006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616" y="207139"/>
            <a:ext cx="3063833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0295413"/>
      </p:ext>
    </p:extLst>
  </p:cSld>
  <p:clrMapOvr>
    <a:masterClrMapping/>
  </p:clrMapOvr>
  <p:transition spd="slow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55CBAF74-3949-470E-8A99-AD77EB9E13E3}"/>
              </a:ext>
            </a:extLst>
          </p:cNvPr>
          <p:cNvSpPr/>
          <p:nvPr/>
        </p:nvSpPr>
        <p:spPr>
          <a:xfrm>
            <a:off x="1618416" y="476672"/>
            <a:ext cx="5035226" cy="6222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2162175" algn="l"/>
              </a:tabLst>
            </a:pPr>
            <a:r>
              <a:rPr lang="en-US" sz="3200" b="1" dirty="0">
                <a:solidFill>
                  <a:srgbClr val="FF0000"/>
                </a:solidFill>
              </a:rPr>
              <a:t>LEGO</a:t>
            </a:r>
            <a:r>
              <a:rPr lang="ru-RU" sz="3200" b="1" dirty="0">
                <a:solidFill>
                  <a:srgbClr val="FF0000"/>
                </a:solidFill>
              </a:rPr>
              <a:t>-конструирование</a:t>
            </a:r>
            <a:endParaRPr lang="ru-RU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25" y="1268760"/>
            <a:ext cx="5630270" cy="3753513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908720"/>
            <a:ext cx="4241681" cy="565557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616" y="207139"/>
            <a:ext cx="3063833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0565251"/>
      </p:ext>
    </p:extLst>
  </p:cSld>
  <p:clrMapOvr>
    <a:masterClrMapping/>
  </p:clrMapOvr>
  <p:transition spd="slow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55CBAF74-3949-470E-8A99-AD77EB9E13E3}"/>
              </a:ext>
            </a:extLst>
          </p:cNvPr>
          <p:cNvSpPr/>
          <p:nvPr/>
        </p:nvSpPr>
        <p:spPr>
          <a:xfrm>
            <a:off x="1245141" y="476672"/>
            <a:ext cx="5781776" cy="6222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2162175" algn="l"/>
              </a:tabLst>
            </a:pPr>
            <a:r>
              <a:rPr lang="en-US" sz="3200" b="1" dirty="0">
                <a:solidFill>
                  <a:srgbClr val="FF0000"/>
                </a:solidFill>
              </a:rPr>
              <a:t>Scratch</a:t>
            </a:r>
            <a:r>
              <a:rPr lang="ru-RU" sz="3200" b="1" dirty="0">
                <a:solidFill>
                  <a:srgbClr val="FF0000"/>
                </a:solidFill>
              </a:rPr>
              <a:t>-программирование</a:t>
            </a:r>
            <a:endParaRPr lang="ru-RU" sz="3200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1268760"/>
            <a:ext cx="7309768" cy="4873179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616" y="207139"/>
            <a:ext cx="3063833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6398395"/>
      </p:ext>
    </p:extLst>
  </p:cSld>
  <p:clrMapOvr>
    <a:masterClrMapping/>
  </p:clrMapOvr>
  <p:transition spd="slow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40016" y="260952"/>
            <a:ext cx="57606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0000FF"/>
              </a:solidFill>
            </a:endParaRPr>
          </a:p>
          <a:p>
            <a:endParaRPr lang="ru-RU" sz="2400" dirty="0">
              <a:solidFill>
                <a:srgbClr val="0000FF"/>
              </a:solidFill>
            </a:endParaRPr>
          </a:p>
          <a:p>
            <a:endParaRPr lang="ru-RU" sz="2400" dirty="0">
              <a:solidFill>
                <a:srgbClr val="0000FF"/>
              </a:solidFill>
            </a:endParaRPr>
          </a:p>
          <a:p>
            <a:endParaRPr lang="ru-RU" sz="2400" dirty="0">
              <a:solidFill>
                <a:srgbClr val="0000FF"/>
              </a:solidFill>
            </a:endParaRPr>
          </a:p>
          <a:p>
            <a:endParaRPr lang="ru-RU" sz="2400" dirty="0">
              <a:solidFill>
                <a:srgbClr val="0000FF"/>
              </a:solidFill>
            </a:endParaRPr>
          </a:p>
          <a:p>
            <a:endParaRPr lang="ru-RU" sz="2400" dirty="0">
              <a:solidFill>
                <a:srgbClr val="0000FF"/>
              </a:solidFill>
            </a:endParaRPr>
          </a:p>
          <a:p>
            <a:endParaRPr lang="ru-RU" sz="2400" dirty="0">
              <a:solidFill>
                <a:srgbClr val="0000FF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3B36FFC7-2C98-48AF-AB81-D621B26EDAF3}"/>
              </a:ext>
            </a:extLst>
          </p:cNvPr>
          <p:cNvSpPr/>
          <p:nvPr/>
        </p:nvSpPr>
        <p:spPr>
          <a:xfrm>
            <a:off x="1127448" y="692696"/>
            <a:ext cx="4091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ea typeface="Arial"/>
              </a:rPr>
              <a:t>3</a:t>
            </a:r>
            <a:r>
              <a:rPr lang="en-US" sz="3200" b="1" dirty="0">
                <a:solidFill>
                  <a:srgbClr val="FF0000"/>
                </a:solidFill>
                <a:ea typeface="Arial"/>
              </a:rPr>
              <a:t>D</a:t>
            </a:r>
            <a:r>
              <a:rPr lang="ru-RU" sz="3200" b="1" dirty="0">
                <a:solidFill>
                  <a:srgbClr val="FF0000"/>
                </a:solidFill>
                <a:ea typeface="Arial"/>
              </a:rPr>
              <a:t>-моделирование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1322754"/>
            <a:ext cx="6660232" cy="4995174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616" y="207139"/>
            <a:ext cx="3063833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5658256"/>
      </p:ext>
    </p:extLst>
  </p:cSld>
  <p:clrMapOvr>
    <a:masterClrMapping/>
  </p:clrMapOvr>
  <p:transition spd="slow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B0308ED-B345-48C6-AEFA-636EB8E0F2FA}"/>
              </a:ext>
            </a:extLst>
          </p:cNvPr>
          <p:cNvSpPr/>
          <p:nvPr/>
        </p:nvSpPr>
        <p:spPr>
          <a:xfrm>
            <a:off x="1055440" y="404664"/>
            <a:ext cx="94330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ea typeface="Arial"/>
              </a:rPr>
              <a:t>3</a:t>
            </a:r>
            <a:r>
              <a:rPr lang="en-US" sz="3200" b="1" dirty="0">
                <a:solidFill>
                  <a:srgbClr val="FF0000"/>
                </a:solidFill>
                <a:ea typeface="Arial"/>
              </a:rPr>
              <a:t>D</a:t>
            </a:r>
            <a:r>
              <a:rPr lang="ru-RU" sz="3200" b="1" dirty="0">
                <a:solidFill>
                  <a:srgbClr val="FF0000"/>
                </a:solidFill>
                <a:ea typeface="Arial"/>
              </a:rPr>
              <a:t>-ручка</a:t>
            </a:r>
            <a:r>
              <a:rPr lang="en-US" sz="3200" b="1" dirty="0">
                <a:solidFill>
                  <a:srgbClr val="FF0000"/>
                </a:solidFill>
                <a:ea typeface="Arial"/>
              </a:rPr>
              <a:t> 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3800"/>
          <a:stretch/>
        </p:blipFill>
        <p:spPr>
          <a:xfrm>
            <a:off x="4007768" y="376100"/>
            <a:ext cx="4572000" cy="590465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616" y="207139"/>
            <a:ext cx="3063833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7260337"/>
      </p:ext>
    </p:extLst>
  </p:cSld>
  <p:clrMapOvr>
    <a:masterClrMapping/>
  </p:clrMapOvr>
  <p:transition spd="slow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D1497B57-9DF4-4CA8-AA11-6569E3FBAF3F}"/>
              </a:ext>
            </a:extLst>
          </p:cNvPr>
          <p:cNvSpPr/>
          <p:nvPr/>
        </p:nvSpPr>
        <p:spPr>
          <a:xfrm>
            <a:off x="1055440" y="404664"/>
            <a:ext cx="94330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a typeface="Arial"/>
              </a:rPr>
              <a:t> </a:t>
            </a:r>
            <a:endParaRPr lang="ru-RU" sz="32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4884AF8A-F197-4201-99DB-C562E607B131}"/>
              </a:ext>
            </a:extLst>
          </p:cNvPr>
          <p:cNvSpPr/>
          <p:nvPr/>
        </p:nvSpPr>
        <p:spPr>
          <a:xfrm>
            <a:off x="1207840" y="557064"/>
            <a:ext cx="94330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ea typeface="Arial"/>
              </a:rPr>
              <a:t>Квадрокоптер</a:t>
            </a:r>
            <a:r>
              <a:rPr lang="en-US" sz="3200" b="1" dirty="0">
                <a:solidFill>
                  <a:srgbClr val="FF0000"/>
                </a:solidFill>
                <a:ea typeface="Arial"/>
              </a:rPr>
              <a:t> </a:t>
            </a:r>
            <a:endParaRPr lang="ru-RU" sz="3200" dirty="0"/>
          </a:p>
        </p:txBody>
      </p:sp>
      <p:pic>
        <p:nvPicPr>
          <p:cNvPr id="4" name="Picture 6" descr="http://berdugino.depon72.ru/wp-content/uploads/sites/153/2019/10/IMG_039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8" t="748" r="-998" b="34613"/>
          <a:stretch/>
        </p:blipFill>
        <p:spPr bwMode="auto">
          <a:xfrm>
            <a:off x="2711624" y="1556792"/>
            <a:ext cx="6964740" cy="418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616" y="207139"/>
            <a:ext cx="3063833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5967427"/>
      </p:ext>
    </p:extLst>
  </p:cSld>
  <p:clrMapOvr>
    <a:masterClrMapping/>
  </p:clrMapOvr>
  <p:transition spd="slow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38D288D5-3F2F-415E-B107-99D250C4C10C}"/>
              </a:ext>
            </a:extLst>
          </p:cNvPr>
          <p:cNvSpPr/>
          <p:nvPr/>
        </p:nvSpPr>
        <p:spPr>
          <a:xfrm>
            <a:off x="1055440" y="404664"/>
            <a:ext cx="94330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ea typeface="Arial"/>
              </a:rPr>
              <a:t>Шлем виртуальной реальности</a:t>
            </a:r>
            <a:r>
              <a:rPr lang="en-US" sz="3200" b="1" dirty="0">
                <a:solidFill>
                  <a:srgbClr val="FF0000"/>
                </a:solidFill>
                <a:ea typeface="Arial"/>
              </a:rPr>
              <a:t> 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1268760"/>
            <a:ext cx="7632848" cy="5088565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616" y="207139"/>
            <a:ext cx="3063833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1690642"/>
      </p:ext>
    </p:extLst>
  </p:cSld>
  <p:clrMapOvr>
    <a:masterClrMapping/>
  </p:clrMapOvr>
  <p:transition spd="slow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55CBAF74-3949-470E-8A99-AD77EB9E13E3}"/>
              </a:ext>
            </a:extLst>
          </p:cNvPr>
          <p:cNvSpPr/>
          <p:nvPr/>
        </p:nvSpPr>
        <p:spPr>
          <a:xfrm>
            <a:off x="1055440" y="476672"/>
            <a:ext cx="8925713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2162175" algn="l"/>
              </a:tabLst>
            </a:pPr>
            <a:r>
              <a:rPr lang="ru-RU" sz="3200" b="1" dirty="0" smtClean="0">
                <a:solidFill>
                  <a:srgbClr val="FF0000"/>
                </a:solidFill>
              </a:rPr>
              <a:t>Основы безопасности жизнедеятельности</a:t>
            </a:r>
            <a:endParaRPr lang="ru-RU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" t="19911" r="32500"/>
          <a:stretch/>
        </p:blipFill>
        <p:spPr>
          <a:xfrm>
            <a:off x="839416" y="1475226"/>
            <a:ext cx="5377217" cy="4608512"/>
          </a:xfrm>
          <a:prstGeom prst="rect">
            <a:avLst/>
          </a:prstGeom>
        </p:spPr>
      </p:pic>
      <p:pic>
        <p:nvPicPr>
          <p:cNvPr id="4" name="Объект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1"/>
          <a:stretch/>
        </p:blipFill>
        <p:spPr>
          <a:xfrm>
            <a:off x="6456040" y="1490463"/>
            <a:ext cx="5060405" cy="3797442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761" y="207139"/>
            <a:ext cx="2315688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0143995"/>
      </p:ext>
    </p:extLst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Определение 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Центры </a:t>
            </a:r>
            <a:r>
              <a:rPr lang="ru-RU" dirty="0"/>
              <a:t>«Точка роста» создаются как структурные подразделения общеобразовательных организаций, расположенных в сельской местности (с 2020 года и в малых городах) без образования юридического лица. </a:t>
            </a:r>
          </a:p>
          <a:p>
            <a:r>
              <a:rPr lang="ru-RU" dirty="0"/>
              <a:t>Совокупность образовательных организаций, на базе которых в 2019 году будут созданы Центры, составит федеральную сеть Центров образования цифрового и гуманитарного профилей «Точка роста». </a:t>
            </a:r>
          </a:p>
          <a:p>
            <a:r>
              <a:rPr lang="ru-RU" dirty="0" smtClean="0"/>
              <a:t>С </a:t>
            </a:r>
            <a:r>
              <a:rPr lang="ru-RU" dirty="0"/>
              <a:t>1 сентября 2019 года 28 школ юга Тюменской области, в том числе МАОУ </a:t>
            </a:r>
            <a:r>
              <a:rPr lang="ru-RU" dirty="0" smtClean="0"/>
              <a:t>«</a:t>
            </a:r>
            <a:r>
              <a:rPr lang="ru-RU" dirty="0" err="1" smtClean="0"/>
              <a:t>Новоатьяловская</a:t>
            </a:r>
            <a:r>
              <a:rPr lang="ru-RU" dirty="0" smtClean="0"/>
              <a:t> СОШ» </a:t>
            </a:r>
            <a:r>
              <a:rPr lang="ru-RU" dirty="0" err="1" smtClean="0"/>
              <a:t>Ялуторовского</a:t>
            </a:r>
            <a:r>
              <a:rPr lang="ru-RU" dirty="0" smtClean="0"/>
              <a:t> района начали </a:t>
            </a:r>
            <a:r>
              <a:rPr lang="ru-RU" dirty="0"/>
              <a:t>работу в качестве Центров образования цифрового и гуманитарного профилей «Точка роста» </a:t>
            </a:r>
            <a:r>
              <a:rPr lang="ru-RU" i="1" dirty="0"/>
              <a:t>(Приказ от 28 марта 2019г. №186/ОД «О создании Центров образования цифрового и гуманитарного профилей «Точка роста»)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913" y="207139"/>
            <a:ext cx="26193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45666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2509" y="476672"/>
            <a:ext cx="11305309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 smtClean="0">
                <a:solidFill>
                  <a:srgbClr val="FF0000"/>
                </a:solidFill>
                <a:latin typeface="Helvetica Neue"/>
              </a:rPr>
              <a:t>Значимые Со-бытия: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C00000"/>
                </a:solidFill>
                <a:latin typeface="Helvetica Neue"/>
              </a:rPr>
              <a:t>2 октября-День открытых дверей «Форум 55+»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Helvetica Neue"/>
              </a:rPr>
              <a:t> (принимали участие пенсионеры, учащиеся)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C00000"/>
                </a:solidFill>
                <a:latin typeface="Helvetica Neue"/>
              </a:rPr>
              <a:t>31 октября- День открытых дверей. Экскурсия для родителей (проект «Точка опоры»)</a:t>
            </a:r>
            <a:r>
              <a:rPr lang="ru-RU" sz="2000" b="1" dirty="0">
                <a:solidFill>
                  <a:srgbClr val="C00000"/>
                </a:solidFill>
                <a:latin typeface="Helvetica Neue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Helvetica Neue"/>
              </a:rPr>
              <a:t>(принимали участие родители, педагоги)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C00000"/>
                </a:solidFill>
                <a:latin typeface="Helvetica Neue"/>
              </a:rPr>
              <a:t>15 и 21 ноября –деловая игра «Миллион»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Helvetica Neue"/>
              </a:rPr>
              <a:t>(принимали участие учащиеся, учителя, предприниматели)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C00000"/>
                </a:solidFill>
                <a:latin typeface="Helvetica Neue"/>
              </a:rPr>
              <a:t>6 января- межсетевое соревнование «</a:t>
            </a:r>
            <a:r>
              <a:rPr lang="ru-RU" sz="2000" b="1" dirty="0" err="1" smtClean="0">
                <a:solidFill>
                  <a:srgbClr val="C00000"/>
                </a:solidFill>
                <a:latin typeface="Helvetica Neue"/>
              </a:rPr>
              <a:t>Робофишки</a:t>
            </a:r>
            <a:r>
              <a:rPr lang="ru-RU" sz="2000" b="1" dirty="0" smtClean="0">
                <a:solidFill>
                  <a:srgbClr val="C00000"/>
                </a:solidFill>
                <a:latin typeface="Helvetica Neue"/>
              </a:rPr>
              <a:t>» по робототехнике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Helvetica Neue"/>
              </a:rPr>
              <a:t>(принимали участие учащиеся </a:t>
            </a:r>
            <a:r>
              <a:rPr lang="ru-RU" sz="2000" b="1" dirty="0" err="1" smtClean="0">
                <a:solidFill>
                  <a:srgbClr val="C00000"/>
                </a:solidFill>
                <a:latin typeface="Helvetica Neue"/>
              </a:rPr>
              <a:t>Новоатьяловского</a:t>
            </a:r>
            <a:r>
              <a:rPr lang="ru-RU" sz="2000" b="1" dirty="0" smtClean="0">
                <a:solidFill>
                  <a:srgbClr val="C00000"/>
                </a:solidFill>
                <a:latin typeface="Helvetica Neue"/>
              </a:rPr>
              <a:t> округа)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C00000"/>
                </a:solidFill>
                <a:latin typeface="Helvetica Neue"/>
              </a:rPr>
              <a:t>17 января-Фестиваль по робототехнике «Программируй и управляй»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Helvetica Neue"/>
              </a:rPr>
              <a:t>(принимали участие учащиеся всех ОУ района)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C00000"/>
                </a:solidFill>
                <a:latin typeface="Helvetica Neue"/>
              </a:rPr>
              <a:t>22 января и 22 февраля- шахматный турнир «Ход конём»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Helvetica Neue"/>
              </a:rPr>
              <a:t>(принимали участие учащиеся </a:t>
            </a:r>
            <a:r>
              <a:rPr lang="ru-RU" sz="2000" b="1" dirty="0" err="1" smtClean="0">
                <a:solidFill>
                  <a:srgbClr val="C00000"/>
                </a:solidFill>
                <a:latin typeface="Helvetica Neue"/>
              </a:rPr>
              <a:t>Новоатьяловского</a:t>
            </a:r>
            <a:r>
              <a:rPr lang="ru-RU" sz="2000" b="1" dirty="0" smtClean="0">
                <a:solidFill>
                  <a:srgbClr val="C00000"/>
                </a:solidFill>
                <a:latin typeface="Helvetica Neue"/>
              </a:rPr>
              <a:t> и </a:t>
            </a:r>
            <a:r>
              <a:rPr lang="ru-RU" sz="2000" b="1" dirty="0" err="1" smtClean="0">
                <a:solidFill>
                  <a:srgbClr val="C00000"/>
                </a:solidFill>
                <a:latin typeface="Helvetica Neue"/>
              </a:rPr>
              <a:t>Петелинского</a:t>
            </a:r>
            <a:r>
              <a:rPr lang="ru-RU" sz="2000" b="1" dirty="0" smtClean="0">
                <a:solidFill>
                  <a:srgbClr val="C00000"/>
                </a:solidFill>
                <a:latin typeface="Helvetica Neue"/>
              </a:rPr>
              <a:t> округа)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C00000"/>
                </a:solidFill>
                <a:latin typeface="Helvetica Neue"/>
              </a:rPr>
              <a:t>1 февраля-экскурсия «Школа, вчера, сегодня, завтра»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Helvetica Neue"/>
              </a:rPr>
              <a:t>(принимали участие выпускники школы разных лет, учащиеся, педагоги </a:t>
            </a:r>
            <a:r>
              <a:rPr lang="ru-RU" sz="2000" b="1" dirty="0" err="1" smtClean="0">
                <a:solidFill>
                  <a:srgbClr val="C00000"/>
                </a:solidFill>
                <a:latin typeface="Helvetica Neue"/>
              </a:rPr>
              <a:t>Новоатьяловского</a:t>
            </a:r>
            <a:r>
              <a:rPr lang="ru-RU" sz="2000" b="1" dirty="0" smtClean="0">
                <a:solidFill>
                  <a:srgbClr val="C00000"/>
                </a:solidFill>
                <a:latin typeface="Helvetica Neue"/>
              </a:rPr>
              <a:t> округа)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C00000"/>
                </a:solidFill>
                <a:latin typeface="Helvetica Neue"/>
              </a:rPr>
              <a:t>15 февраля- экскурсия для участников патриотической акции «Экспедиция памяти» (проводились мастер-классы)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Helvetica Neue"/>
              </a:rPr>
              <a:t> (принимали участие</a:t>
            </a:r>
            <a:r>
              <a:rPr lang="ru-RU" sz="2000" b="1" dirty="0">
                <a:solidFill>
                  <a:srgbClr val="C00000"/>
                </a:solidFill>
                <a:latin typeface="Helvetica Neue"/>
              </a:rPr>
              <a:t> учащиеся </a:t>
            </a:r>
            <a:r>
              <a:rPr lang="ru-RU" sz="2000" b="1" dirty="0" smtClean="0">
                <a:solidFill>
                  <a:srgbClr val="C00000"/>
                </a:solidFill>
                <a:latin typeface="Helvetica Neue"/>
              </a:rPr>
              <a:t>и педагоги всех </a:t>
            </a:r>
            <a:r>
              <a:rPr lang="ru-RU" sz="2000" b="1" dirty="0">
                <a:solidFill>
                  <a:srgbClr val="C00000"/>
                </a:solidFill>
                <a:latin typeface="Helvetica Neue"/>
              </a:rPr>
              <a:t>ОУ </a:t>
            </a:r>
            <a:r>
              <a:rPr lang="ru-RU" sz="2000" b="1" dirty="0" smtClean="0">
                <a:solidFill>
                  <a:srgbClr val="C00000"/>
                </a:solidFill>
                <a:latin typeface="Helvetica Neue"/>
              </a:rPr>
              <a:t>района)</a:t>
            </a:r>
          </a:p>
          <a:p>
            <a:endParaRPr lang="ru-RU" sz="2800" b="1" dirty="0">
              <a:solidFill>
                <a:srgbClr val="FF0000"/>
              </a:solidFill>
              <a:latin typeface="Helvetica Neue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07139"/>
            <a:ext cx="2719450" cy="7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601907"/>
      </p:ext>
    </p:extLst>
  </p:cSld>
  <p:clrMapOvr>
    <a:masterClrMapping/>
  </p:clrMapOvr>
  <p:transition spd="slow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0"/>
            <a:ext cx="11027333" cy="1449978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/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Кадровый состав</a:t>
            </a:r>
            <a:r>
              <a:rPr lang="ru-RU" sz="2000" dirty="0">
                <a:solidFill>
                  <a:srgbClr val="FF0000"/>
                </a:solidFill>
              </a:rPr>
              <a:t/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b="1" dirty="0">
                <a:solidFill>
                  <a:srgbClr val="FF0000"/>
                </a:solidFill>
              </a:rPr>
              <a:t>Центра образования цифрового и </a:t>
            </a:r>
            <a:r>
              <a:rPr lang="ru-RU" sz="2000" b="1" dirty="0" smtClean="0">
                <a:solidFill>
                  <a:srgbClr val="FF0000"/>
                </a:solidFill>
              </a:rPr>
              <a:t/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гуманитарного </a:t>
            </a:r>
            <a:r>
              <a:rPr lang="ru-RU" sz="2000" b="1" dirty="0">
                <a:solidFill>
                  <a:srgbClr val="FF0000"/>
                </a:solidFill>
              </a:rPr>
              <a:t>профилей </a:t>
            </a:r>
            <a:r>
              <a:rPr lang="ru-RU" sz="2000" dirty="0">
                <a:solidFill>
                  <a:srgbClr val="FF0000"/>
                </a:solidFill>
              </a:rPr>
              <a:t/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b="1" dirty="0">
                <a:solidFill>
                  <a:srgbClr val="FF0000"/>
                </a:solidFill>
              </a:rPr>
              <a:t>«Точка роста» </a:t>
            </a:r>
            <a:r>
              <a:rPr lang="ru-RU" sz="2000" dirty="0">
                <a:solidFill>
                  <a:srgbClr val="FF0000"/>
                </a:solidFill>
              </a:rPr>
              <a:t/>
            </a:r>
            <a:br>
              <a:rPr lang="ru-RU" sz="2000" dirty="0">
                <a:solidFill>
                  <a:srgbClr val="FF0000"/>
                </a:solidFill>
              </a:rPr>
            </a:br>
            <a:endParaRPr lang="ru-RU" sz="2000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720470"/>
              </p:ext>
            </p:extLst>
          </p:nvPr>
        </p:nvGraphicFramePr>
        <p:xfrm>
          <a:off x="634681" y="1645922"/>
          <a:ext cx="11121889" cy="4634175"/>
        </p:xfrm>
        <a:graphic>
          <a:graphicData uri="http://schemas.openxmlformats.org/drawingml/2006/table">
            <a:tbl>
              <a:tblPr firstRow="1" firstCol="1" bandRow="1"/>
              <a:tblGrid>
                <a:gridCol w="4020446"/>
                <a:gridCol w="7101443"/>
              </a:tblGrid>
              <a:tr h="349133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Должность</a:t>
                      </a:r>
                      <a:endParaRPr lang="ru-RU" sz="2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ФИО</a:t>
                      </a:r>
                      <a:endParaRPr lang="ru-RU" sz="2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722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Руководители</a:t>
                      </a:r>
                      <a:endParaRPr lang="ru-RU" sz="2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Кадырова</a:t>
                      </a:r>
                      <a:r>
                        <a:rPr lang="ru-RU" sz="2000" b="1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b="1" baseline="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Альфия</a:t>
                      </a:r>
                      <a:r>
                        <a:rPr lang="ru-RU" sz="2000" b="1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b="1" baseline="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Илдусовна</a:t>
                      </a:r>
                      <a:r>
                        <a:rPr lang="ru-RU" sz="2000" b="1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Усманова Олеся </a:t>
                      </a:r>
                      <a:r>
                        <a:rPr lang="ru-RU" sz="2000" b="1" baseline="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Тимербаевна</a:t>
                      </a:r>
                      <a:endParaRPr lang="ru-RU" sz="2000" b="1" dirty="0" smtClean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160">
                <a:tc>
                  <a:txBody>
                    <a:bodyPr/>
                    <a:lstStyle/>
                    <a:p>
                      <a:pPr marL="45720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Педагог-организатор</a:t>
                      </a:r>
                      <a:endParaRPr lang="ru-RU" sz="2000" b="1" dirty="0" smtClean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Паутова</a:t>
                      </a:r>
                      <a:r>
                        <a:rPr lang="ru-RU" sz="2000" b="1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Елена Сергеевна</a:t>
                      </a:r>
                      <a:endParaRPr lang="ru-RU" sz="2000" b="1" dirty="0" smtClean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1835">
                <a:tc>
                  <a:txBody>
                    <a:bodyPr/>
                    <a:lstStyle/>
                    <a:p>
                      <a:pPr marL="45720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Педагоги дополнительного образования</a:t>
                      </a:r>
                      <a:endParaRPr lang="ru-RU" sz="2000" b="1" dirty="0" smtClean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Махмутов</a:t>
                      </a: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Изат</a:t>
                      </a: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b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Зинатович</a:t>
                      </a:r>
                      <a:endParaRPr lang="ru-RU" sz="2000" b="1" dirty="0" smtClean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Байкенов</a:t>
                      </a: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Азамат</a:t>
                      </a: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b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Орнбаевич</a:t>
                      </a:r>
                      <a:endParaRPr lang="ru-RU" sz="2000" b="1" dirty="0" smtClean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Кривощёкова</a:t>
                      </a:r>
                      <a:r>
                        <a:rPr lang="ru-RU" sz="2000" b="1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Марина Михайловна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Кенжегузинов</a:t>
                      </a: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Ермек</a:t>
                      </a: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b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Гомарович</a:t>
                      </a:r>
                      <a:endParaRPr lang="ru-RU" sz="2000" b="1" dirty="0" smtClean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Хайруллина </a:t>
                      </a:r>
                      <a:r>
                        <a:rPr lang="ru-RU" sz="2000" b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Гузалия</a:t>
                      </a: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b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Калковна</a:t>
                      </a:r>
                      <a:endParaRPr lang="ru-RU" sz="2000" b="1" dirty="0" smtClean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Исхаков</a:t>
                      </a: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b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Рафкат</a:t>
                      </a: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Нахимович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Функ</a:t>
                      </a: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b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Миляуша</a:t>
                      </a: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b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Фанисовна</a:t>
                      </a:r>
                      <a:endParaRPr lang="ru-RU" sz="2000" b="1" dirty="0" smtClean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Петрова </a:t>
                      </a:r>
                      <a:r>
                        <a:rPr lang="ru-RU" sz="2000" b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Рузанна</a:t>
                      </a: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000" b="1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Рашитовна</a:t>
                      </a:r>
                      <a:endParaRPr lang="ru-RU" sz="2000" b="1" dirty="0" smtClean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Большаков Максим Валерьевич</a:t>
                      </a:r>
                      <a:endParaRPr lang="ru-RU" sz="20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733" y="207139"/>
            <a:ext cx="307571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51682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1545889" cy="500871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План работы  центра  ТР с педагогическими  командами</a:t>
            </a:r>
            <a:endParaRPr lang="ru-RU" sz="20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4356371"/>
              </p:ext>
            </p:extLst>
          </p:nvPr>
        </p:nvGraphicFramePr>
        <p:xfrm>
          <a:off x="458359" y="902525"/>
          <a:ext cx="11484655" cy="5688300"/>
        </p:xfrm>
        <a:graphic>
          <a:graphicData uri="http://schemas.openxmlformats.org/drawingml/2006/table">
            <a:tbl>
              <a:tblPr firstRow="1" firstCol="1" bandRow="1"/>
              <a:tblGrid>
                <a:gridCol w="6405578"/>
                <a:gridCol w="1365663"/>
                <a:gridCol w="3713414"/>
              </a:tblGrid>
              <a:tr h="1463948">
                <a:tc>
                  <a:txBody>
                    <a:bodyPr/>
                    <a:lstStyle/>
                    <a:p>
                      <a:pPr marL="421005" indent="1206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/>
                        </a:rPr>
                        <a:t>Сетевое  методическое объединение учителей ОБЖ и физкультуры «Реализация рабочей программы  в контексте обновления содержания предметной области «ОБЖ» и «Физкультура»</a:t>
                      </a:r>
                    </a:p>
                  </a:txBody>
                  <a:tcPr marL="30294" marR="3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210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/>
                        </a:rPr>
                        <a:t>Сентябрь, </a:t>
                      </a:r>
                    </a:p>
                    <a:p>
                      <a:pPr marL="4210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/>
                        </a:rPr>
                        <a:t>ноябрь </a:t>
                      </a:r>
                      <a:endParaRPr lang="ru-RU" sz="1600" b="1" baseline="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Arial"/>
                      </a:endParaRPr>
                    </a:p>
                    <a:p>
                      <a:pPr marL="4210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/>
                        </a:rPr>
                        <a:t>2020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Arial"/>
                      </a:endParaRPr>
                    </a:p>
                  </a:txBody>
                  <a:tcPr marL="30294" marR="3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210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/>
                        </a:rPr>
                        <a:t>Кадырова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/>
                        </a:rPr>
                        <a:t> А.И.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/>
                        </a:rPr>
                        <a:t>, 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Arial"/>
                      </a:endParaRPr>
                    </a:p>
                    <a:p>
                      <a:pPr marL="4210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/>
                        </a:rPr>
                        <a:t>руководитель центра ТР, </a:t>
                      </a:r>
                    </a:p>
                    <a:p>
                      <a:pPr marL="4210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/>
                        </a:rPr>
                        <a:t>Ишбулатова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/>
                        </a:rPr>
                        <a:t> Г.Н., руководитель  СМО,</a:t>
                      </a:r>
                    </a:p>
                    <a:p>
                      <a:pPr marL="421005" algn="l">
                        <a:lnSpc>
                          <a:spcPct val="115000"/>
                        </a:lnSpc>
                        <a:spcAft>
                          <a:spcPts val="145"/>
                        </a:spcAft>
                      </a:pPr>
                      <a:r>
                        <a:rPr lang="ru-RU" sz="16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/>
                        </a:rPr>
                        <a:t>Байкенов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/>
                        </a:rPr>
                        <a:t> А.О., учитель ОБЖ </a:t>
                      </a:r>
                    </a:p>
                  </a:txBody>
                  <a:tcPr marL="30294" marR="3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9875">
                <a:tc>
                  <a:txBody>
                    <a:bodyPr/>
                    <a:lstStyle/>
                    <a:p>
                      <a:pPr marL="4210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/>
                        </a:rPr>
                        <a:t>Муниципальные  методические объединения учителей технологии и информатики «Реализация рабочей программы  в контексте обновления содержания предметной области «Технология» и «Информатика»</a:t>
                      </a:r>
                    </a:p>
                  </a:txBody>
                  <a:tcPr marL="30294" marR="3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210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/>
                          <a:cs typeface="+mn-cs"/>
                        </a:rPr>
                        <a:t>Сентябрь,</a:t>
                      </a:r>
                    </a:p>
                    <a:p>
                      <a:pPr marL="4210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/>
                          <a:cs typeface="+mn-cs"/>
                        </a:rPr>
                        <a:t>ноябрь </a:t>
                      </a:r>
                      <a:endParaRPr lang="ru-RU" sz="1600" b="1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Arial"/>
                        <a:cs typeface="+mn-cs"/>
                      </a:endParaRPr>
                    </a:p>
                    <a:p>
                      <a:pPr marL="4210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/>
                          <a:cs typeface="+mn-cs"/>
                        </a:rPr>
                        <a:t>2020</a:t>
                      </a:r>
                    </a:p>
                    <a:p>
                      <a:pPr marL="4210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/>
                      </a:endParaRPr>
                    </a:p>
                  </a:txBody>
                  <a:tcPr marL="30294" marR="3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210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/>
                        </a:rPr>
                        <a:t>Усманова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/>
                        </a:rPr>
                        <a:t> О.Т.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/>
                        </a:rPr>
                        <a:t>, 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Arial"/>
                      </a:endParaRPr>
                    </a:p>
                    <a:p>
                      <a:pPr marL="4210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/>
                        </a:rPr>
                        <a:t>руководитель центра ТР, </a:t>
                      </a:r>
                    </a:p>
                    <a:p>
                      <a:pPr marL="4210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/>
                        </a:rPr>
                        <a:t>Болотова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/>
                        </a:rPr>
                        <a:t> В.В. и Кривощёкова В.А., руководители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/>
                        </a:rPr>
                        <a:t>ММО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Arial"/>
                      </a:endParaRPr>
                    </a:p>
                  </a:txBody>
                  <a:tcPr marL="30294" marR="3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6897">
                <a:tc>
                  <a:txBody>
                    <a:bodyPr/>
                    <a:lstStyle/>
                    <a:p>
                      <a:pPr marL="4210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/>
                        </a:rPr>
                        <a:t>День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/>
                        </a:rPr>
                        <a:t> открытых дверей «Цифровое пространство в образовательной деятельности» (мастер-классы)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Arial"/>
                      </a:endParaRPr>
                    </a:p>
                  </a:txBody>
                  <a:tcPr marL="30294" marR="3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21005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/>
                        </a:rPr>
                        <a:t>Декабрь 2020</a:t>
                      </a:r>
                    </a:p>
                    <a:p>
                      <a:pPr marL="4210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Arial"/>
                      </a:endParaRPr>
                    </a:p>
                  </a:txBody>
                  <a:tcPr marL="30294" marR="3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21005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/>
                        </a:rPr>
                        <a:t>Усманова Д.А., методист округа</a:t>
                      </a:r>
                    </a:p>
                    <a:p>
                      <a:pPr marL="421005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/>
                        </a:rPr>
                        <a:t>Кадырова А.И., руководитель ТР</a:t>
                      </a:r>
                    </a:p>
                    <a:p>
                      <a:pPr marL="4210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Arial"/>
                      </a:endParaRPr>
                    </a:p>
                  </a:txBody>
                  <a:tcPr marL="30294" marR="3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7725">
                <a:tc>
                  <a:txBody>
                    <a:bodyPr/>
                    <a:lstStyle/>
                    <a:p>
                      <a:pPr marL="4210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/>
                        </a:rPr>
                        <a:t>Заседание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/>
                        </a:rPr>
                        <a:t> руководителей кружков технического творчества</a:t>
                      </a:r>
                    </a:p>
                  </a:txBody>
                  <a:tcPr marL="30294" marR="3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210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/>
                        </a:rPr>
                        <a:t>Январь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/>
                        </a:rPr>
                        <a:t>2021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Arial"/>
                      </a:endParaRPr>
                    </a:p>
                  </a:txBody>
                  <a:tcPr marL="30294" marR="3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210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Arial"/>
                        </a:rPr>
                        <a:t>Ларионова З.А., учитель информатики</a:t>
                      </a:r>
                    </a:p>
                  </a:txBody>
                  <a:tcPr marL="30294" marR="3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4691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/>
                        <a:t>Единый</a:t>
                      </a:r>
                      <a:r>
                        <a:rPr lang="ru-RU" sz="1600" b="1" baseline="0" dirty="0" smtClean="0"/>
                        <a:t> методический день </a:t>
                      </a:r>
                    </a:p>
                    <a:p>
                      <a:pPr algn="l"/>
                      <a:r>
                        <a:rPr lang="ru-RU" sz="1600" b="1" baseline="0" dirty="0" smtClean="0"/>
                        <a:t>с использованием ресурсов Центра «Точки роста»</a:t>
                      </a:r>
                      <a:endParaRPr lang="ru-RU" sz="1600" b="1" dirty="0"/>
                    </a:p>
                  </a:txBody>
                  <a:tcPr marL="30294" marR="3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Март</a:t>
                      </a:r>
                    </a:p>
                    <a:p>
                      <a:pPr algn="ctr"/>
                      <a:r>
                        <a:rPr lang="ru-RU" sz="1600" b="1" dirty="0" smtClean="0"/>
                        <a:t>2021</a:t>
                      </a:r>
                      <a:endParaRPr lang="ru-RU" sz="1600" b="1" dirty="0"/>
                    </a:p>
                  </a:txBody>
                  <a:tcPr marL="30294" marR="3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21005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/>
                          <a:cs typeface="+mn-cs"/>
                        </a:rPr>
                        <a:t>Усманова Д.А., методист округа</a:t>
                      </a:r>
                    </a:p>
                    <a:p>
                      <a:pPr marL="421005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/>
                          <a:cs typeface="+mn-cs"/>
                        </a:rPr>
                        <a:t>Кадырова А.И., Усманова</a:t>
                      </a:r>
                      <a:r>
                        <a:rPr lang="ru-RU" sz="16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/>
                          <a:cs typeface="+mn-cs"/>
                        </a:rPr>
                        <a:t> О.Т., </a:t>
                      </a: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/>
                          <a:cs typeface="+mn-cs"/>
                        </a:rPr>
                        <a:t>руководители ТР, </a:t>
                      </a:r>
                    </a:p>
                    <a:p>
                      <a:pPr marL="421005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/>
                          <a:cs typeface="+mn-cs"/>
                        </a:rPr>
                        <a:t>Паутова Е.С., педагог-организатор</a:t>
                      </a:r>
                    </a:p>
                    <a:p>
                      <a:endParaRPr lang="ru-RU" sz="1600" dirty="0"/>
                    </a:p>
                  </a:txBody>
                  <a:tcPr marL="30294" marR="3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639" y="207140"/>
            <a:ext cx="2315688" cy="55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87462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967957" cy="1423583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Расписание </a:t>
            </a:r>
            <a:r>
              <a:rPr lang="ru-RU" sz="2000" dirty="0">
                <a:solidFill>
                  <a:srgbClr val="FF0000"/>
                </a:solidFill>
              </a:rPr>
              <a:t/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b="1" dirty="0">
                <a:solidFill>
                  <a:srgbClr val="FF0000"/>
                </a:solidFill>
              </a:rPr>
              <a:t>Центра образования гуманитарных и </a:t>
            </a:r>
            <a:r>
              <a:rPr lang="ru-RU" sz="2000" b="1" dirty="0" smtClean="0">
                <a:solidFill>
                  <a:srgbClr val="FF0000"/>
                </a:solidFill>
              </a:rPr>
              <a:t/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цифровых </a:t>
            </a:r>
            <a:r>
              <a:rPr lang="ru-RU" sz="2000" b="1" dirty="0">
                <a:solidFill>
                  <a:srgbClr val="FF0000"/>
                </a:solidFill>
              </a:rPr>
              <a:t>профилей </a:t>
            </a:r>
            <a:r>
              <a:rPr lang="ru-RU" sz="2000" dirty="0">
                <a:solidFill>
                  <a:srgbClr val="FF0000"/>
                </a:solidFill>
              </a:rPr>
              <a:t/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b="1" dirty="0">
                <a:solidFill>
                  <a:srgbClr val="FF0000"/>
                </a:solidFill>
              </a:rPr>
              <a:t> «Точка роста</a:t>
            </a:r>
            <a:r>
              <a:rPr lang="ru-RU" sz="2000" b="1" dirty="0" smtClean="0">
                <a:solidFill>
                  <a:srgbClr val="FF0000"/>
                </a:solidFill>
              </a:rPr>
              <a:t>»</a:t>
            </a:r>
            <a:endParaRPr lang="ru-RU" sz="2000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329488"/>
              </p:ext>
            </p:extLst>
          </p:nvPr>
        </p:nvGraphicFramePr>
        <p:xfrm>
          <a:off x="496389" y="1840676"/>
          <a:ext cx="11462063" cy="4369228"/>
        </p:xfrm>
        <a:graphic>
          <a:graphicData uri="http://schemas.openxmlformats.org/drawingml/2006/table">
            <a:tbl>
              <a:tblPr firstRow="1" firstCol="1" bandRow="1"/>
              <a:tblGrid>
                <a:gridCol w="2626821"/>
                <a:gridCol w="3111335"/>
                <a:gridCol w="2434442"/>
                <a:gridCol w="3289465"/>
              </a:tblGrid>
              <a:tr h="6887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Название предметов</a:t>
                      </a:r>
                      <a:endParaRPr lang="ru-RU" sz="1600" b="1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Ответственные 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Время проведения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(день недели, время)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Место проведения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35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Урок технологии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(5-11 классы)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4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Махмутов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И.З.,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педагог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дополнительного образования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 неделя месяца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понедельник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13.00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Кабинет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технологии и информатики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филиал МАОУ «Новоатьяловская СОШ» 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«Бердюгинская СОШ»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90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Урок информатики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(7-11 классы)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Кенжегузинов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Е.Г., 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педагог дополнительного образования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 неделя месяца 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четверг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13.00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Кабинет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технологии и информатики филиал МАОУ «Новоатьяловская СОШ» 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«Бердюгинская СОШ»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51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Урок ОБЖ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(8-11 классы)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Байкенов А.О.,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педагог дополнительного образования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 неделя месяца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четверг 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13.00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Кабинет ОБЖ филиал МАОУ «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Новоатьяловская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СОШ» 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Бердюгинская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СОШ»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5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Урок информатики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(7-11 классы)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Функ М.Ф., 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педагог дополнительного образования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 неделя месяца 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пятница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13.00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Кабинет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информатики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филиал МАОУ «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Киёвская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СОШ» «</a:t>
                      </a:r>
                      <a:r>
                        <a:rPr lang="ru-RU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Карабашская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СОШ»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255" y="207139"/>
            <a:ext cx="2268188" cy="131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66661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Расписание занятий внеурочной деятельности</a:t>
            </a:r>
            <a:r>
              <a:rPr lang="ru-RU" sz="2000" dirty="0">
                <a:solidFill>
                  <a:srgbClr val="FF0000"/>
                </a:solidFill>
              </a:rPr>
              <a:t/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b="1" dirty="0">
                <a:solidFill>
                  <a:srgbClr val="FF0000"/>
                </a:solidFill>
              </a:rPr>
              <a:t>Центра образования гуманитарных и цифровых профилей</a:t>
            </a:r>
            <a:r>
              <a:rPr lang="ru-RU" sz="2000" dirty="0">
                <a:solidFill>
                  <a:srgbClr val="FF0000"/>
                </a:solidFill>
              </a:rPr>
              <a:t/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b="1" dirty="0">
                <a:solidFill>
                  <a:srgbClr val="FF0000"/>
                </a:solidFill>
              </a:rPr>
              <a:t>«Точка роста» </a:t>
            </a:r>
            <a:endParaRPr lang="ru-RU" sz="2000" dirty="0">
              <a:solidFill>
                <a:srgbClr val="FF0000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6441068"/>
              </p:ext>
            </p:extLst>
          </p:nvPr>
        </p:nvGraphicFramePr>
        <p:xfrm>
          <a:off x="570016" y="1365663"/>
          <a:ext cx="11008426" cy="4468368"/>
        </p:xfrm>
        <a:graphic>
          <a:graphicData uri="http://schemas.openxmlformats.org/drawingml/2006/table">
            <a:tbl>
              <a:tblPr firstRow="1" firstCol="1" bandRow="1"/>
              <a:tblGrid>
                <a:gridCol w="3574472"/>
                <a:gridCol w="4263242"/>
                <a:gridCol w="3170712"/>
              </a:tblGrid>
              <a:tr h="2366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Наименование мероприятия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8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Ответственные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Срок проведения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98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en-US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LEGO-</a:t>
                      </a: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конструирование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Махмутов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И.З.-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педагог дополнительного образования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Еженедельно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Суббота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09.00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–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12.00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98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en-US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Scratch </a:t>
                      </a: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программирование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Кенжегузинов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Е.Г.-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педагог дополнительного образования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Еженедельно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суббота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09.00 - 12.00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98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Юные спасатели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Байкенов А.О.-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педагог дополнительного образования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Еженедельно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суббота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09.00 - 12.00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98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Паперкрафт (Papercraft) – полигональное моделирование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Хайруллина Гузалия Калковна-педагог дополнительного образования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Ежедневно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15.30-17.30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98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Основы робототехники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Хайруллина Гузалия Калковна-педагог дополнительного образования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Ежедневно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14.00-15.00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883" y="207139"/>
            <a:ext cx="2422566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28417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0913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5737903"/>
              </p:ext>
            </p:extLst>
          </p:nvPr>
        </p:nvGraphicFramePr>
        <p:xfrm>
          <a:off x="581893" y="791102"/>
          <a:ext cx="10996551" cy="5323984"/>
        </p:xfrm>
        <a:graphic>
          <a:graphicData uri="http://schemas.openxmlformats.org/drawingml/2006/table">
            <a:tbl>
              <a:tblPr firstRow="1" firstCol="1" bandRow="1"/>
              <a:tblGrid>
                <a:gridCol w="3325089"/>
                <a:gridCol w="4791019"/>
                <a:gridCol w="2880443"/>
              </a:tblGrid>
              <a:tr h="6458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Школьная 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теле-радио студия 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Хайруллина </a:t>
                      </a:r>
                      <a:r>
                        <a:rPr lang="ru-RU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Гузалия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Калковна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-педагог дополнительного образования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Понедельник-четверг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11.30-13.00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27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Шахматный клуб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Исхаков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Рафкат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Нахимович- педагог дополнительного образования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Понедельник,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вторник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16.00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- 18.00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27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3Д-моделирование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Исхаков Рафкат Нахимович- педагог дополнительного образования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Еженедельно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Четверг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16.00-18.00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27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Юный исследователь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Кривощёкова</a:t>
                      </a:r>
                      <a:r>
                        <a:rPr lang="ru-RU" sz="160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Марина Михайловна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– 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педагог дополнительного образования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Еженедельно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понедельник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14.00-17.00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5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Первые шаги 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 3Д- моделирование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Функ Миляуша Фанисовна- педагог дополнительного образования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Еженедельно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четверг16.00-19.00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27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Робототехника Lego Mindstorms EV3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Большаков Максим Валерьевич- 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педагог дополнительного образования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Ежедневно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15.00-16.00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90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en-US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LEGO-</a:t>
                      </a: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конструирование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Петрова </a:t>
                      </a:r>
                      <a:r>
                        <a:rPr lang="ru-RU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Рузанна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Рашитовна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-педагог дополнительного образования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Ежедневно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15.00-16.00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242" y="207140"/>
            <a:ext cx="2743201" cy="410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17707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1384478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FF0000"/>
                </a:solidFill>
                <a:cs typeface="Aharoni" panose="02010803020104030203" pitchFamily="2" charset="-79"/>
              </a:rPr>
              <a:t>ПЛАН</a:t>
            </a:r>
            <a:r>
              <a:rPr lang="ru-RU" sz="3600" b="1" dirty="0">
                <a:solidFill>
                  <a:srgbClr val="FF0000"/>
                </a:solidFill>
                <a:cs typeface="Aharoni" panose="02010803020104030203" pitchFamily="2" charset="-79"/>
              </a:rPr>
              <a:t/>
            </a:r>
            <a:br>
              <a:rPr lang="ru-RU" sz="3600" b="1" dirty="0">
                <a:solidFill>
                  <a:srgbClr val="FF0000"/>
                </a:solidFill>
                <a:cs typeface="Aharoni" panose="02010803020104030203" pitchFamily="2" charset="-79"/>
              </a:rPr>
            </a:br>
            <a:r>
              <a:rPr lang="ru-RU" sz="2400" b="1" dirty="0">
                <a:solidFill>
                  <a:srgbClr val="FF0000"/>
                </a:solidFill>
                <a:cs typeface="Aharoni" panose="02010803020104030203" pitchFamily="2" charset="-79"/>
              </a:rPr>
              <a:t>учебно-воспитательных, внеурочных </a:t>
            </a:r>
            <a:r>
              <a:rPr lang="ru-RU" sz="2400" b="1" dirty="0" smtClean="0">
                <a:solidFill>
                  <a:srgbClr val="FF0000"/>
                </a:solidFill>
                <a:cs typeface="Aharoni" panose="02010803020104030203" pitchFamily="2" charset="-79"/>
              </a:rPr>
              <a:t>и</a:t>
            </a:r>
            <a:br>
              <a:rPr lang="ru-RU" sz="2400" b="1" dirty="0" smtClean="0">
                <a:solidFill>
                  <a:srgbClr val="FF0000"/>
                </a:solidFill>
                <a:cs typeface="Aharoni" panose="02010803020104030203" pitchFamily="2" charset="-79"/>
              </a:rPr>
            </a:br>
            <a:r>
              <a:rPr lang="ru-RU" sz="2400" b="1" dirty="0" smtClean="0">
                <a:solidFill>
                  <a:srgbClr val="FF0000"/>
                </a:solidFill>
                <a:cs typeface="Aharoni" panose="02010803020104030203" pitchFamily="2" charset="-79"/>
              </a:rPr>
              <a:t> </a:t>
            </a:r>
            <a:r>
              <a:rPr lang="ru-RU" sz="2400" b="1" dirty="0">
                <a:solidFill>
                  <a:srgbClr val="FF0000"/>
                </a:solidFill>
                <a:cs typeface="Aharoni" panose="02010803020104030203" pitchFamily="2" charset="-79"/>
              </a:rPr>
              <a:t>социокультурных </a:t>
            </a:r>
            <a:r>
              <a:rPr lang="ru-RU" sz="2400" b="1" dirty="0" smtClean="0">
                <a:solidFill>
                  <a:srgbClr val="FF0000"/>
                </a:solidFill>
              </a:rPr>
              <a:t>мероприятий</a:t>
            </a:r>
            <a:endParaRPr lang="ru-RU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6137845"/>
              </p:ext>
            </p:extLst>
          </p:nvPr>
        </p:nvGraphicFramePr>
        <p:xfrm>
          <a:off x="629393" y="1864427"/>
          <a:ext cx="11008424" cy="4894449"/>
        </p:xfrm>
        <a:graphic>
          <a:graphicData uri="http://schemas.openxmlformats.org/drawingml/2006/table">
            <a:tbl>
              <a:tblPr firstRow="1" firstCol="1" bandRow="1"/>
              <a:tblGrid>
                <a:gridCol w="590515"/>
                <a:gridCol w="4700284"/>
                <a:gridCol w="1756002"/>
                <a:gridCol w="2109074"/>
                <a:gridCol w="1852549"/>
              </a:tblGrid>
              <a:tr h="570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№ п/п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Содержание деятельности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Сроки проведения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Участники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Ответственные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764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Учебно-воспитательные мероприятия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55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Единый урок «Безопасность в сети Интернет»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</a:rPr>
                        <a:t>Октябрь 2020г.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</a:rPr>
                        <a:t>Учащиеся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</a:rPr>
                        <a:t>5-7 классов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/>
                          <a:ea typeface="Times New Roman"/>
                        </a:rPr>
                        <a:t>Кенжегузинов</a:t>
                      </a: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 Е.Г.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3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Интерактивный урок ОБЖ «Школа выживания человека в ЧС»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Ноябрь 2020г.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Учащиеся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5-9 </a:t>
                      </a: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классов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/>
                          <a:ea typeface="Times New Roman"/>
                        </a:rPr>
                        <a:t>Байкенов</a:t>
                      </a: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 А.О.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3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Урок –практикум по естествознанию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Декабрь 2020г.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Учащиеся 5-8 классов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Кривощёкова М.М.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5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Урок-практикум. Моделирование.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Февраль 2021г</a:t>
                      </a: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Апрель 2021г.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Учащиеся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7-8 классы, 9-11 классы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effectLst/>
                          <a:latin typeface="Times New Roman"/>
                          <a:ea typeface="Times New Roman"/>
                        </a:rPr>
                        <a:t>Махмутов</a:t>
                      </a:r>
                      <a:r>
                        <a:rPr lang="ru-RU" sz="1400" b="1" baseline="0" dirty="0" smtClean="0">
                          <a:effectLst/>
                          <a:latin typeface="Times New Roman"/>
                          <a:ea typeface="Times New Roman"/>
                        </a:rPr>
                        <a:t> И.З.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baseline="0" dirty="0" err="1" smtClean="0">
                          <a:effectLst/>
                          <a:latin typeface="Times New Roman"/>
                          <a:ea typeface="Times New Roman"/>
                        </a:rPr>
                        <a:t>Функ</a:t>
                      </a:r>
                      <a:r>
                        <a:rPr lang="ru-RU" sz="1400" b="1" baseline="0" dirty="0" smtClean="0">
                          <a:effectLst/>
                          <a:latin typeface="Times New Roman"/>
                          <a:ea typeface="Times New Roman"/>
                        </a:rPr>
                        <a:t> М.Ф.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15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Урок-практикум.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Виртуальная реальность.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</a:rPr>
                        <a:t>Март 2021г.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Учащиеся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8-9 классов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/>
                          <a:ea typeface="Times New Roman"/>
                        </a:rPr>
                        <a:t>Кенжегузинов</a:t>
                      </a: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 Е.Г.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5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Муниципальная олимпиада младших школьников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Март 2021г.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Учащиеся 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4 классов, педагоги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Слободина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Н.Н., Кадырова А.И.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5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Муниципальная олимпиада по иностранному языку, информатике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Апрель 2021г.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Учащиеся 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7-9 классов, педагоги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Слободина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Н.Н.,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Кадырова А.И.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82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Интерактивная экскурсия 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«Я помню! Я горжусь!»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</a:rPr>
                        <a:t>Май 2021г.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</a:rPr>
                        <a:t>Учащиеся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</a:rPr>
                        <a:t>9-11 классов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/>
                          <a:ea typeface="Times New Roman"/>
                        </a:rPr>
                        <a:t>Байкенов</a:t>
                      </a: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 А.О.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384" y="207139"/>
            <a:ext cx="237506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5135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6820954"/>
              </p:ext>
            </p:extLst>
          </p:nvPr>
        </p:nvGraphicFramePr>
        <p:xfrm>
          <a:off x="368135" y="1626920"/>
          <a:ext cx="10646752" cy="4392650"/>
        </p:xfrm>
        <a:graphic>
          <a:graphicData uri="http://schemas.openxmlformats.org/drawingml/2006/table">
            <a:tbl>
              <a:tblPr firstRow="1" firstCol="1" bandRow="1"/>
              <a:tblGrid>
                <a:gridCol w="4168239"/>
                <a:gridCol w="1472540"/>
                <a:gridCol w="2535101"/>
                <a:gridCol w="2376892"/>
                <a:gridCol w="93980"/>
              </a:tblGrid>
              <a:tr h="218107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Внеурочные мероприятия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30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Клуб интересных встреч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 «В мире профессий»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</a:rPr>
                        <a:t>Октябрь 2020г.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</a:rPr>
                        <a:t>Учащиеся 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</a:rPr>
                        <a:t>8-9 классы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Кривощёкова</a:t>
                      </a:r>
                      <a:r>
                        <a:rPr lang="ru-RU" sz="1400" b="1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М.М.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Паутова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Е.С.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703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Туристический турнир 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«Юный спасатель»  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Октябрь  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2020 г.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Учащиеся </a:t>
                      </a: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5-8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классов,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учащиеся </a:t>
                      </a: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9-11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классов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Байкенов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А.О.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62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Клуб интересных встреч 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«Судьба и профессия»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Февраль 2021г.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Учащиеся 10-11 классов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Паутова Е.С.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Махмутов И.З.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62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</a:rPr>
                        <a:t>Мастер-класс «Братья наши меньшие» (паперкрафт)</a:t>
                      </a: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Март 2021г.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Учащиеся 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1-2 классов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</a:rPr>
                        <a:t>Хайруллина Г.К.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62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«Робофутбол»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Февраль 2021г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.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Учащиеся 1-4 классов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Кенжегузинов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Е.Г.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Большаков М.В.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62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«Робофест»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Март 2021г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.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Учащиеся 5-11 классов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Кенжегузинов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Е.Г.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Большаков М.В.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724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</a:rPr>
                        <a:t>Лего-турнир «Уникум»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</a:rPr>
                        <a:t>Апрель 2021г.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Times New Roman"/>
                        </a:rPr>
                        <a:t>Январь 2021г.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Учащиеся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1-4 классов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Учащиеся 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4-8 классов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/>
                          <a:ea typeface="Times New Roman"/>
                        </a:rPr>
                        <a:t>Кенжегузинов</a:t>
                      </a: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 Е.Г.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Петрова Р.Р.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62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Чемпионат по шахматам «Рокировка»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Апрель 2021г.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Учащиеся 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7-11 классов</a:t>
                      </a:r>
                      <a:endParaRPr lang="ru-RU" sz="105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Исхаков</a:t>
                      </a: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Р.Н.</a:t>
                      </a:r>
                      <a:endParaRPr lang="ru-RU" sz="105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370" y="207139"/>
            <a:ext cx="294508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21197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1170722" cy="806017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8351186"/>
              </p:ext>
            </p:extLst>
          </p:nvPr>
        </p:nvGraphicFramePr>
        <p:xfrm>
          <a:off x="676895" y="1188216"/>
          <a:ext cx="10937174" cy="5156344"/>
        </p:xfrm>
        <a:graphic>
          <a:graphicData uri="http://schemas.openxmlformats.org/drawingml/2006/table">
            <a:tbl>
              <a:tblPr firstRow="1" firstCol="1" bandRow="1"/>
              <a:tblGrid>
                <a:gridCol w="332508"/>
                <a:gridCol w="4924047"/>
                <a:gridCol w="1744638"/>
                <a:gridCol w="1604653"/>
                <a:gridCol w="2331328"/>
              </a:tblGrid>
              <a:tr h="170274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</a:rPr>
                        <a:t>Социокультурные мероприятия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525" marR="5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08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525" marR="5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Шахматный турнир семейных команд 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525" marR="5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</a:rPr>
                        <a:t>Ноябрь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</a:rPr>
                        <a:t>2020г.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525" marR="5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</a:rPr>
                        <a:t>Учащиеся 5-9 классов, родители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525" marR="5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</a:rPr>
                        <a:t>Исхаков Р.Н.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525" marR="5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8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525" marR="5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Практикум «Карта России» (</a:t>
                      </a:r>
                      <a:r>
                        <a:rPr lang="ru-RU" sz="1200" b="1" dirty="0" err="1">
                          <a:effectLst/>
                          <a:latin typeface="Times New Roman"/>
                          <a:ea typeface="Times New Roman"/>
                        </a:rPr>
                        <a:t>паперкрафт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)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525" marR="5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</a:rPr>
                        <a:t>Декабрь 2020г.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525" marR="5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</a:rPr>
                        <a:t>Учащиеся 8-9 классов, родители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525" marR="5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Хайруллина Г.К.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525" marR="5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13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525" marR="5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Круглый стол 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«Наше будущее – это МЫ!»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525" marR="5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Декабрь 2020г.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525" marR="5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Учащиеся 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8-11 классов, родители,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психологи 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525" marR="5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Паутова Е.С.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525" marR="5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8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525" marR="5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Районное мероприятие 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«Фестиваль естественных наук»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525" marR="5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Февраль 2021г.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525" marR="5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Учащиеся 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7-9 классов, педагоги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525" marR="5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Погудина Л.М., Кадырова А.И.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525" marR="5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8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525" marR="5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Форум «Большая перемена»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525" marR="5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Март 2021г.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525" marR="5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Родители, педагоги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525" marR="5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Погудина Л.М., Кадырова А.И., Усманова О.Т.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525" marR="5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99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525" marR="5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</a:rPr>
                        <a:t>Творческий отчёт о работе Центра образования цифрового и гуманитарного профилей «Точка роста»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525" marR="5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</a:rPr>
                        <a:t>Май 2021г.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525" marR="5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Педагоги, 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учащиеся, представители школ, гости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525" marR="5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Кадырова А.И.,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педагоги доп. образования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525" marR="5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525" marR="5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/>
                          <a:ea typeface="Times New Roman"/>
                        </a:rPr>
                        <a:t>Дружеские встречи</a:t>
                      </a:r>
                      <a:r>
                        <a:rPr lang="ru-RU" sz="1100" b="1" baseline="0" dirty="0" smtClean="0">
                          <a:effectLst/>
                          <a:latin typeface="Times New Roman"/>
                          <a:ea typeface="Times New Roman"/>
                        </a:rPr>
                        <a:t> (МАОУ «</a:t>
                      </a:r>
                      <a:r>
                        <a:rPr lang="ru-RU" sz="1100" b="1" baseline="0" dirty="0" err="1" smtClean="0">
                          <a:effectLst/>
                          <a:latin typeface="Times New Roman"/>
                          <a:ea typeface="Times New Roman"/>
                        </a:rPr>
                        <a:t>Переваловская</a:t>
                      </a:r>
                      <a:r>
                        <a:rPr lang="ru-RU" sz="1100" b="1" baseline="0" dirty="0" smtClean="0">
                          <a:effectLst/>
                          <a:latin typeface="Times New Roman"/>
                          <a:ea typeface="Times New Roman"/>
                        </a:rPr>
                        <a:t> СОШ»,  «</a:t>
                      </a:r>
                      <a:r>
                        <a:rPr lang="ru-RU" sz="1100" b="1" baseline="0" dirty="0" err="1" smtClean="0">
                          <a:effectLst/>
                          <a:latin typeface="Times New Roman"/>
                          <a:ea typeface="Times New Roman"/>
                        </a:rPr>
                        <a:t>Староалександровская</a:t>
                      </a:r>
                      <a:r>
                        <a:rPr lang="ru-RU" sz="1100" b="1" baseline="0" dirty="0" smtClean="0">
                          <a:effectLst/>
                          <a:latin typeface="Times New Roman"/>
                          <a:ea typeface="Times New Roman"/>
                        </a:rPr>
                        <a:t> СОШ»)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525" marR="5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/>
                          <a:ea typeface="Times New Roman"/>
                        </a:rPr>
                        <a:t>Январь-февраль</a:t>
                      </a:r>
                      <a:r>
                        <a:rPr lang="ru-RU" sz="1100" b="1" baseline="0" dirty="0" smtClean="0">
                          <a:effectLst/>
                          <a:latin typeface="Times New Roman"/>
                          <a:ea typeface="Times New Roman"/>
                        </a:rPr>
                        <a:t> 2021г.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525" marR="5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effectLst/>
                          <a:latin typeface="Times New Roman"/>
                          <a:ea typeface="Times New Roman"/>
                        </a:rPr>
                        <a:t>Педагоги, учащиеся,</a:t>
                      </a:r>
                      <a:endParaRPr lang="ru-RU" sz="1050" b="1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525" marR="5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/>
                          <a:ea typeface="Times New Roman"/>
                        </a:rPr>
                        <a:t>Руководители</a:t>
                      </a:r>
                      <a:r>
                        <a:rPr lang="ru-RU" sz="1100" b="1" baseline="0" dirty="0" smtClean="0">
                          <a:effectLst/>
                          <a:latin typeface="Times New Roman"/>
                          <a:ea typeface="Times New Roman"/>
                        </a:rPr>
                        <a:t> ТР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525" marR="5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8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525" marR="5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</a:rPr>
                        <a:t>Спец-выпуск школьной газеты «</a:t>
                      </a:r>
                      <a:r>
                        <a:rPr lang="en-US" sz="1200" b="1">
                          <a:effectLst/>
                          <a:latin typeface="Times New Roman"/>
                          <a:ea typeface="Times New Roman"/>
                        </a:rPr>
                        <a:t>BERD</a:t>
                      </a: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</a:rPr>
                        <a:t>.</a:t>
                      </a:r>
                      <a:r>
                        <a:rPr lang="en-US" sz="1200" b="1">
                          <a:effectLst/>
                          <a:latin typeface="Times New Roman"/>
                          <a:ea typeface="Times New Roman"/>
                        </a:rPr>
                        <a:t>SCHOOL</a:t>
                      </a: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</a:rPr>
                        <a:t>», посвящённый итогам работы Центра.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525" marR="5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</a:rPr>
                        <a:t>Июнь 2021г.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525" marR="5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</a:rPr>
                        <a:t>Учащиеся, родители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525" marR="5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Усманова О.Т.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525" marR="5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8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  <a:r>
                        <a:rPr lang="ru-RU" sz="900" dirty="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</a:p>
                  </a:txBody>
                  <a:tcPr marL="58525" marR="5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</a:rPr>
                        <a:t>«Стажировка по востребованным точкам»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525" marR="5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</a:rPr>
                        <a:t>В течение года по расписанию</a:t>
                      </a:r>
                      <a:endParaRPr lang="ru-RU" sz="11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525" marR="5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Руководитель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, педагоги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525" marR="5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руководитель ТР,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педагоги доп. образования</a:t>
                      </a:r>
                      <a:endParaRPr lang="ru-RU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525" marR="58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616" y="207139"/>
            <a:ext cx="3063833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41880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1424" y="476672"/>
            <a:ext cx="972108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Helvetica Neue"/>
              </a:rPr>
              <a:t>Ожидаемый результат</a:t>
            </a:r>
          </a:p>
          <a:p>
            <a:endParaRPr lang="ru-RU" sz="2800" b="1" dirty="0">
              <a:solidFill>
                <a:srgbClr val="333333"/>
              </a:solidFill>
              <a:latin typeface="Helvetica Neue"/>
            </a:endParaRPr>
          </a:p>
          <a:p>
            <a:r>
              <a:rPr lang="ru-RU" sz="2800" dirty="0">
                <a:solidFill>
                  <a:srgbClr val="333333"/>
                </a:solidFill>
                <a:latin typeface="Helvetica Neue"/>
              </a:rPr>
              <a:t>Формирование у учащихся таких умений, как: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333333"/>
                </a:solidFill>
                <a:latin typeface="Helvetica Neue"/>
              </a:rPr>
              <a:t>• креативно мыслить,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333333"/>
                </a:solidFill>
                <a:latin typeface="Helvetica Neue"/>
              </a:rPr>
              <a:t>• находить нестандартные решения,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333333"/>
                </a:solidFill>
                <a:latin typeface="Helvetica Neue"/>
              </a:rPr>
              <a:t>• подбирать альтернативные подходы к решению задачи,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333333"/>
                </a:solidFill>
                <a:latin typeface="Helvetica Neue"/>
              </a:rPr>
              <a:t>• осваивать новые цифровые ресурсы,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333333"/>
                </a:solidFill>
                <a:latin typeface="Helvetica Neue"/>
              </a:rPr>
              <a:t>• анализировать работу и давать оценку действиям,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333333"/>
                </a:solidFill>
                <a:latin typeface="Helvetica Neue"/>
              </a:rPr>
              <a:t>• создавать продукт своей деятельности, полезный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333333"/>
                </a:solidFill>
                <a:latin typeface="Helvetica Neue"/>
              </a:rPr>
              <a:t>обществу.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Helvetica Neue"/>
              </a:rPr>
              <a:t>Точка роста – это стартовая площадка для развития детских способностей и талантов, творческих идей, навыков, желаний и умений!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370" y="207139"/>
            <a:ext cx="294508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567285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83432" y="764704"/>
            <a:ext cx="106571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23 сентября- открытие Центра «Точки роста»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С </a:t>
            </a:r>
            <a:r>
              <a:rPr lang="ru-RU" sz="2800" b="1" dirty="0">
                <a:solidFill>
                  <a:srgbClr val="FF0000"/>
                </a:solidFill>
              </a:rPr>
              <a:t>24 сентября 2019 года в рамках федерального проекта «Современная школа» начал работу Центр образования          цифрового и гуманитарного профилей «Точки роста».</a:t>
            </a:r>
          </a:p>
        </p:txBody>
      </p:sp>
      <p:pic>
        <p:nvPicPr>
          <p:cNvPr id="2050" name="Picture 2" descr="лента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3" y="2580586"/>
            <a:ext cx="5868651" cy="375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96000" y="2564904"/>
            <a:ext cx="57606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Главной задачей работы Центра является освоение учащимися основных общеобразовательных программ по технологии, информатике и ОБЖ на обновлённом учебном оборудовании с применением инновационных методик. Кроме этого, вводится дополнительное образование во внеурочное время.</a:t>
            </a:r>
            <a:endParaRPr lang="ru-RU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9043" y="207139"/>
            <a:ext cx="128253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8257418"/>
      </p:ext>
    </p:extLst>
  </p:cSld>
  <p:clrMapOvr>
    <a:masterClrMapping/>
  </p:clrMapOvr>
  <p:transition spd="slow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27448" y="620688"/>
            <a:ext cx="10297144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Helvetica Neue"/>
              </a:rPr>
              <a:t>Сформированные навыки </a:t>
            </a:r>
          </a:p>
          <a:p>
            <a:r>
              <a:rPr lang="ru-RU" sz="2800" b="1" dirty="0">
                <a:solidFill>
                  <a:srgbClr val="FF0000"/>
                </a:solidFill>
                <a:latin typeface="Helvetica Neue"/>
              </a:rPr>
              <a:t>помогут в определении выбора будущей профессии, связанной с направлениями: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err="1">
                <a:solidFill>
                  <a:srgbClr val="333333"/>
                </a:solidFill>
                <a:latin typeface="Helvetica Neue"/>
              </a:rPr>
              <a:t>Иформатика</a:t>
            </a:r>
            <a:endParaRPr lang="ru-RU" sz="2800" dirty="0">
              <a:solidFill>
                <a:srgbClr val="333333"/>
              </a:solidFill>
              <a:latin typeface="Helvetica Neue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333333"/>
                </a:solidFill>
                <a:latin typeface="Helvetica Neue"/>
              </a:rPr>
              <a:t>Программирование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333333"/>
                </a:solidFill>
                <a:latin typeface="Helvetica Neue"/>
              </a:rPr>
              <a:t>Робототехника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333333"/>
                </a:solidFill>
                <a:latin typeface="Helvetica Neue"/>
              </a:rPr>
              <a:t>Логистика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333333"/>
                </a:solidFill>
                <a:latin typeface="Helvetica Neue"/>
              </a:rPr>
              <a:t>Геодезия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333333"/>
                </a:solidFill>
                <a:latin typeface="Helvetica Neue"/>
              </a:rPr>
              <a:t>Инженерия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err="1">
                <a:solidFill>
                  <a:srgbClr val="333333"/>
                </a:solidFill>
                <a:latin typeface="Helvetica Neue"/>
              </a:rPr>
              <a:t>Дизайнерство</a:t>
            </a:r>
            <a:endParaRPr lang="ru-RU" sz="2800" dirty="0">
              <a:solidFill>
                <a:srgbClr val="333333"/>
              </a:solidFill>
              <a:latin typeface="Helvetica Neue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333333"/>
                </a:solidFill>
                <a:latin typeface="Helvetica Neue"/>
              </a:rPr>
              <a:t>Журналистика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Беспилотная авиация</a:t>
            </a:r>
          </a:p>
          <a:p>
            <a:r>
              <a:rPr lang="ru-RU" sz="2800" dirty="0"/>
              <a:t>и т.д.</a:t>
            </a:r>
          </a:p>
          <a:p>
            <a:endParaRPr lang="ru-RU" dirty="0">
              <a:solidFill>
                <a:srgbClr val="333333"/>
              </a:solidFill>
              <a:latin typeface="Helvetica Neue"/>
            </a:endParaRPr>
          </a:p>
          <a:p>
            <a:endParaRPr lang="ru-RU" dirty="0">
              <a:solidFill>
                <a:srgbClr val="333333"/>
              </a:solidFill>
              <a:latin typeface="Helvetica Neue"/>
            </a:endParaRPr>
          </a:p>
          <a:p>
            <a:endParaRPr lang="ru-RU" dirty="0">
              <a:solidFill>
                <a:srgbClr val="333333"/>
              </a:solidFill>
              <a:latin typeface="Helvetica Neue"/>
            </a:endParaRPr>
          </a:p>
          <a:p>
            <a:endParaRPr lang="ru-RU" dirty="0">
              <a:solidFill>
                <a:srgbClr val="333333"/>
              </a:solidFill>
              <a:latin typeface="Helvetica Neue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616" y="207139"/>
            <a:ext cx="3063833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987249"/>
      </p:ext>
    </p:extLst>
  </p:cSld>
  <p:clrMapOvr>
    <a:masterClrMapping/>
  </p:clrMapOvr>
  <p:transition spd="slow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Shape 1"/>
          <p:cNvSpPr txBox="1"/>
          <p:nvPr/>
        </p:nvSpPr>
        <p:spPr>
          <a:xfrm>
            <a:off x="11866320" y="6362640"/>
            <a:ext cx="223560" cy="357840"/>
          </a:xfrm>
          <a:prstGeom prst="rect">
            <a:avLst/>
          </a:prstGeom>
          <a:noFill/>
          <a:ln>
            <a:noFill/>
          </a:ln>
        </p:spPr>
        <p:txBody>
          <a:bodyPr lIns="45720" tIns="45000" rIns="45720" bIns="45000"/>
          <a:lstStyle/>
          <a:p>
            <a:pPr algn="r">
              <a:lnSpc>
                <a:spcPct val="100000"/>
              </a:lnSpc>
            </a:pPr>
            <a:fld id="{B8781292-81B1-4DB0-BFC8-8281580E4F73}" type="slidenum">
              <a:rPr lang="en-US" strike="noStrike">
                <a:solidFill>
                  <a:srgbClr val="FF0000"/>
                </a:solidFill>
                <a:latin typeface="Calibri"/>
                <a:ea typeface="Calibri"/>
              </a:rPr>
              <a:t>31</a:t>
            </a:fld>
            <a:endParaRPr/>
          </a:p>
        </p:txBody>
      </p:sp>
      <p:sp>
        <p:nvSpPr>
          <p:cNvPr id="119" name="TextShape 2"/>
          <p:cNvSpPr txBox="1"/>
          <p:nvPr/>
        </p:nvSpPr>
        <p:spPr>
          <a:xfrm>
            <a:off x="1104840" y="365040"/>
            <a:ext cx="8053200" cy="917280"/>
          </a:xfrm>
          <a:prstGeom prst="rect">
            <a:avLst/>
          </a:prstGeom>
          <a:noFill/>
          <a:ln>
            <a:noFill/>
          </a:ln>
        </p:spPr>
        <p:txBody>
          <a:bodyPr lIns="45720" tIns="45000" rIns="45720" bIns="45000" anchor="ctr"/>
          <a:lstStyle/>
          <a:p>
            <a:pPr>
              <a:lnSpc>
                <a:spcPct val="100000"/>
              </a:lnSpc>
            </a:pPr>
            <a:r>
              <a:rPr lang="en-US" sz="3010" b="1" strike="noStrike">
                <a:solidFill>
                  <a:srgbClr val="333E48"/>
                </a:solidFill>
                <a:latin typeface="Arial"/>
                <a:ea typeface="Arial"/>
              </a:rPr>
              <a:t>
</a:t>
            </a:r>
            <a:endParaRPr/>
          </a:p>
        </p:txBody>
      </p:sp>
      <p:sp>
        <p:nvSpPr>
          <p:cNvPr id="120" name="TextShape 3"/>
          <p:cNvSpPr txBox="1"/>
          <p:nvPr/>
        </p:nvSpPr>
        <p:spPr>
          <a:xfrm>
            <a:off x="1104840" y="823680"/>
            <a:ext cx="9122760" cy="4804920"/>
          </a:xfrm>
          <a:prstGeom prst="rect">
            <a:avLst/>
          </a:prstGeom>
          <a:noFill/>
          <a:ln>
            <a:noFill/>
          </a:ln>
        </p:spPr>
        <p:txBody>
          <a:bodyPr lIns="45720" tIns="45000" rIns="45720" bIns="45000" anchor="ctr"/>
          <a:lstStyle/>
          <a:p>
            <a:pPr algn="ctr">
              <a:lnSpc>
                <a:spcPct val="100000"/>
              </a:lnSpc>
            </a:pPr>
            <a:r>
              <a:rPr lang="ru-RU" sz="3600" b="1" dirty="0">
                <a:solidFill>
                  <a:srgbClr val="FF0000"/>
                </a:solidFill>
              </a:rPr>
              <a:t>Спасибо за внимание!</a:t>
            </a:r>
          </a:p>
          <a:p>
            <a:pPr algn="ctr">
              <a:lnSpc>
                <a:spcPct val="100000"/>
              </a:lnSpc>
            </a:pPr>
            <a:endParaRPr lang="ru-RU" sz="3600" b="1" dirty="0">
              <a:solidFill>
                <a:srgbClr val="FF0000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ru-RU" sz="3600" b="1" dirty="0">
                <a:solidFill>
                  <a:srgbClr val="FF0000"/>
                </a:solidFill>
              </a:rPr>
              <a:t>До встречи в Центре «Точка роста</a:t>
            </a:r>
            <a:r>
              <a:rPr lang="ru-RU" sz="3600" b="1" dirty="0" smtClean="0">
                <a:solidFill>
                  <a:srgbClr val="FF0000"/>
                </a:solidFill>
              </a:rPr>
              <a:t>»</a:t>
            </a:r>
            <a:endParaRPr sz="3600" b="1" dirty="0">
              <a:solidFill>
                <a:srgbClr val="FF0000"/>
              </a:solidFill>
            </a:endParaRPr>
          </a:p>
          <a:p>
            <a:pPr algn="ctr">
              <a:lnSpc>
                <a:spcPct val="100000"/>
              </a:lnSpc>
            </a:pPr>
            <a:endParaRPr sz="3600" dirty="0">
              <a:solidFill>
                <a:srgbClr val="FF0000"/>
              </a:solidFill>
            </a:endParaRPr>
          </a:p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21" name="CustomShape 4"/>
          <p:cNvSpPr/>
          <p:nvPr/>
        </p:nvSpPr>
        <p:spPr>
          <a:xfrm>
            <a:off x="1255680" y="240480"/>
            <a:ext cx="8191080" cy="917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616" y="207139"/>
            <a:ext cx="3063833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7295631"/>
      </p:ext>
    </p:extLst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23385" y="409730"/>
            <a:ext cx="11086171" cy="65183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Центр  «Точка роста» встречает гостей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39" y="1061565"/>
            <a:ext cx="5594064" cy="37293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403" y="2436159"/>
            <a:ext cx="5742852" cy="3828568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158" y="207139"/>
            <a:ext cx="1496291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68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23385" y="409730"/>
            <a:ext cx="11086171" cy="65183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Центр «Точка роста» встречает гостей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04967" y="1989916"/>
            <a:ext cx="5570113" cy="37134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099" y="1061563"/>
            <a:ext cx="7701566" cy="5570114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151" y="207139"/>
            <a:ext cx="1781298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17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11866320" y="6362640"/>
            <a:ext cx="223560" cy="357840"/>
          </a:xfrm>
          <a:prstGeom prst="rect">
            <a:avLst/>
          </a:prstGeom>
          <a:noFill/>
          <a:ln>
            <a:noFill/>
          </a:ln>
        </p:spPr>
        <p:txBody>
          <a:bodyPr lIns="45720" tIns="45000" rIns="45720" bIns="45000"/>
          <a:lstStyle/>
          <a:p>
            <a:pPr algn="r">
              <a:lnSpc>
                <a:spcPct val="100000"/>
              </a:lnSpc>
            </a:pPr>
            <a:fld id="{68F5FB83-2649-4FDF-921D-3981C6FDBFCF}" type="slidenum">
              <a:rPr lang="en-US" strike="noStrike">
                <a:solidFill>
                  <a:srgbClr val="FF0000"/>
                </a:solidFill>
                <a:latin typeface="Calibri"/>
                <a:ea typeface="Calibri"/>
              </a:rPr>
              <a:t>6</a:t>
            </a:fld>
            <a:endParaRPr/>
          </a:p>
        </p:txBody>
      </p:sp>
      <p:sp>
        <p:nvSpPr>
          <p:cNvPr id="90" name="TextShape 2"/>
          <p:cNvSpPr txBox="1"/>
          <p:nvPr/>
        </p:nvSpPr>
        <p:spPr>
          <a:xfrm>
            <a:off x="1151784" y="211262"/>
            <a:ext cx="9171000" cy="1130040"/>
          </a:xfrm>
          <a:prstGeom prst="rect">
            <a:avLst/>
          </a:prstGeom>
          <a:noFill/>
          <a:ln>
            <a:noFill/>
          </a:ln>
        </p:spPr>
        <p:txBody>
          <a:bodyPr lIns="45720" tIns="45000" rIns="45720" bIns="45000" anchor="ctr"/>
          <a:lstStyle/>
          <a:p>
            <a:pPr algn="ctr">
              <a:lnSpc>
                <a:spcPct val="100000"/>
              </a:lnSpc>
            </a:pPr>
            <a:endParaRPr lang="ru-RU" sz="2800" b="1" strike="noStrike" dirty="0">
              <a:solidFill>
                <a:srgbClr val="FF0000"/>
              </a:solidFill>
              <a:latin typeface="Arial"/>
              <a:ea typeface="Arial"/>
            </a:endParaRPr>
          </a:p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FF0000"/>
              </a:solidFill>
              <a:latin typeface="Arial"/>
              <a:ea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800" b="1" strike="noStrike" dirty="0" err="1">
                <a:solidFill>
                  <a:srgbClr val="FF0000"/>
                </a:solidFill>
                <a:latin typeface="Arial"/>
                <a:ea typeface="Arial"/>
              </a:rPr>
              <a:t>Коворкинг</a:t>
            </a:r>
            <a:r>
              <a:rPr lang="en-US" sz="2800" b="1" strike="noStrike" dirty="0">
                <a:solidFill>
                  <a:srgbClr val="FF0000"/>
                </a:solidFill>
                <a:latin typeface="Arial"/>
                <a:ea typeface="Arial"/>
              </a:rPr>
              <a:t> </a:t>
            </a:r>
            <a:r>
              <a:rPr lang="en-US" sz="2800" b="1" strike="noStrike" dirty="0" err="1">
                <a:solidFill>
                  <a:srgbClr val="FF0000"/>
                </a:solidFill>
                <a:latin typeface="Arial"/>
                <a:ea typeface="Arial"/>
              </a:rPr>
              <a:t>зона</a:t>
            </a:r>
            <a:r>
              <a:rPr lang="en-US" sz="2800" b="1" strike="noStrike" dirty="0">
                <a:solidFill>
                  <a:srgbClr val="FF0000"/>
                </a:solidFill>
                <a:latin typeface="Arial"/>
                <a:ea typeface="Arial"/>
              </a:rPr>
              <a:t>  </a:t>
            </a:r>
            <a:r>
              <a:rPr lang="ru-RU" sz="2800" b="1" strike="noStrike" dirty="0">
                <a:solidFill>
                  <a:srgbClr val="FF0000"/>
                </a:solidFill>
                <a:latin typeface="Arial"/>
                <a:ea typeface="Arial"/>
              </a:rPr>
              <a:t>  </a:t>
            </a:r>
            <a:r>
              <a:rPr lang="en-US" sz="2800" b="1" strike="noStrike" dirty="0">
                <a:solidFill>
                  <a:srgbClr val="333E48"/>
                </a:solidFill>
                <a:latin typeface="Arial"/>
                <a:ea typeface="Arial"/>
              </a:rPr>
              <a:t>
</a:t>
            </a:r>
            <a:r>
              <a:rPr lang="en-US" sz="2800" strike="noStrike" dirty="0" err="1">
                <a:latin typeface="Arial"/>
                <a:ea typeface="Arial"/>
              </a:rPr>
              <a:t>предназначена</a:t>
            </a:r>
            <a:r>
              <a:rPr lang="en-US" sz="2800" strike="noStrike" dirty="0">
                <a:latin typeface="Arial"/>
                <a:ea typeface="Arial"/>
              </a:rPr>
              <a:t>  </a:t>
            </a:r>
            <a:r>
              <a:rPr lang="en-US" sz="2800" strike="noStrike" dirty="0" err="1">
                <a:latin typeface="Arial"/>
                <a:ea typeface="Arial"/>
              </a:rPr>
              <a:t>для</a:t>
            </a:r>
            <a:r>
              <a:rPr lang="en-US" sz="2800" strike="noStrike" dirty="0">
                <a:latin typeface="Arial"/>
                <a:ea typeface="Arial"/>
              </a:rPr>
              <a:t>  </a:t>
            </a:r>
            <a:r>
              <a:rPr lang="en-US" sz="2800" strike="noStrike" dirty="0" err="1">
                <a:latin typeface="Arial"/>
                <a:ea typeface="Arial"/>
              </a:rPr>
              <a:t>формирования</a:t>
            </a:r>
            <a:r>
              <a:rPr lang="en-US" sz="2800" strike="noStrike" dirty="0">
                <a:latin typeface="Arial"/>
                <a:ea typeface="Arial"/>
              </a:rPr>
              <a:t> у </a:t>
            </a:r>
            <a:r>
              <a:rPr lang="en-US" sz="2800" strike="noStrike" dirty="0" err="1">
                <a:latin typeface="Arial"/>
                <a:ea typeface="Arial"/>
              </a:rPr>
              <a:t>учащихся</a:t>
            </a:r>
            <a:r>
              <a:rPr lang="en-US" sz="2800" strike="noStrike" dirty="0">
                <a:latin typeface="Arial"/>
                <a:ea typeface="Arial"/>
              </a:rPr>
              <a:t> </a:t>
            </a:r>
            <a:r>
              <a:rPr lang="en-US" sz="2800" strike="noStrike" dirty="0" err="1">
                <a:latin typeface="Arial"/>
                <a:ea typeface="Arial"/>
              </a:rPr>
              <a:t>навыков</a:t>
            </a:r>
            <a:r>
              <a:rPr lang="ru-RU" sz="2800" strike="noStrike" dirty="0">
                <a:latin typeface="Arial"/>
                <a:ea typeface="Arial"/>
              </a:rPr>
              <a:t> </a:t>
            </a:r>
            <a:r>
              <a:rPr lang="en-US" sz="2800" strike="noStrike" dirty="0" err="1">
                <a:latin typeface="Arial"/>
                <a:ea typeface="Arial"/>
              </a:rPr>
              <a:t>проектной</a:t>
            </a:r>
            <a:r>
              <a:rPr lang="en-US" sz="2800" strike="noStrike" dirty="0">
                <a:latin typeface="Arial"/>
                <a:ea typeface="Arial"/>
              </a:rPr>
              <a:t> </a:t>
            </a:r>
            <a:r>
              <a:rPr lang="en-US" sz="2800" strike="noStrike" dirty="0" err="1">
                <a:latin typeface="Arial"/>
                <a:ea typeface="Arial"/>
              </a:rPr>
              <a:t>деятельности</a:t>
            </a:r>
            <a:r>
              <a:rPr lang="en-US" sz="2800" strike="noStrike" dirty="0">
                <a:latin typeface="Arial"/>
                <a:ea typeface="Arial"/>
              </a:rPr>
              <a:t>, </a:t>
            </a:r>
            <a:r>
              <a:rPr lang="en-US" sz="2800" strike="noStrike" dirty="0" err="1">
                <a:latin typeface="Arial"/>
                <a:ea typeface="Arial"/>
              </a:rPr>
              <a:t>шахматного</a:t>
            </a:r>
            <a:r>
              <a:rPr lang="en-US" sz="2800" strike="noStrike" dirty="0">
                <a:latin typeface="Arial"/>
                <a:ea typeface="Arial"/>
              </a:rPr>
              <a:t> </a:t>
            </a:r>
            <a:r>
              <a:rPr lang="en-US" sz="2800" strike="noStrike" dirty="0" err="1">
                <a:latin typeface="Arial"/>
                <a:ea typeface="Arial"/>
              </a:rPr>
              <a:t>образования</a:t>
            </a:r>
            <a:r>
              <a:rPr lang="en-US" sz="2800" strike="noStrike" dirty="0">
                <a:latin typeface="Arial"/>
                <a:ea typeface="Arial"/>
              </a:rPr>
              <a:t> и </a:t>
            </a:r>
            <a:r>
              <a:rPr lang="en-US" sz="2800" strike="noStrike" dirty="0" err="1">
                <a:latin typeface="Arial"/>
                <a:ea typeface="Arial"/>
              </a:rPr>
              <a:t>медиатворчества</a:t>
            </a:r>
            <a:r>
              <a:rPr lang="en-US" strike="noStrike" dirty="0">
                <a:latin typeface="Arial"/>
                <a:ea typeface="Arial"/>
              </a:rPr>
              <a:t>.</a:t>
            </a:r>
            <a:endParaRPr dirty="0"/>
          </a:p>
        </p:txBody>
      </p:sp>
      <p:sp>
        <p:nvSpPr>
          <p:cNvPr id="91" name="TextShape 3"/>
          <p:cNvSpPr txBox="1"/>
          <p:nvPr/>
        </p:nvSpPr>
        <p:spPr>
          <a:xfrm>
            <a:off x="1180404" y="1825560"/>
            <a:ext cx="9113760" cy="2822040"/>
          </a:xfrm>
          <a:prstGeom prst="rect">
            <a:avLst/>
          </a:prstGeom>
          <a:noFill/>
          <a:ln>
            <a:noFill/>
          </a:ln>
        </p:spPr>
        <p:txBody>
          <a:bodyPr lIns="45720" tIns="45000" rIns="45720" bIns="45000"/>
          <a:lstStyle/>
          <a:p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6" y="2471870"/>
            <a:ext cx="5616624" cy="37444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2492896"/>
            <a:ext cx="5620223" cy="374681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899" y="207139"/>
            <a:ext cx="18525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0846154"/>
      </p:ext>
    </p:extLst>
  </p:cSld>
  <p:clrMapOvr>
    <a:masterClrMapping/>
  </p:clrMapOvr>
  <p:transition spd="slow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Shape 1"/>
          <p:cNvSpPr txBox="1"/>
          <p:nvPr/>
        </p:nvSpPr>
        <p:spPr>
          <a:xfrm>
            <a:off x="11866320" y="6362640"/>
            <a:ext cx="223560" cy="357840"/>
          </a:xfrm>
          <a:prstGeom prst="rect">
            <a:avLst/>
          </a:prstGeom>
          <a:noFill/>
          <a:ln>
            <a:noFill/>
          </a:ln>
        </p:spPr>
        <p:txBody>
          <a:bodyPr lIns="45720" tIns="45000" rIns="45720" bIns="45000"/>
          <a:lstStyle/>
          <a:p>
            <a:pPr algn="r">
              <a:lnSpc>
                <a:spcPct val="100000"/>
              </a:lnSpc>
            </a:pPr>
            <a:fld id="{2DE5B993-04D6-48DE-A644-C95DCDAECB7B}" type="slidenum">
              <a:rPr lang="en-US" strike="noStrike">
                <a:solidFill>
                  <a:srgbClr val="FF0000"/>
                </a:solidFill>
                <a:latin typeface="Calibri"/>
                <a:ea typeface="Calibri"/>
              </a:rPr>
              <a:t>7</a:t>
            </a:fld>
            <a:endParaRPr/>
          </a:p>
        </p:txBody>
      </p:sp>
      <p:sp>
        <p:nvSpPr>
          <p:cNvPr id="85" name="TextShape 2"/>
          <p:cNvSpPr txBox="1"/>
          <p:nvPr/>
        </p:nvSpPr>
        <p:spPr>
          <a:xfrm>
            <a:off x="828902" y="1179608"/>
            <a:ext cx="5411114" cy="1241280"/>
          </a:xfrm>
          <a:prstGeom prst="rect">
            <a:avLst/>
          </a:prstGeom>
          <a:noFill/>
          <a:ln>
            <a:noFill/>
          </a:ln>
        </p:spPr>
        <p:txBody>
          <a:bodyPr lIns="45720" tIns="45000" rIns="45720" bIns="45000" anchor="ctr"/>
          <a:lstStyle/>
          <a:p>
            <a:pPr>
              <a:lnSpc>
                <a:spcPct val="100000"/>
              </a:lnSpc>
            </a:pPr>
            <a:r>
              <a:rPr lang="en-US" sz="2800" b="1" strike="noStrike" dirty="0" err="1">
                <a:solidFill>
                  <a:srgbClr val="FF0000"/>
                </a:solidFill>
                <a:latin typeface="Arial"/>
                <a:ea typeface="Arial"/>
              </a:rPr>
              <a:t>Учебны</a:t>
            </a:r>
            <a:r>
              <a:rPr lang="ru-RU" sz="2800" b="1" strike="noStrike" dirty="0">
                <a:solidFill>
                  <a:srgbClr val="FF0000"/>
                </a:solidFill>
                <a:latin typeface="Arial"/>
                <a:ea typeface="Arial"/>
              </a:rPr>
              <a:t>е</a:t>
            </a:r>
            <a:r>
              <a:rPr lang="en-US" sz="2800" b="1" strike="noStrike" dirty="0">
                <a:solidFill>
                  <a:srgbClr val="FF0000"/>
                </a:solidFill>
                <a:latin typeface="Arial"/>
                <a:ea typeface="Arial"/>
              </a:rPr>
              <a:t> </a:t>
            </a:r>
            <a:r>
              <a:rPr lang="en-US" sz="2800" b="1" strike="noStrike" dirty="0" err="1">
                <a:solidFill>
                  <a:srgbClr val="FF0000"/>
                </a:solidFill>
                <a:latin typeface="Arial"/>
                <a:ea typeface="Arial"/>
              </a:rPr>
              <a:t>кабинет</a:t>
            </a:r>
            <a:r>
              <a:rPr lang="ru-RU" sz="2800" b="1" strike="noStrike" dirty="0">
                <a:solidFill>
                  <a:srgbClr val="FF0000"/>
                </a:solidFill>
                <a:latin typeface="Arial"/>
                <a:ea typeface="Arial"/>
              </a:rPr>
              <a:t>ы</a:t>
            </a:r>
          </a:p>
          <a:p>
            <a:pPr>
              <a:lnSpc>
                <a:spcPct val="100000"/>
              </a:lnSpc>
            </a:pPr>
            <a:r>
              <a:rPr lang="en-US" sz="2800" b="1" strike="noStrike" dirty="0">
                <a:solidFill>
                  <a:srgbClr val="FF0000"/>
                </a:solidFill>
                <a:latin typeface="Arial"/>
                <a:ea typeface="Arial"/>
              </a:rPr>
              <a:t> </a:t>
            </a:r>
            <a:r>
              <a:rPr lang="en-US" sz="2800" b="1" strike="noStrike" dirty="0">
                <a:solidFill>
                  <a:srgbClr val="333E48"/>
                </a:solidFill>
                <a:latin typeface="Arial"/>
                <a:ea typeface="Arial"/>
              </a:rPr>
              <a:t>
</a:t>
            </a:r>
            <a:r>
              <a:rPr lang="en-US" sz="2800" strike="noStrike" dirty="0" err="1">
                <a:latin typeface="Arial"/>
                <a:ea typeface="Arial"/>
              </a:rPr>
              <a:t>предназначен</a:t>
            </a:r>
            <a:r>
              <a:rPr lang="ru-RU" sz="2800" strike="noStrike" dirty="0">
                <a:latin typeface="Arial"/>
                <a:ea typeface="Arial"/>
              </a:rPr>
              <a:t>ы</a:t>
            </a:r>
            <a:r>
              <a:rPr lang="ru-RU" sz="2800" dirty="0">
                <a:latin typeface="Arial"/>
                <a:ea typeface="Arial"/>
              </a:rPr>
              <a:t> </a:t>
            </a:r>
            <a:r>
              <a:rPr lang="en-US" sz="2800" strike="noStrike" dirty="0" err="1">
                <a:latin typeface="Arial"/>
                <a:ea typeface="Arial"/>
              </a:rPr>
              <a:t>для</a:t>
            </a:r>
            <a:r>
              <a:rPr lang="en-US" sz="2800" strike="noStrike" dirty="0">
                <a:latin typeface="Arial"/>
                <a:ea typeface="Arial"/>
              </a:rPr>
              <a:t>  </a:t>
            </a:r>
            <a:r>
              <a:rPr lang="en-US" sz="2800" strike="noStrike" dirty="0" err="1">
                <a:latin typeface="Arial"/>
                <a:ea typeface="Arial"/>
              </a:rPr>
              <a:t>формирования</a:t>
            </a:r>
            <a:r>
              <a:rPr lang="en-US" sz="2800" strike="noStrike" dirty="0">
                <a:latin typeface="Arial"/>
                <a:ea typeface="Arial"/>
              </a:rPr>
              <a:t> у </a:t>
            </a:r>
            <a:r>
              <a:rPr lang="en-US" sz="2800" strike="noStrike" dirty="0" err="1">
                <a:latin typeface="Arial"/>
                <a:ea typeface="Arial"/>
              </a:rPr>
              <a:t>обучающихся</a:t>
            </a:r>
            <a:r>
              <a:rPr lang="en-US" sz="2800" strike="noStrike" dirty="0">
                <a:latin typeface="Arial"/>
                <a:ea typeface="Arial"/>
              </a:rPr>
              <a:t>  
</a:t>
            </a:r>
            <a:r>
              <a:rPr lang="en-US" sz="2800" strike="noStrike" dirty="0" err="1">
                <a:latin typeface="Arial"/>
                <a:ea typeface="Arial"/>
              </a:rPr>
              <a:t>современных</a:t>
            </a:r>
            <a:r>
              <a:rPr lang="en-US" sz="2800" strike="noStrike" dirty="0">
                <a:latin typeface="Arial"/>
                <a:ea typeface="Arial"/>
              </a:rPr>
              <a:t> </a:t>
            </a:r>
            <a:r>
              <a:rPr lang="en-US" sz="2800" strike="noStrike" dirty="0" err="1">
                <a:latin typeface="Arial"/>
                <a:ea typeface="Arial"/>
              </a:rPr>
              <a:t>технологических</a:t>
            </a:r>
            <a:r>
              <a:rPr lang="en-US" sz="2800" strike="noStrike" dirty="0">
                <a:latin typeface="Arial"/>
                <a:ea typeface="Arial"/>
              </a:rPr>
              <a:t> и </a:t>
            </a:r>
            <a:r>
              <a:rPr lang="en-US" sz="2800" strike="noStrike" dirty="0" err="1">
                <a:latin typeface="Arial"/>
                <a:ea typeface="Arial"/>
              </a:rPr>
              <a:t>гуманитарных</a:t>
            </a:r>
            <a:r>
              <a:rPr lang="en-US" sz="2800" strike="noStrike" dirty="0">
                <a:latin typeface="Arial"/>
                <a:ea typeface="Arial"/>
              </a:rPr>
              <a:t> </a:t>
            </a:r>
            <a:r>
              <a:rPr lang="en-US" sz="2800" strike="noStrike" dirty="0" err="1">
                <a:latin typeface="Arial"/>
                <a:ea typeface="Arial"/>
              </a:rPr>
              <a:t>навыков</a:t>
            </a:r>
            <a:r>
              <a:rPr lang="ru-RU" sz="2800" strike="noStrike" dirty="0">
                <a:latin typeface="Arial"/>
                <a:ea typeface="Arial"/>
              </a:rPr>
              <a:t>.</a:t>
            </a:r>
            <a:endParaRPr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4"/>
          <a:stretch/>
        </p:blipFill>
        <p:spPr>
          <a:xfrm>
            <a:off x="6096000" y="356658"/>
            <a:ext cx="4104456" cy="27843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3266982"/>
            <a:ext cx="4248472" cy="31863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6" y="3243838"/>
            <a:ext cx="4249459" cy="3187094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649" y="207139"/>
            <a:ext cx="18288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3300199"/>
      </p:ext>
    </p:extLst>
  </p:cSld>
  <p:clrMapOvr>
    <a:masterClrMapping/>
  </p:clrMapOvr>
  <p:transition spd="slow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Организации - сетевые партнеры:</a:t>
            </a:r>
            <a:br>
              <a:rPr lang="ru-RU" sz="3600" b="1" dirty="0">
                <a:solidFill>
                  <a:srgbClr val="FF0000"/>
                </a:solidFill>
              </a:rPr>
            </a:b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Общеобразовательные </a:t>
            </a:r>
            <a:r>
              <a:rPr lang="ru-RU" dirty="0"/>
              <a:t>учреждения </a:t>
            </a:r>
            <a:r>
              <a:rPr lang="ru-RU" dirty="0" err="1"/>
              <a:t>Ялуторовского</a:t>
            </a:r>
            <a:r>
              <a:rPr lang="ru-RU" dirty="0"/>
              <a:t> района </a:t>
            </a:r>
            <a:r>
              <a:rPr lang="ru-RU" dirty="0" smtClean="0"/>
              <a:t>–15 школ</a:t>
            </a:r>
            <a:r>
              <a:rPr lang="ru-RU" dirty="0"/>
              <a:t> </a:t>
            </a:r>
            <a:r>
              <a:rPr lang="ru-RU" dirty="0" smtClean="0"/>
              <a:t>(МАОУ </a:t>
            </a:r>
            <a:r>
              <a:rPr lang="ru-RU" dirty="0" err="1"/>
              <a:t>Беркутская</a:t>
            </a:r>
            <a:r>
              <a:rPr lang="ru-RU" dirty="0"/>
              <a:t> </a:t>
            </a:r>
            <a:r>
              <a:rPr lang="ru-RU" dirty="0" smtClean="0"/>
              <a:t>СОШ, </a:t>
            </a:r>
            <a:r>
              <a:rPr lang="ru-RU" dirty="0"/>
              <a:t>МАОУ </a:t>
            </a:r>
            <a:r>
              <a:rPr lang="ru-RU" dirty="0" err="1" smtClean="0"/>
              <a:t>Киёвская</a:t>
            </a:r>
            <a:r>
              <a:rPr lang="ru-RU" dirty="0" smtClean="0"/>
              <a:t>, </a:t>
            </a:r>
          </a:p>
          <a:p>
            <a:pPr marL="0" indent="0">
              <a:buNone/>
            </a:pPr>
            <a:r>
              <a:rPr lang="ru-RU" dirty="0" smtClean="0"/>
              <a:t>МАОУ </a:t>
            </a:r>
            <a:r>
              <a:rPr lang="ru-RU" dirty="0" err="1"/>
              <a:t>Петелинская</a:t>
            </a:r>
            <a:r>
              <a:rPr lang="ru-RU" dirty="0"/>
              <a:t> </a:t>
            </a:r>
            <a:r>
              <a:rPr lang="ru-RU" dirty="0" smtClean="0"/>
              <a:t>СОШ)</a:t>
            </a:r>
            <a:endParaRPr lang="ru-RU" dirty="0"/>
          </a:p>
          <a:p>
            <a:r>
              <a:rPr lang="ru-RU" dirty="0" smtClean="0"/>
              <a:t>Структурные </a:t>
            </a:r>
            <a:r>
              <a:rPr lang="ru-RU" dirty="0"/>
              <a:t>подразделения МАУ «Центра культуры и досуга </a:t>
            </a:r>
            <a:r>
              <a:rPr lang="ru-RU" dirty="0" err="1"/>
              <a:t>Ялуторовского</a:t>
            </a:r>
            <a:r>
              <a:rPr lang="ru-RU" dirty="0"/>
              <a:t> района» </a:t>
            </a:r>
            <a:endParaRPr lang="ru-RU" dirty="0" smtClean="0"/>
          </a:p>
          <a:p>
            <a:r>
              <a:rPr lang="ru-RU" dirty="0" smtClean="0"/>
              <a:t>КЦСОН </a:t>
            </a:r>
            <a:r>
              <a:rPr lang="ru-RU" dirty="0"/>
              <a:t>«</a:t>
            </a:r>
            <a:r>
              <a:rPr lang="ru-RU" dirty="0" err="1"/>
              <a:t>Ялуторовского</a:t>
            </a:r>
            <a:r>
              <a:rPr lang="ru-RU" dirty="0"/>
              <a:t> района» </a:t>
            </a:r>
          </a:p>
          <a:p>
            <a:r>
              <a:rPr lang="ru-RU" dirty="0" smtClean="0"/>
              <a:t>ГБУЗ </a:t>
            </a:r>
            <a:r>
              <a:rPr lang="ru-RU" dirty="0"/>
              <a:t>ТО «Областная больница №23</a:t>
            </a:r>
            <a:r>
              <a:rPr lang="ru-RU" dirty="0" smtClean="0"/>
              <a:t>»</a:t>
            </a:r>
            <a:endParaRPr lang="ru-RU" dirty="0"/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268" y="207139"/>
            <a:ext cx="2078181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7139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124744"/>
            <a:ext cx="8581142" cy="482453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90340" y="6023029"/>
            <a:ext cx="117703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5BD1"/>
                </a:solidFill>
                <a:latin typeface="Arial" panose="020B0604020202020204" pitchFamily="34" charset="0"/>
                <a:hlinkClick r:id="rId3"/>
              </a:rPr>
              <a:t>https://docs.google.com/spreadsheets/d/1lUsxBiX1SwTTx4m0a4oZ-fz9L6VifdYl8GQA5pxvqok/edit?usp=sharing</a:t>
            </a:r>
            <a:endParaRPr lang="ru-RU" u="sng" dirty="0">
              <a:solidFill>
                <a:srgbClr val="005BD1"/>
              </a:solidFill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99456" y="404664"/>
            <a:ext cx="8568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</a:rPr>
              <a:t>Электронная запись на уроки в Центр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008" y="207140"/>
            <a:ext cx="2434441" cy="78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3700687"/>
      </p:ext>
    </p:extLst>
  </p:cSld>
  <p:clrMapOvr>
    <a:masterClrMapping/>
  </p:clrMapOvr>
  <p:transition spd="slow">
    <p:pull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9F9F9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9F9F9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277</TotalTime>
  <Words>1570</Words>
  <Application>Microsoft Office PowerPoint</Application>
  <PresentationFormat>Произвольный</PresentationFormat>
  <Paragraphs>489</Paragraphs>
  <Slides>31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Определение  </vt:lpstr>
      <vt:lpstr>Презентация PowerPoint</vt:lpstr>
      <vt:lpstr> Центр  «Точка роста» встречает гостей</vt:lpstr>
      <vt:lpstr>Центр «Точка роста» встречает гостей</vt:lpstr>
      <vt:lpstr>Презентация PowerPoint</vt:lpstr>
      <vt:lpstr>Презентация PowerPoint</vt:lpstr>
      <vt:lpstr>Организации - сетевые партнеры: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 Кадровый состав Центра образования цифрового и  гуманитарного профилей  «Точка роста»  </vt:lpstr>
      <vt:lpstr>План работы  центра  ТР с педагогическими  командами</vt:lpstr>
      <vt:lpstr>Расписание  Центра образования гуманитарных и  цифровых профилей   «Точка роста»</vt:lpstr>
      <vt:lpstr>Расписание занятий внеурочной деятельности Центра образования гуманитарных и цифровых профилей «Точка роста» </vt:lpstr>
      <vt:lpstr>Презентация PowerPoint</vt:lpstr>
      <vt:lpstr>ПЛАН учебно-воспитательных, внеурочных и  социокультурных мероприятий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User</cp:lastModifiedBy>
  <cp:revision>78</cp:revision>
  <dcterms:created xsi:type="dcterms:W3CDTF">2019-10-16T12:23:58Z</dcterms:created>
  <dcterms:modified xsi:type="dcterms:W3CDTF">2020-09-21T02:42:31Z</dcterms:modified>
</cp:coreProperties>
</file>