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8" r:id="rId2"/>
    <p:sldId id="259" r:id="rId3"/>
    <p:sldId id="260" r:id="rId4"/>
    <p:sldId id="265" r:id="rId5"/>
    <p:sldId id="262" r:id="rId6"/>
    <p:sldId id="263" r:id="rId7"/>
    <p:sldId id="272" r:id="rId8"/>
    <p:sldId id="266" r:id="rId9"/>
    <p:sldId id="273" r:id="rId10"/>
    <p:sldId id="270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06D10F-C335-45AD-B807-49477FC7CD1D}" type="datetimeFigureOut">
              <a:rPr lang="ru-RU" smtClean="0"/>
              <a:pPr/>
              <a:t>22.05.2016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A12E20-FE60-4979-923C-7D96DEB977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06D10F-C335-45AD-B807-49477FC7CD1D}" type="datetimeFigureOut">
              <a:rPr lang="ru-RU" smtClean="0"/>
              <a:pPr/>
              <a:t>22.05.2016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A12E20-FE60-4979-923C-7D96DEB977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06D10F-C335-45AD-B807-49477FC7CD1D}" type="datetimeFigureOut">
              <a:rPr lang="ru-RU" smtClean="0"/>
              <a:pPr/>
              <a:t>22.05.2016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A12E20-FE60-4979-923C-7D96DEB977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06D10F-C335-45AD-B807-49477FC7CD1D}" type="datetimeFigureOut">
              <a:rPr lang="ru-RU" smtClean="0"/>
              <a:pPr/>
              <a:t>22.05.2016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A12E20-FE60-4979-923C-7D96DEB977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06D10F-C335-45AD-B807-49477FC7CD1D}" type="datetimeFigureOut">
              <a:rPr lang="ru-RU" smtClean="0"/>
              <a:pPr/>
              <a:t>22.05.2016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A12E20-FE60-4979-923C-7D96DEB977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06D10F-C335-45AD-B807-49477FC7CD1D}" type="datetimeFigureOut">
              <a:rPr lang="ru-RU" smtClean="0"/>
              <a:pPr/>
              <a:t>22.05.2016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A12E20-FE60-4979-923C-7D96DEB977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06D10F-C335-45AD-B807-49477FC7CD1D}" type="datetimeFigureOut">
              <a:rPr lang="ru-RU" smtClean="0"/>
              <a:pPr/>
              <a:t>22.05.2016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A12E20-FE60-4979-923C-7D96DEB977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06D10F-C335-45AD-B807-49477FC7CD1D}" type="datetimeFigureOut">
              <a:rPr lang="ru-RU" smtClean="0"/>
              <a:pPr/>
              <a:t>22.05.2016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A12E20-FE60-4979-923C-7D96DEB977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06D10F-C335-45AD-B807-49477FC7CD1D}" type="datetimeFigureOut">
              <a:rPr lang="ru-RU" smtClean="0"/>
              <a:pPr/>
              <a:t>22.05.2016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A12E20-FE60-4979-923C-7D96DEB977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06D10F-C335-45AD-B807-49477FC7CD1D}" type="datetimeFigureOut">
              <a:rPr lang="ru-RU" smtClean="0"/>
              <a:pPr/>
              <a:t>22.05.2016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A12E20-FE60-4979-923C-7D96DEB977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06D10F-C335-45AD-B807-49477FC7CD1D}" type="datetimeFigureOut">
              <a:rPr lang="ru-RU" smtClean="0"/>
              <a:pPr/>
              <a:t>22.05.2016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A12E20-FE60-4979-923C-7D96DEB9775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C06D10F-C335-45AD-B807-49477FC7CD1D}" type="datetimeFigureOut">
              <a:rPr lang="ru-RU" smtClean="0"/>
              <a:pPr/>
              <a:t>22.05.2016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E1A12E20-FE60-4979-923C-7D96DEB9775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88024" y="533400"/>
            <a:ext cx="3722560" cy="591344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accent2"/>
                </a:solidFill>
              </a:rPr>
              <a:t>эпиграф</a:t>
            </a:r>
            <a:endParaRPr lang="ru-RU" dirty="0">
              <a:solidFill>
                <a:schemeClr val="accent2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860032" y="1447802"/>
            <a:ext cx="3650615" cy="4206112"/>
          </a:xfrm>
        </p:spPr>
        <p:txBody>
          <a:bodyPr>
            <a:normAutofit lnSpcReduction="10000"/>
          </a:bodyPr>
          <a:lstStyle/>
          <a:p>
            <a:r>
              <a:rPr lang="ru-RU" sz="1800" b="1" dirty="0" smtClean="0">
                <a:solidFill>
                  <a:srgbClr val="002060"/>
                </a:solidFill>
              </a:rPr>
              <a:t>Я не согласен с тем,</a:t>
            </a:r>
          </a:p>
          <a:p>
            <a:endParaRPr lang="ru-RU" sz="1800" b="1" dirty="0" smtClean="0">
              <a:solidFill>
                <a:srgbClr val="002060"/>
              </a:solidFill>
            </a:endParaRPr>
          </a:p>
          <a:p>
            <a:r>
              <a:rPr lang="ru-RU" sz="1800" b="1" dirty="0" smtClean="0">
                <a:solidFill>
                  <a:srgbClr val="002060"/>
                </a:solidFill>
              </a:rPr>
              <a:t> что вы говорите,</a:t>
            </a:r>
          </a:p>
          <a:p>
            <a:r>
              <a:rPr lang="ru-RU" sz="1800" b="1" dirty="0" smtClean="0">
                <a:solidFill>
                  <a:srgbClr val="002060"/>
                </a:solidFill>
              </a:rPr>
              <a:t>                                                                            но пожертвую своей </a:t>
            </a:r>
          </a:p>
          <a:p>
            <a:endParaRPr lang="ru-RU" sz="1800" b="1" dirty="0" smtClean="0">
              <a:solidFill>
                <a:srgbClr val="002060"/>
              </a:solidFill>
            </a:endParaRPr>
          </a:p>
          <a:p>
            <a:r>
              <a:rPr lang="ru-RU" sz="1800" b="1" dirty="0" smtClean="0">
                <a:solidFill>
                  <a:srgbClr val="002060"/>
                </a:solidFill>
              </a:rPr>
              <a:t>жизнью,</a:t>
            </a:r>
          </a:p>
          <a:p>
            <a:r>
              <a:rPr lang="ru-RU" sz="1800" b="1" dirty="0" smtClean="0">
                <a:solidFill>
                  <a:srgbClr val="002060"/>
                </a:solidFill>
              </a:rPr>
              <a:t>                                                                            защищая  ваше право </a:t>
            </a:r>
          </a:p>
          <a:p>
            <a:r>
              <a:rPr lang="ru-RU" sz="1800" b="1" dirty="0" smtClean="0">
                <a:solidFill>
                  <a:srgbClr val="002060"/>
                </a:solidFill>
              </a:rPr>
              <a:t>                                                                            высказывать  </a:t>
            </a:r>
          </a:p>
          <a:p>
            <a:endParaRPr lang="ru-RU" sz="1800" b="1" dirty="0" smtClean="0">
              <a:solidFill>
                <a:srgbClr val="002060"/>
              </a:solidFill>
            </a:endParaRPr>
          </a:p>
          <a:p>
            <a:r>
              <a:rPr lang="ru-RU" sz="1800" b="1" dirty="0" smtClean="0">
                <a:solidFill>
                  <a:srgbClr val="002060"/>
                </a:solidFill>
              </a:rPr>
              <a:t>собственное мнение.   </a:t>
            </a:r>
          </a:p>
          <a:p>
            <a:pPr algn="r"/>
            <a:r>
              <a:rPr lang="ru-RU" sz="1800" b="1" dirty="0" smtClean="0">
                <a:solidFill>
                  <a:srgbClr val="002060"/>
                </a:solidFill>
              </a:rPr>
              <a:t>                                                                                                                                        Ф.Вольтер</a:t>
            </a:r>
            <a:endParaRPr lang="ru-RU" sz="1800" b="1" dirty="0">
              <a:solidFill>
                <a:srgbClr val="002060"/>
              </a:solidFill>
            </a:endParaRPr>
          </a:p>
        </p:txBody>
      </p:sp>
      <p:pic>
        <p:nvPicPr>
          <p:cNvPr id="1026" name="Picture 2" descr="http://www.e-college.ru/xbooks/xbook030/files/pic-030-035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65758" y="930275"/>
            <a:ext cx="3602484" cy="4724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332656"/>
            <a:ext cx="3931920" cy="2808312"/>
          </a:xfrm>
        </p:spPr>
        <p:txBody>
          <a:bodyPr>
            <a:normAutofit/>
          </a:bodyPr>
          <a:lstStyle/>
          <a:p>
            <a:endParaRPr lang="ru-RU" sz="2800" dirty="0" smtClean="0">
              <a:solidFill>
                <a:srgbClr val="C00000"/>
              </a:solidFill>
            </a:endParaRPr>
          </a:p>
          <a:p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07224" y="511696"/>
            <a:ext cx="7704856" cy="187220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4800" b="1" u="sng" dirty="0" smtClean="0">
                <a:solidFill>
                  <a:schemeClr val="accent4">
                    <a:lumMod val="75000"/>
                  </a:schemeClr>
                </a:solidFill>
              </a:rPr>
              <a:t>Наш взвод – это маленькая семья</a:t>
            </a:r>
            <a:endParaRPr lang="ru-RU" sz="480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ru-RU" sz="4800" b="1" u="sng" dirty="0" smtClean="0">
                <a:solidFill>
                  <a:schemeClr val="accent4">
                    <a:lumMod val="75000"/>
                  </a:schemeClr>
                </a:solidFill>
              </a:rPr>
              <a:t> И хочется, чтобы в этой семье всегда царили доброта, уважение, взаимопонимание.</a:t>
            </a:r>
            <a:endParaRPr lang="ru-RU" sz="4800" dirty="0" smtClean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1052736"/>
            <a:ext cx="8104984" cy="3888432"/>
          </a:xfrm>
        </p:spPr>
        <p:txBody>
          <a:bodyPr>
            <a:noAutofit/>
          </a:bodyPr>
          <a:lstStyle/>
          <a:p>
            <a:pPr algn="ctr"/>
            <a:r>
              <a:rPr lang="ru-RU" sz="6000" dirty="0" smtClean="0"/>
              <a:t>«Мы разные, но мы вместе – </a:t>
            </a:r>
            <a:br>
              <a:rPr lang="ru-RU" sz="6000" dirty="0" smtClean="0"/>
            </a:br>
            <a:r>
              <a:rPr lang="ru-RU" sz="6000" dirty="0" smtClean="0"/>
              <a:t>и в этом наша сила»</a:t>
            </a:r>
            <a:endParaRPr lang="ru-RU" sz="6000" dirty="0"/>
          </a:p>
        </p:txBody>
      </p:sp>
      <p:sp>
        <p:nvSpPr>
          <p:cNvPr id="8" name="Содержимое 7"/>
          <p:cNvSpPr>
            <a:spLocks noGrp="1"/>
          </p:cNvSpPr>
          <p:nvPr>
            <p:ph sz="half" idx="2"/>
          </p:nvPr>
        </p:nvSpPr>
        <p:spPr>
          <a:xfrm flipH="1">
            <a:off x="4572000" y="142852"/>
            <a:ext cx="142876" cy="433219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782956" y="-171400"/>
            <a:ext cx="3931920" cy="4389120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6021288"/>
            <a:ext cx="8183880" cy="43204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dirty="0" smtClean="0"/>
              <a:t>толерантность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332656"/>
            <a:ext cx="8183880" cy="5472608"/>
          </a:xfrm>
        </p:spPr>
        <p:txBody>
          <a:bodyPr>
            <a:noAutofit/>
          </a:bodyPr>
          <a:lstStyle/>
          <a:p>
            <a:pPr marL="0" indent="0"/>
            <a:r>
              <a:rPr lang="ru-RU" sz="2000" b="1" i="1" dirty="0" smtClean="0">
                <a:solidFill>
                  <a:srgbClr val="C00000"/>
                </a:solidFill>
              </a:rPr>
              <a:t> в испанском – способность признавать отличные от своих собственных идеи или мнения;</a:t>
            </a:r>
          </a:p>
          <a:p>
            <a:pPr marL="0" indent="0"/>
            <a:r>
              <a:rPr lang="ru-RU" sz="2000" b="1" i="1" dirty="0" smtClean="0">
                <a:solidFill>
                  <a:srgbClr val="00B050"/>
                </a:solidFill>
              </a:rPr>
              <a:t> во французском – отношение, при котором допускается, что другие могут думать или действовать иначе, нежели ты сам;</a:t>
            </a:r>
          </a:p>
          <a:p>
            <a:pPr marL="0" indent="0"/>
            <a:r>
              <a:rPr lang="ru-RU" sz="2000" b="1" i="1" dirty="0" smtClean="0">
                <a:solidFill>
                  <a:srgbClr val="7030A0"/>
                </a:solidFill>
              </a:rPr>
              <a:t> в английском – готовность быть терпимым, снисходительным;</a:t>
            </a:r>
          </a:p>
          <a:p>
            <a:pPr marL="0" indent="0"/>
            <a:r>
              <a:rPr lang="ru-RU" sz="2000" b="1" i="1" dirty="0" smtClean="0">
                <a:solidFill>
                  <a:schemeClr val="accent1">
                    <a:lumMod val="75000"/>
                  </a:schemeClr>
                </a:solidFill>
              </a:rPr>
              <a:t> в китайском – позволять, принимать, быть по отношению к другим великодушным;</a:t>
            </a:r>
          </a:p>
          <a:p>
            <a:pPr marL="0" indent="0"/>
            <a:r>
              <a:rPr lang="ru-RU" sz="2000" b="1" i="1" dirty="0" smtClean="0">
                <a:solidFill>
                  <a:schemeClr val="accent4"/>
                </a:solidFill>
              </a:rPr>
              <a:t> в арабском – прощение, снисходительность, мягкость, милосердие, сострадание, благосклонность, терпение, расположенность к другим;</a:t>
            </a:r>
          </a:p>
          <a:p>
            <a:pPr marL="0" indent="0"/>
            <a:r>
              <a:rPr lang="ru-RU" sz="2000" b="1" i="1" dirty="0" smtClean="0">
                <a:solidFill>
                  <a:srgbClr val="002060"/>
                </a:solidFill>
              </a:rPr>
              <a:t>в русском – способность терпеть что-то и от кого-то ( быть выдержанным, выносливым, стойким, уметь мириться с существованием чего-либо и кого-либо).</a:t>
            </a:r>
          </a:p>
          <a:p>
            <a:pPr>
              <a:buNone/>
            </a:pP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5373216"/>
            <a:ext cx="8183880" cy="663934"/>
          </a:xfrm>
        </p:spPr>
        <p:txBody>
          <a:bodyPr/>
          <a:lstStyle/>
          <a:p>
            <a:pPr algn="ctr"/>
            <a:r>
              <a:rPr lang="ru-RU" dirty="0" smtClean="0"/>
              <a:t>СИТУАЦИИ</a:t>
            </a:r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sz="half" idx="2"/>
          </p:nvPr>
        </p:nvSpPr>
        <p:spPr>
          <a:xfrm>
            <a:off x="1057325" y="276225"/>
            <a:ext cx="6696744" cy="738408"/>
          </a:xfrm>
        </p:spPr>
        <p:txBody>
          <a:bodyPr/>
          <a:lstStyle/>
          <a:p>
            <a:endParaRPr lang="ru-RU" dirty="0" smtClean="0"/>
          </a:p>
          <a:p>
            <a:pPr>
              <a:buNone/>
            </a:pPr>
            <a:endParaRPr lang="ru-RU" sz="2800" b="1" i="1" dirty="0">
              <a:solidFill>
                <a:srgbClr val="00B050"/>
              </a:solidFill>
            </a:endParaRPr>
          </a:p>
        </p:txBody>
      </p:sp>
      <p:pic>
        <p:nvPicPr>
          <p:cNvPr id="1026" name="Picture 2" descr="C:\Users\LOZ\Desktop\eqxzepg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2060848"/>
            <a:ext cx="5247429" cy="3403866"/>
          </a:xfrm>
          <a:prstGeom prst="rect">
            <a:avLst/>
          </a:prstGeom>
          <a:noFill/>
        </p:spPr>
      </p:pic>
      <p:sp>
        <p:nvSpPr>
          <p:cNvPr id="10" name="Заголовок 1"/>
          <p:cNvSpPr txBox="1">
            <a:spLocks/>
          </p:cNvSpPr>
          <p:nvPr/>
        </p:nvSpPr>
        <p:spPr>
          <a:xfrm>
            <a:off x="467544" y="764704"/>
            <a:ext cx="8183880" cy="663934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2800" dirty="0" smtClean="0">
              <a:solidFill>
                <a:schemeClr val="accent2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2800" dirty="0" smtClean="0">
              <a:solidFill>
                <a:schemeClr val="accent2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2800" dirty="0" smtClean="0">
              <a:solidFill>
                <a:schemeClr val="accent2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2800" dirty="0" smtClean="0">
              <a:solidFill>
                <a:schemeClr val="accent2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Представьте, что рядом с вами живет человек с физическими недостатками…</a:t>
            </a:r>
            <a:endParaRPr kumimoji="0" lang="ru-RU" sz="2800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50000"/>
                </a:schemeClr>
              </a:solidFill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5445224"/>
            <a:ext cx="8183880" cy="59192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СИТУАЦИИ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sz="2800" b="1" i="1" dirty="0" smtClean="0">
                <a:solidFill>
                  <a:srgbClr val="C00000"/>
                </a:solidFill>
              </a:rPr>
              <a:t>Представьте, </a:t>
            </a:r>
          </a:p>
          <a:p>
            <a:pPr>
              <a:buNone/>
            </a:pPr>
            <a:r>
              <a:rPr lang="ru-RU" dirty="0" smtClean="0"/>
              <a:t>     </a:t>
            </a:r>
          </a:p>
          <a:p>
            <a:pPr>
              <a:buNone/>
            </a:pPr>
            <a:r>
              <a:rPr lang="ru-RU" dirty="0" smtClean="0"/>
              <a:t>       </a:t>
            </a:r>
            <a:r>
              <a:rPr lang="ru-RU" b="1" i="1" dirty="0" smtClean="0">
                <a:solidFill>
                  <a:srgbClr val="00B050"/>
                </a:solidFill>
              </a:rPr>
              <a:t>что ваш одноклассник принадлежит к значительно более обеспеченной семье, чем вы или наоборот…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770856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b="1" i="1" dirty="0" smtClean="0">
                <a:solidFill>
                  <a:schemeClr val="accent3"/>
                </a:solidFill>
              </a:rPr>
              <a:t>что на улице вы видите человека, одетого не так, как другие…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2050" name="Picture 2" descr="C:\Users\LOZ\Desktop\2_clubtrade_dk_(16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5976" y="2276872"/>
            <a:ext cx="4064000" cy="304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5229200"/>
            <a:ext cx="8183880" cy="805840"/>
          </a:xfrm>
        </p:spPr>
        <p:txBody>
          <a:bodyPr/>
          <a:lstStyle/>
          <a:p>
            <a:pPr algn="ctr"/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4000" b="1" i="1" dirty="0" smtClean="0">
                <a:solidFill>
                  <a:srgbClr val="00B050"/>
                </a:solidFill>
              </a:rPr>
              <a:t>Одно из главных качеств человека – умение отличать действительные ценности от мнимых. Важно не внешнее в человеке, а его человеческие качества. </a:t>
            </a:r>
          </a:p>
          <a:p>
            <a:pPr>
              <a:buNone/>
            </a:pPr>
            <a:endParaRPr lang="ru-RU" sz="4000" b="1" i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980728"/>
            <a:ext cx="8183880" cy="80795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Уважение и унижение человеческого достоинства.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1772816"/>
            <a:ext cx="7514032" cy="4320480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Соблюдение законов страны</a:t>
            </a:r>
          </a:p>
          <a:p>
            <a:r>
              <a:rPr lang="ru-RU" dirty="0" smtClean="0"/>
              <a:t>Уважение и защита прав человека</a:t>
            </a:r>
          </a:p>
          <a:p>
            <a:r>
              <a:rPr lang="ru-RU" dirty="0" smtClean="0"/>
              <a:t>Равенство граждан перед законом</a:t>
            </a:r>
          </a:p>
          <a:p>
            <a:r>
              <a:rPr lang="ru-RU" dirty="0" smtClean="0"/>
              <a:t>Лишение возможности обучаться на родном языке</a:t>
            </a:r>
          </a:p>
          <a:p>
            <a:r>
              <a:rPr lang="ru-RU" dirty="0" smtClean="0"/>
              <a:t>Распространение негативных этнических стереотипов</a:t>
            </a:r>
          </a:p>
          <a:p>
            <a:r>
              <a:rPr lang="ru-RU" dirty="0" smtClean="0"/>
              <a:t>Дискриминация или призывы к ней</a:t>
            </a:r>
          </a:p>
          <a:p>
            <a:r>
              <a:rPr lang="ru-RU" dirty="0" smtClean="0"/>
              <a:t>Уважение культурных традиций других народов и религий</a:t>
            </a:r>
          </a:p>
          <a:p>
            <a:r>
              <a:rPr lang="ru-RU" dirty="0" smtClean="0"/>
              <a:t>Поиск общих интересов для разрешения конфликтов</a:t>
            </a:r>
          </a:p>
          <a:p>
            <a:r>
              <a:rPr lang="ru-RU" dirty="0" smtClean="0"/>
              <a:t>Насилие или призывы к насилию против этнических или религиозных меньшинств</a:t>
            </a:r>
          </a:p>
          <a:p>
            <a:r>
              <a:rPr lang="ru-RU" dirty="0" smtClean="0"/>
              <a:t>Отказ от насилия в решении конфликтов</a:t>
            </a:r>
          </a:p>
          <a:p>
            <a:r>
              <a:rPr lang="ru-RU" dirty="0" smtClean="0"/>
              <a:t>Угрозы, запугивание (моральный террор) </a:t>
            </a:r>
          </a:p>
          <a:p>
            <a:r>
              <a:rPr lang="ru-RU" dirty="0" smtClean="0"/>
              <a:t>Физический террор, погромы, геноцид</a:t>
            </a:r>
          </a:p>
          <a:p>
            <a:r>
              <a:rPr lang="ru-RU" dirty="0" smtClean="0"/>
              <a:t>Стремление к сотрудничеству</a:t>
            </a:r>
          </a:p>
          <a:p>
            <a:r>
              <a:rPr lang="ru-RU" dirty="0" smtClean="0"/>
              <a:t>Участие к другим людям, сопереживание</a:t>
            </a:r>
          </a:p>
          <a:p>
            <a:r>
              <a:rPr lang="ru-RU" dirty="0" smtClean="0"/>
              <a:t>Депортации, принудительные выселения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7884368" y="1268760"/>
            <a:ext cx="802912" cy="36004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/>
              <a:t> 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0"/>
            <a:ext cx="4036784" cy="908720"/>
          </a:xfrm>
        </p:spPr>
        <p:txBody>
          <a:bodyPr/>
          <a:lstStyle/>
          <a:p>
            <a:endParaRPr lang="ru-RU" i="1" dirty="0" smtClean="0">
              <a:solidFill>
                <a:srgbClr val="C00000"/>
              </a:solidFill>
            </a:endParaRPr>
          </a:p>
          <a:p>
            <a:r>
              <a:rPr lang="ru-RU" i="1" dirty="0" smtClean="0">
                <a:solidFill>
                  <a:srgbClr val="C00000"/>
                </a:solidFill>
              </a:rPr>
              <a:t>УВАЖЕНИЕ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5292079" y="260648"/>
            <a:ext cx="2664297" cy="792088"/>
          </a:xfrm>
        </p:spPr>
        <p:txBody>
          <a:bodyPr>
            <a:normAutofit fontScale="92500" lnSpcReduction="10000"/>
          </a:bodyPr>
          <a:lstStyle/>
          <a:p>
            <a:endParaRPr lang="ru-RU" dirty="0" smtClean="0">
              <a:solidFill>
                <a:srgbClr val="7030A0"/>
              </a:solidFill>
            </a:endParaRPr>
          </a:p>
          <a:p>
            <a:r>
              <a:rPr lang="ru-RU" dirty="0" smtClean="0">
                <a:solidFill>
                  <a:srgbClr val="7030A0"/>
                </a:solidFill>
              </a:rPr>
              <a:t>УНИЖЕНИЕ</a:t>
            </a:r>
          </a:p>
          <a:p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23528" y="692696"/>
            <a:ext cx="4608512" cy="5328592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endParaRPr lang="ru-RU" sz="2000" b="1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marL="182563" lvl="0" indent="-182563"/>
            <a:r>
              <a:rPr lang="ru-RU" sz="2000" b="1" dirty="0" smtClean="0">
                <a:solidFill>
                  <a:schemeClr val="accent4">
                    <a:lumMod val="75000"/>
                  </a:schemeClr>
                </a:solidFill>
              </a:rPr>
              <a:t>Соблюдение законов страны</a:t>
            </a:r>
            <a:endParaRPr lang="ru-RU" sz="200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marL="182563" lvl="0" indent="-182563"/>
            <a:r>
              <a:rPr lang="ru-RU" sz="2000" b="1" dirty="0" smtClean="0">
                <a:solidFill>
                  <a:schemeClr val="accent4">
                    <a:lumMod val="75000"/>
                  </a:schemeClr>
                </a:solidFill>
              </a:rPr>
              <a:t>Уважение и защита прав человека</a:t>
            </a:r>
            <a:endParaRPr lang="ru-RU" sz="200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marL="182563" lvl="0" indent="-182563"/>
            <a:r>
              <a:rPr lang="ru-RU" sz="2000" b="1" dirty="0" smtClean="0">
                <a:solidFill>
                  <a:schemeClr val="accent4">
                    <a:lumMod val="75000"/>
                  </a:schemeClr>
                </a:solidFill>
              </a:rPr>
              <a:t>Равенство граждан перед законом</a:t>
            </a:r>
            <a:endParaRPr lang="ru-RU" sz="200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marL="182563" lvl="0" indent="-182563"/>
            <a:r>
              <a:rPr lang="ru-RU" sz="2000" b="1" dirty="0" smtClean="0">
                <a:solidFill>
                  <a:schemeClr val="accent4">
                    <a:lumMod val="75000"/>
                  </a:schemeClr>
                </a:solidFill>
              </a:rPr>
              <a:t>Уважение культурных традиций других народов и религий</a:t>
            </a:r>
            <a:endParaRPr lang="ru-RU" sz="200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marL="182563" lvl="0" indent="-182563"/>
            <a:r>
              <a:rPr lang="ru-RU" sz="2000" b="1" dirty="0" smtClean="0">
                <a:solidFill>
                  <a:schemeClr val="accent4">
                    <a:lumMod val="75000"/>
                  </a:schemeClr>
                </a:solidFill>
              </a:rPr>
              <a:t>Поиск общих интересов для разрешения конфликтов</a:t>
            </a:r>
            <a:endParaRPr lang="ru-RU" sz="200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marL="182563" lvl="0" indent="-182563"/>
            <a:r>
              <a:rPr lang="ru-RU" sz="2000" b="1" dirty="0" smtClean="0">
                <a:solidFill>
                  <a:schemeClr val="accent4">
                    <a:lumMod val="75000"/>
                  </a:schemeClr>
                </a:solidFill>
              </a:rPr>
              <a:t>Отказ от насилия в решении конфликтов</a:t>
            </a:r>
          </a:p>
          <a:p>
            <a:pPr marL="182563" lvl="0" indent="-182563"/>
            <a:r>
              <a:rPr lang="ru-RU" sz="2000" b="1" dirty="0" smtClean="0">
                <a:solidFill>
                  <a:schemeClr val="accent4">
                    <a:lumMod val="75000"/>
                  </a:schemeClr>
                </a:solidFill>
                <a:ea typeface="Times New Roman" pitchFamily="18" charset="0"/>
                <a:cs typeface="Times New Roman" pitchFamily="18" charset="0"/>
              </a:rPr>
              <a:t>Стремление к сотрудничеству</a:t>
            </a:r>
            <a:endParaRPr lang="ru-RU" sz="2000" b="1" dirty="0" smtClean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6016" y="692696"/>
            <a:ext cx="4032448" cy="5328592"/>
          </a:xfrm>
        </p:spPr>
        <p:txBody>
          <a:bodyPr>
            <a:normAutofit fontScale="62500" lnSpcReduction="20000"/>
          </a:bodyPr>
          <a:lstStyle/>
          <a:p>
            <a:pPr marL="0" lvl="0" indent="0"/>
            <a:endParaRPr lang="ru-RU" sz="2900" b="1" dirty="0" smtClean="0">
              <a:solidFill>
                <a:srgbClr val="7030A0"/>
              </a:solidFill>
            </a:endParaRPr>
          </a:p>
          <a:p>
            <a:pPr marL="182563" indent="-182563"/>
            <a:r>
              <a:rPr lang="ru-RU" sz="2900" b="1" dirty="0" smtClean="0">
                <a:solidFill>
                  <a:srgbClr val="7030A0"/>
                </a:solidFill>
              </a:rPr>
              <a:t>Лишение возможности обучаться на родном языке</a:t>
            </a:r>
            <a:endParaRPr lang="ru-RU" sz="2900" dirty="0" smtClean="0">
              <a:solidFill>
                <a:srgbClr val="7030A0"/>
              </a:solidFill>
            </a:endParaRPr>
          </a:p>
          <a:p>
            <a:pPr marL="182563" indent="-182563"/>
            <a:r>
              <a:rPr lang="ru-RU" sz="2900" b="1" dirty="0" smtClean="0">
                <a:solidFill>
                  <a:srgbClr val="7030A0"/>
                </a:solidFill>
              </a:rPr>
              <a:t>Распространение негативных этнических стереотипов</a:t>
            </a:r>
            <a:endParaRPr lang="ru-RU" sz="2900" dirty="0" smtClean="0">
              <a:solidFill>
                <a:srgbClr val="7030A0"/>
              </a:solidFill>
            </a:endParaRPr>
          </a:p>
          <a:p>
            <a:pPr marL="182563" indent="-182563"/>
            <a:r>
              <a:rPr lang="ru-RU" sz="2900" b="1" dirty="0" smtClean="0">
                <a:solidFill>
                  <a:srgbClr val="7030A0"/>
                </a:solidFill>
              </a:rPr>
              <a:t>Дискриминация или призывы к ней</a:t>
            </a:r>
          </a:p>
          <a:p>
            <a:pPr marL="182563" indent="-182563"/>
            <a:r>
              <a:rPr lang="ru-RU" sz="2900" b="1" dirty="0" smtClean="0">
                <a:solidFill>
                  <a:srgbClr val="7030A0"/>
                </a:solidFill>
              </a:rPr>
              <a:t>Насилие или призывы к насилию против этнических или религиозных меньшинств</a:t>
            </a:r>
            <a:endParaRPr lang="ru-RU" sz="2900" dirty="0" smtClean="0">
              <a:solidFill>
                <a:srgbClr val="7030A0"/>
              </a:solidFill>
            </a:endParaRPr>
          </a:p>
          <a:p>
            <a:pPr marL="182563" indent="-182563"/>
            <a:r>
              <a:rPr lang="ru-RU" sz="2900" b="1" dirty="0" smtClean="0">
                <a:solidFill>
                  <a:srgbClr val="7030A0"/>
                </a:solidFill>
              </a:rPr>
              <a:t>Угрозы, запугивание(моральный террор)</a:t>
            </a:r>
            <a:endParaRPr lang="ru-RU" sz="2900" dirty="0" smtClean="0">
              <a:solidFill>
                <a:srgbClr val="7030A0"/>
              </a:solidFill>
            </a:endParaRPr>
          </a:p>
          <a:p>
            <a:pPr marL="182563" indent="-182563"/>
            <a:r>
              <a:rPr lang="ru-RU" sz="2900" b="1" dirty="0" smtClean="0">
                <a:solidFill>
                  <a:srgbClr val="7030A0"/>
                </a:solidFill>
              </a:rPr>
              <a:t>Физический террор,</a:t>
            </a:r>
          </a:p>
          <a:p>
            <a:pPr marL="182563" indent="-182563">
              <a:buNone/>
            </a:pPr>
            <a:r>
              <a:rPr lang="ru-RU" sz="2900" b="1" dirty="0" smtClean="0">
                <a:solidFill>
                  <a:srgbClr val="7030A0"/>
                </a:solidFill>
              </a:rPr>
              <a:t>погромы, геноцид</a:t>
            </a:r>
            <a:endParaRPr lang="ru-RU" sz="2900" dirty="0" smtClean="0">
              <a:solidFill>
                <a:srgbClr val="7030A0"/>
              </a:solidFill>
            </a:endParaRPr>
          </a:p>
          <a:p>
            <a:pPr marL="182563" indent="-182563"/>
            <a:r>
              <a:rPr lang="ru-RU" sz="2900" b="1" dirty="0" smtClean="0">
                <a:solidFill>
                  <a:srgbClr val="7030A0"/>
                </a:solidFill>
              </a:rPr>
              <a:t>Депортации,</a:t>
            </a:r>
          </a:p>
          <a:p>
            <a:pPr marL="182563" indent="-182563">
              <a:buNone/>
            </a:pPr>
            <a:r>
              <a:rPr lang="ru-RU" sz="2900" b="1" dirty="0" smtClean="0">
                <a:solidFill>
                  <a:srgbClr val="7030A0"/>
                </a:solidFill>
              </a:rPr>
              <a:t>принудительные выселения</a:t>
            </a:r>
            <a:endParaRPr lang="ru-RU" sz="2900" dirty="0" smtClean="0">
              <a:solidFill>
                <a:srgbClr val="7030A0"/>
              </a:solidFill>
            </a:endParaRPr>
          </a:p>
          <a:p>
            <a:pPr>
              <a:buNone/>
            </a:pPr>
            <a:endParaRPr lang="ru-RU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Толерантная</a:t>
            </a:r>
          </a:p>
          <a:p>
            <a:pPr algn="ctr"/>
            <a:r>
              <a:rPr lang="ru-RU" dirty="0" smtClean="0">
                <a:solidFill>
                  <a:srgbClr val="FF0000"/>
                </a:solidFill>
              </a:rPr>
              <a:t>личность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/>
        <p:txBody>
          <a:bodyPr>
            <a:noAutofit/>
          </a:bodyPr>
          <a:lstStyle/>
          <a:p>
            <a:pPr algn="ctr"/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Интолерантная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личность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4141440"/>
          </a:xfrm>
        </p:spPr>
        <p:txBody>
          <a:bodyPr>
            <a:normAutofit lnSpcReduction="10000"/>
          </a:bodyPr>
          <a:lstStyle/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уважение мнения других</a:t>
            </a:r>
          </a:p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доброжелательность</a:t>
            </a:r>
          </a:p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Желание что-либо делать вместе</a:t>
            </a:r>
          </a:p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понимание и принятие</a:t>
            </a:r>
          </a:p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чуткость, любознательность</a:t>
            </a:r>
          </a:p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снисходительность</a:t>
            </a:r>
          </a:p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доверие, гуманизм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4213448"/>
          </a:xfrm>
        </p:spPr>
        <p:txBody>
          <a:bodyPr>
            <a:normAutofit lnSpcReduction="10000"/>
          </a:bodyPr>
          <a:lstStyle/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непонимание</a:t>
            </a:r>
          </a:p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игнорирование</a:t>
            </a:r>
          </a:p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эгоизм</a:t>
            </a:r>
          </a:p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нетерпимость</a:t>
            </a:r>
          </a:p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выражение пренебрежения</a:t>
            </a:r>
          </a:p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раздражительность</a:t>
            </a:r>
          </a:p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равнодушие</a:t>
            </a:r>
          </a:p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цинизм                                  немотивированная агрессивность</a:t>
            </a:r>
            <a:endParaRPr lang="ru-RU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il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pril</Template>
  <TotalTime>97</TotalTime>
  <Words>438</Words>
  <Application>Microsoft Office PowerPoint</Application>
  <PresentationFormat>Экран (4:3)</PresentationFormat>
  <Paragraphs>91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Times New Roman</vt:lpstr>
      <vt:lpstr>Verdana</vt:lpstr>
      <vt:lpstr>Wingdings 2</vt:lpstr>
      <vt:lpstr>pril</vt:lpstr>
      <vt:lpstr>эпиграф</vt:lpstr>
      <vt:lpstr>«Мы разные, но мы вместе –  и в этом наша сила»</vt:lpstr>
      <vt:lpstr>толерантность</vt:lpstr>
      <vt:lpstr>СИТУАЦИИ</vt:lpstr>
      <vt:lpstr>СИТУАЦИИ</vt:lpstr>
      <vt:lpstr>Презентация PowerPoint</vt:lpstr>
      <vt:lpstr>Уважение и унижение человеческого достоинства.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эпиграф</dc:title>
  <dc:creator>cadet</dc:creator>
  <cp:lastModifiedBy>Светлана Заболотняя</cp:lastModifiedBy>
  <cp:revision>14</cp:revision>
  <dcterms:created xsi:type="dcterms:W3CDTF">2012-03-20T16:58:18Z</dcterms:created>
  <dcterms:modified xsi:type="dcterms:W3CDTF">2016-05-22T17:29:05Z</dcterms:modified>
</cp:coreProperties>
</file>