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8" r:id="rId4"/>
    <p:sldId id="260" r:id="rId5"/>
    <p:sldId id="259" r:id="rId6"/>
    <p:sldId id="261" r:id="rId7"/>
    <p:sldId id="264" r:id="rId8"/>
    <p:sldId id="263" r:id="rId9"/>
    <p:sldId id="262" r:id="rId10"/>
    <p:sldId id="266" r:id="rId11"/>
    <p:sldId id="268" r:id="rId12"/>
    <p:sldId id="267" r:id="rId13"/>
    <p:sldId id="299" r:id="rId14"/>
    <p:sldId id="271" r:id="rId15"/>
    <p:sldId id="272" r:id="rId16"/>
    <p:sldId id="273" r:id="rId17"/>
    <p:sldId id="301" r:id="rId18"/>
    <p:sldId id="294" r:id="rId19"/>
    <p:sldId id="274" r:id="rId20"/>
    <p:sldId id="275" r:id="rId21"/>
    <p:sldId id="298" r:id="rId22"/>
    <p:sldId id="295" r:id="rId23"/>
    <p:sldId id="300" r:id="rId24"/>
    <p:sldId id="276" r:id="rId25"/>
    <p:sldId id="278" r:id="rId26"/>
    <p:sldId id="292" r:id="rId27"/>
    <p:sldId id="293" r:id="rId28"/>
    <p:sldId id="281" r:id="rId29"/>
    <p:sldId id="283" r:id="rId30"/>
    <p:sldId id="303" r:id="rId31"/>
    <p:sldId id="284" r:id="rId32"/>
    <p:sldId id="285" r:id="rId33"/>
    <p:sldId id="296" r:id="rId34"/>
    <p:sldId id="286" r:id="rId35"/>
    <p:sldId id="287" r:id="rId36"/>
    <p:sldId id="288" r:id="rId37"/>
    <p:sldId id="289" r:id="rId38"/>
    <p:sldId id="302" r:id="rId39"/>
    <p:sldId id="290" r:id="rId40"/>
    <p:sldId id="291"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9900"/>
    <a:srgbClr val="4D13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58" autoAdjust="0"/>
    <p:restoredTop sz="94660"/>
  </p:normalViewPr>
  <p:slideViewPr>
    <p:cSldViewPr>
      <p:cViewPr varScale="1">
        <p:scale>
          <a:sx n="100" d="100"/>
          <a:sy n="100" d="100"/>
        </p:scale>
        <p:origin x="90" y="2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928934"/>
            <a:ext cx="7772400" cy="1470025"/>
          </a:xfrm>
        </p:spPr>
        <p:txBody>
          <a:bodyPr/>
          <a:lstStyle>
            <a:lvl1pPr>
              <a:defRPr>
                <a:solidFill>
                  <a:srgbClr val="002060"/>
                </a:solidFill>
              </a:defRPr>
            </a:lvl1pPr>
          </a:lstStyle>
          <a:p>
            <a:r>
              <a:rPr lang="ru-RU" smtClean="0"/>
              <a:t>Образец заголовка</a:t>
            </a:r>
            <a:endParaRPr lang="ru-RU" dirty="0"/>
          </a:p>
        </p:txBody>
      </p:sp>
      <p:sp>
        <p:nvSpPr>
          <p:cNvPr id="3" name="Subtitle 2"/>
          <p:cNvSpPr>
            <a:spLocks noGrp="1"/>
          </p:cNvSpPr>
          <p:nvPr>
            <p:ph type="subTitle" idx="1"/>
          </p:nvPr>
        </p:nvSpPr>
        <p:spPr>
          <a:xfrm>
            <a:off x="1357290" y="4500570"/>
            <a:ext cx="6400800" cy="1752600"/>
          </a:xfrm>
        </p:spPr>
        <p:txBody>
          <a:bodyPr>
            <a:normAutofit/>
          </a:bodyPr>
          <a:lstStyle>
            <a:lvl1pPr marL="0" indent="0" algn="ctr">
              <a:buNone/>
              <a:defRPr sz="2400">
                <a:solidFill>
                  <a:schemeClr val="tx2">
                    <a:lumMod val="75000"/>
                  </a:schemeClr>
                </a:solidFill>
                <a:latin typeface="Segoe Scrip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
        <p:nvSpPr>
          <p:cNvPr id="4" name="Date Placeholder 3"/>
          <p:cNvSpPr>
            <a:spLocks noGrp="1"/>
          </p:cNvSpPr>
          <p:nvPr>
            <p:ph type="dt" sz="half" idx="10"/>
          </p:nvPr>
        </p:nvSpPr>
        <p:spPr/>
        <p:txBody>
          <a:bodyPr/>
          <a:lstStyle/>
          <a:p>
            <a:fld id="{C74A46E3-768E-4F35-ADD1-6DBC408A5260}" type="datetimeFigureOut">
              <a:rPr lang="ru-RU" smtClean="0"/>
              <a:pPr/>
              <a:t>18.01.2019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384E29-A16C-4D31-9ADF-59A3E2F9C95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C74A46E3-768E-4F35-ADD1-6DBC408A5260}" type="datetimeFigureOut">
              <a:rPr lang="ru-RU" smtClean="0"/>
              <a:pPr/>
              <a:t>18.01.2019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384E29-A16C-4D31-9ADF-59A3E2F9C95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C74A46E3-768E-4F35-ADD1-6DBC408A5260}" type="datetimeFigureOut">
              <a:rPr lang="ru-RU" smtClean="0"/>
              <a:pPr/>
              <a:t>18.01.2019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384E29-A16C-4D31-9ADF-59A3E2F9C95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Date Placeholder 3"/>
          <p:cNvSpPr>
            <a:spLocks noGrp="1"/>
          </p:cNvSpPr>
          <p:nvPr>
            <p:ph type="dt" sz="half" idx="10"/>
          </p:nvPr>
        </p:nvSpPr>
        <p:spPr/>
        <p:txBody>
          <a:bodyPr/>
          <a:lstStyle/>
          <a:p>
            <a:fld id="{C74A46E3-768E-4F35-ADD1-6DBC408A5260}" type="datetimeFigureOut">
              <a:rPr lang="ru-RU" smtClean="0"/>
              <a:pPr/>
              <a:t>18.01.2019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384E29-A16C-4D31-9ADF-59A3E2F9C95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74A46E3-768E-4F35-ADD1-6DBC408A5260}" type="datetimeFigureOut">
              <a:rPr lang="ru-RU" smtClean="0"/>
              <a:pPr/>
              <a:t>18.01.2019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0384E29-A16C-4D31-9ADF-59A3E2F9C95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Date Placeholder 4"/>
          <p:cNvSpPr>
            <a:spLocks noGrp="1"/>
          </p:cNvSpPr>
          <p:nvPr>
            <p:ph type="dt" sz="half" idx="10"/>
          </p:nvPr>
        </p:nvSpPr>
        <p:spPr/>
        <p:txBody>
          <a:bodyPr/>
          <a:lstStyle/>
          <a:p>
            <a:fld id="{C74A46E3-768E-4F35-ADD1-6DBC408A5260}" type="datetimeFigureOut">
              <a:rPr lang="ru-RU" smtClean="0"/>
              <a:pPr/>
              <a:t>18.01.2019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0384E29-A16C-4D31-9ADF-59A3E2F9C95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Date Placeholder 6"/>
          <p:cNvSpPr>
            <a:spLocks noGrp="1"/>
          </p:cNvSpPr>
          <p:nvPr>
            <p:ph type="dt" sz="half" idx="10"/>
          </p:nvPr>
        </p:nvSpPr>
        <p:spPr/>
        <p:txBody>
          <a:bodyPr/>
          <a:lstStyle/>
          <a:p>
            <a:fld id="{C74A46E3-768E-4F35-ADD1-6DBC408A5260}" type="datetimeFigureOut">
              <a:rPr lang="ru-RU" smtClean="0"/>
              <a:pPr/>
              <a:t>18.01.2019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0384E29-A16C-4D31-9ADF-59A3E2F9C95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ru-RU"/>
          </a:p>
        </p:txBody>
      </p:sp>
      <p:sp>
        <p:nvSpPr>
          <p:cNvPr id="3" name="Date Placeholder 2"/>
          <p:cNvSpPr>
            <a:spLocks noGrp="1"/>
          </p:cNvSpPr>
          <p:nvPr>
            <p:ph type="dt" sz="half" idx="10"/>
          </p:nvPr>
        </p:nvSpPr>
        <p:spPr/>
        <p:txBody>
          <a:bodyPr/>
          <a:lstStyle/>
          <a:p>
            <a:fld id="{C74A46E3-768E-4F35-ADD1-6DBC408A5260}" type="datetimeFigureOut">
              <a:rPr lang="ru-RU" smtClean="0"/>
              <a:pPr/>
              <a:t>18.01.2019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0384E29-A16C-4D31-9ADF-59A3E2F9C95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A46E3-768E-4F35-ADD1-6DBC408A5260}" type="datetimeFigureOut">
              <a:rPr lang="ru-RU" smtClean="0"/>
              <a:pPr/>
              <a:t>18.01.2019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0384E29-A16C-4D31-9ADF-59A3E2F9C95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74A46E3-768E-4F35-ADD1-6DBC408A5260}" type="datetimeFigureOut">
              <a:rPr lang="ru-RU" smtClean="0"/>
              <a:pPr/>
              <a:t>18.01.2019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0384E29-A16C-4D31-9ADF-59A3E2F9C95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74A46E3-768E-4F35-ADD1-6DBC408A5260}" type="datetimeFigureOut">
              <a:rPr lang="ru-RU" smtClean="0"/>
              <a:pPr/>
              <a:t>18.01.2019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0384E29-A16C-4D31-9ADF-59A3E2F9C95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71802" y="274638"/>
            <a:ext cx="5614998" cy="1143000"/>
          </a:xfrm>
          <a:prstGeom prst="rect">
            <a:avLst/>
          </a:prstGeom>
        </p:spPr>
        <p:txBody>
          <a:bodyPr vert="horz" lIns="91440" tIns="45720" rIns="91440" bIns="45720" rtlCol="0" anchor="ctr">
            <a:noAutofit/>
          </a:bodyPr>
          <a:lstStyle/>
          <a:p>
            <a:r>
              <a:rPr lang="ru-RU" smtClean="0"/>
              <a:t>Образец заголовка</a:t>
            </a:r>
            <a:endParaRPr lang="ru-R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4A46E3-768E-4F35-ADD1-6DBC408A5260}" type="datetimeFigureOut">
              <a:rPr lang="ru-RU" smtClean="0"/>
              <a:pPr/>
              <a:t>18.01.2019</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384E29-A16C-4D31-9ADF-59A3E2F9C95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rgbClr val="002060"/>
          </a:solidFill>
          <a:latin typeface="Segoe Scrip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Segoe"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Segoe"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Segoe"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Segoe"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Sego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924944"/>
            <a:ext cx="7772400" cy="1470025"/>
          </a:xfrm>
        </p:spPr>
        <p:txBody>
          <a:bodyPr/>
          <a:lstStyle/>
          <a:p>
            <a:r>
              <a:rPr lang="ru-RU" sz="4400" b="1" dirty="0" smtClean="0">
                <a:solidFill>
                  <a:srgbClr val="C00000"/>
                </a:solidFill>
              </a:rPr>
              <a:t/>
            </a:r>
            <a:br>
              <a:rPr lang="ru-RU" sz="4400" b="1" dirty="0" smtClean="0">
                <a:solidFill>
                  <a:srgbClr val="C00000"/>
                </a:solidFill>
              </a:rPr>
            </a:br>
            <a:r>
              <a:rPr lang="ru-RU" sz="4400" b="1" dirty="0">
                <a:solidFill>
                  <a:srgbClr val="C00000"/>
                </a:solidFill>
              </a:rPr>
              <a:t/>
            </a:r>
            <a:br>
              <a:rPr lang="ru-RU" sz="4400" b="1" dirty="0">
                <a:solidFill>
                  <a:srgbClr val="C00000"/>
                </a:solidFill>
              </a:rPr>
            </a:br>
            <a:r>
              <a:rPr lang="ru-RU" sz="4400" b="1" dirty="0" smtClean="0">
                <a:solidFill>
                  <a:srgbClr val="C00000"/>
                </a:solidFill>
              </a:rPr>
              <a:t/>
            </a:r>
            <a:br>
              <a:rPr lang="ru-RU" sz="4400" b="1" dirty="0" smtClean="0">
                <a:solidFill>
                  <a:srgbClr val="C00000"/>
                </a:solidFill>
              </a:rPr>
            </a:br>
            <a:r>
              <a:rPr lang="ru-RU" sz="4400" b="1" dirty="0" smtClean="0">
                <a:solidFill>
                  <a:srgbClr val="C00000"/>
                </a:solidFill>
              </a:rPr>
              <a:t>НОВОГОДНИЕ </a:t>
            </a:r>
            <a:r>
              <a:rPr lang="ru-RU" sz="4400" b="1" dirty="0" smtClean="0">
                <a:solidFill>
                  <a:srgbClr val="C00000"/>
                </a:solidFill>
              </a:rPr>
              <a:t>ПРИКЛЮЧЕНИЯ</a:t>
            </a:r>
            <a:br>
              <a:rPr lang="ru-RU" sz="4400" b="1" dirty="0" smtClean="0">
                <a:solidFill>
                  <a:srgbClr val="C00000"/>
                </a:solidFill>
              </a:rPr>
            </a:br>
            <a:r>
              <a:rPr lang="ru-RU" sz="4400" b="1" dirty="0" smtClean="0">
                <a:solidFill>
                  <a:srgbClr val="C00000"/>
                </a:solidFill>
              </a:rPr>
              <a:t>ЗИНОВСКОЙ ШКОЛЫ </a:t>
            </a:r>
            <a:r>
              <a:rPr lang="ru-RU" sz="4400" b="1" dirty="0" smtClean="0">
                <a:solidFill>
                  <a:schemeClr val="accent6">
                    <a:lumMod val="75000"/>
                  </a:schemeClr>
                </a:solidFill>
              </a:rPr>
              <a:t>или</a:t>
            </a:r>
            <a:r>
              <a:rPr lang="ru-RU" sz="4400" b="1" dirty="0" smtClean="0">
                <a:solidFill>
                  <a:srgbClr val="C00000"/>
                </a:solidFill>
              </a:rPr>
              <a:t> </a:t>
            </a:r>
            <a:br>
              <a:rPr lang="ru-RU" sz="4400" b="1" dirty="0" smtClean="0">
                <a:solidFill>
                  <a:srgbClr val="C00000"/>
                </a:solidFill>
              </a:rPr>
            </a:br>
            <a:r>
              <a:rPr lang="ru-RU" sz="4400" b="1" dirty="0" smtClean="0">
                <a:solidFill>
                  <a:srgbClr val="FFC000"/>
                </a:solidFill>
              </a:rPr>
              <a:t>НАШИ ВОЛШЕБНЫЕ КАНИКУЛЫ!!!</a:t>
            </a:r>
            <a:endParaRPr lang="ru-RU" sz="4400" b="1" dirty="0">
              <a:solidFill>
                <a:srgbClr val="FFC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5816" y="485800"/>
            <a:ext cx="6048672" cy="1143000"/>
          </a:xfrm>
        </p:spPr>
        <p:txBody>
          <a:bodyPr/>
          <a:lstStyle/>
          <a:p>
            <a:r>
              <a:rPr lang="ru-RU" sz="2400" b="1" dirty="0" smtClean="0">
                <a:solidFill>
                  <a:srgbClr val="FF0000"/>
                </a:solidFill>
              </a:rPr>
              <a:t>Смех задорный тут и там, новогодний тара-рам!</a:t>
            </a:r>
            <a:br>
              <a:rPr lang="ru-RU" sz="2400" b="1" dirty="0" smtClean="0">
                <a:solidFill>
                  <a:srgbClr val="FF0000"/>
                </a:solidFill>
              </a:rPr>
            </a:br>
            <a:endParaRPr lang="ru-RU" sz="2400" b="1" dirty="0">
              <a:solidFill>
                <a:srgbClr val="FF0000"/>
              </a:solidFill>
            </a:endParaRPr>
          </a:p>
        </p:txBody>
      </p:sp>
      <p:pic>
        <p:nvPicPr>
          <p:cNvPr id="8194" name="Picture 2" descr="IMG_13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628800"/>
            <a:ext cx="6573886" cy="4930415"/>
          </a:xfrm>
          <a:prstGeom prst="rect">
            <a:avLst/>
          </a:prstGeom>
          <a:solidFill>
            <a:srgbClr val="FFFFFF">
              <a:shade val="85000"/>
            </a:srgbClr>
          </a:solidFill>
          <a:ln w="88900" cap="sq">
            <a:solidFill>
              <a:srgbClr val="00B05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474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1840" y="260648"/>
            <a:ext cx="5614998" cy="1143000"/>
          </a:xfrm>
        </p:spPr>
        <p:txBody>
          <a:bodyPr/>
          <a:lstStyle/>
          <a:p>
            <a:r>
              <a:rPr lang="ru-RU" sz="2800" b="1" dirty="0" smtClean="0">
                <a:solidFill>
                  <a:srgbClr val="FF0000"/>
                </a:solidFill>
              </a:rPr>
              <a:t>Развесёлый хоровод – будет славным Новый год!</a:t>
            </a:r>
            <a:endParaRPr lang="ru-RU" sz="2800" b="1" dirty="0">
              <a:solidFill>
                <a:srgbClr val="FF0000"/>
              </a:solidFill>
            </a:endParaRPr>
          </a:p>
        </p:txBody>
      </p:sp>
      <p:pic>
        <p:nvPicPr>
          <p:cNvPr id="9218" name="Picture 2" descr="IMG_132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6645894" cy="4984421"/>
          </a:xfrm>
          <a:prstGeom prst="rect">
            <a:avLst/>
          </a:prstGeom>
          <a:solidFill>
            <a:srgbClr val="FFFFFF">
              <a:shade val="85000"/>
            </a:srgbClr>
          </a:solidFill>
          <a:ln w="88900" cap="sq">
            <a:solidFill>
              <a:srgbClr val="CC009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792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rgbClr val="FF0000"/>
                </a:solidFill>
              </a:rPr>
              <a:t>Круто –Ё!!!</a:t>
            </a:r>
            <a:endParaRPr lang="ru-RU" sz="3200" b="1" dirty="0">
              <a:solidFill>
                <a:srgbClr val="FF0000"/>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1568449"/>
            <a:ext cx="3096344" cy="5051488"/>
          </a:xfrm>
          <a:prstGeom prst="roundRect">
            <a:avLst>
              <a:gd name="adj" fmla="val 4167"/>
            </a:avLst>
          </a:prstGeom>
          <a:solidFill>
            <a:srgbClr val="FFFFFF"/>
          </a:solidFill>
          <a:ln w="76200" cap="sq">
            <a:solidFill>
              <a:srgbClr val="FF000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Объект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417638"/>
            <a:ext cx="3888432" cy="5179177"/>
          </a:xfrm>
          <a:prstGeom prst="roundRect">
            <a:avLst>
              <a:gd name="adj" fmla="val 4167"/>
            </a:avLst>
          </a:prstGeom>
          <a:solidFill>
            <a:srgbClr val="FFFFFF"/>
          </a:solidFill>
          <a:ln w="76200" cap="sq">
            <a:solidFill>
              <a:schemeClr val="accent2">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310137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90106" y="692696"/>
            <a:ext cx="5626968" cy="1192932"/>
          </a:xfrm>
        </p:spPr>
        <p:txBody>
          <a:bodyPr/>
          <a:lstStyle/>
          <a:p>
            <a:r>
              <a:rPr lang="ru-RU" sz="2800" b="1" dirty="0">
                <a:solidFill>
                  <a:srgbClr val="FF0000"/>
                </a:solidFill>
              </a:rPr>
              <a:t>Праздничная </a:t>
            </a:r>
            <a:r>
              <a:rPr lang="ru-RU" sz="2800" b="1" dirty="0" smtClean="0">
                <a:solidFill>
                  <a:srgbClr val="FF0000"/>
                </a:solidFill>
              </a:rPr>
              <a:t/>
            </a:r>
            <a:br>
              <a:rPr lang="ru-RU" sz="2800" b="1" dirty="0" smtClean="0">
                <a:solidFill>
                  <a:srgbClr val="FF0000"/>
                </a:solidFill>
              </a:rPr>
            </a:br>
            <a:r>
              <a:rPr lang="ru-RU" sz="2800" b="1" dirty="0" smtClean="0">
                <a:solidFill>
                  <a:srgbClr val="FF0000"/>
                </a:solidFill>
              </a:rPr>
              <a:t>консультация </a:t>
            </a:r>
            <a:br>
              <a:rPr lang="ru-RU" sz="2800" b="1" dirty="0" smtClean="0">
                <a:solidFill>
                  <a:srgbClr val="FF0000"/>
                </a:solidFill>
              </a:rPr>
            </a:br>
            <a:r>
              <a:rPr lang="ru-RU" sz="2800" b="1" dirty="0" smtClean="0">
                <a:solidFill>
                  <a:srgbClr val="FF0000"/>
                </a:solidFill>
              </a:rPr>
              <a:t>по математике!</a:t>
            </a:r>
            <a:r>
              <a:rPr lang="ru-RU" sz="2800" b="1" dirty="0">
                <a:solidFill>
                  <a:srgbClr val="FF0000"/>
                </a:solidFill>
              </a:rPr>
              <a:t/>
            </a:r>
            <a:br>
              <a:rPr lang="ru-RU" sz="2800" b="1" dirty="0">
                <a:solidFill>
                  <a:srgbClr val="FF0000"/>
                </a:solidFill>
              </a:rPr>
            </a:br>
            <a:endParaRPr lang="ru-RU" sz="2800" dirty="0">
              <a:solidFill>
                <a:srgbClr val="FF0000"/>
              </a:solidFill>
            </a:endParaRPr>
          </a:p>
        </p:txBody>
      </p:sp>
      <p:sp>
        <p:nvSpPr>
          <p:cNvPr id="4" name="AutoShape 2" descr="https://apf.mail.ru/cgi-bin/readmsg/IMG_20190103_124742.jpg?id=15470258780000000071%3B0%3B1&amp;x-email=zinovo%40mail.ru&amp;exif=1"/>
          <p:cNvSpPr>
            <a:spLocks noGrp="1" noChangeAspect="1" noChangeArrowheads="1"/>
          </p:cNvSpPr>
          <p:nvPr>
            <p:ph idx="1"/>
          </p:nvPr>
        </p:nvSpPr>
        <p:spPr bwMode="auto">
          <a:xfrm>
            <a:off x="395536" y="1916832"/>
            <a:ext cx="8229600" cy="45259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r>
              <a:rPr lang="ru-RU" b="1" dirty="0">
                <a:solidFill>
                  <a:srgbClr val="FFFF00"/>
                </a:solidFill>
              </a:rPr>
              <a:t>В самом начале года, 2 </a:t>
            </a:r>
            <a:r>
              <a:rPr lang="ru-RU" b="1" dirty="0" smtClean="0">
                <a:solidFill>
                  <a:srgbClr val="FFFF00"/>
                </a:solidFill>
              </a:rPr>
              <a:t>января, </a:t>
            </a:r>
            <a:r>
              <a:rPr lang="ru-RU" b="1" dirty="0">
                <a:solidFill>
                  <a:srgbClr val="FFFF00"/>
                </a:solidFill>
              </a:rPr>
              <a:t>обучающихся 9 класса на консультацию по математике встречал не только привычный учитель, но и сам </a:t>
            </a:r>
            <a:r>
              <a:rPr lang="ru-RU" b="1" dirty="0" smtClean="0">
                <a:solidFill>
                  <a:srgbClr val="FFFF00"/>
                </a:solidFill>
              </a:rPr>
              <a:t>Дед Мороз! </a:t>
            </a:r>
          </a:p>
          <a:p>
            <a:r>
              <a:rPr lang="ru-RU" b="1" dirty="0" smtClean="0">
                <a:solidFill>
                  <a:srgbClr val="FFFF00"/>
                </a:solidFill>
              </a:rPr>
              <a:t>От </a:t>
            </a:r>
            <a:r>
              <a:rPr lang="ru-RU" b="1" dirty="0">
                <a:solidFill>
                  <a:srgbClr val="FFFF00"/>
                </a:solidFill>
              </a:rPr>
              <a:t>главного сказочного </a:t>
            </a:r>
            <a:r>
              <a:rPr lang="ru-RU" b="1" dirty="0" smtClean="0">
                <a:solidFill>
                  <a:srgbClr val="FFFF00"/>
                </a:solidFill>
              </a:rPr>
              <a:t>персонажа ребята </a:t>
            </a:r>
            <a:r>
              <a:rPr lang="ru-RU" b="1" dirty="0">
                <a:solidFill>
                  <a:srgbClr val="FFFF00"/>
                </a:solidFill>
              </a:rPr>
              <a:t>получили сладкие призы и пожелания удачной сдачи </a:t>
            </a:r>
            <a:r>
              <a:rPr lang="ru-RU" b="1" dirty="0" smtClean="0">
                <a:solidFill>
                  <a:srgbClr val="FFFF00"/>
                </a:solidFill>
              </a:rPr>
              <a:t>ГИА!</a:t>
            </a:r>
            <a:endParaRPr lang="ru-RU" b="1" dirty="0">
              <a:solidFill>
                <a:srgbClr val="FFFF00"/>
              </a:solidFill>
            </a:endParaRPr>
          </a:p>
          <a:p>
            <a:r>
              <a:rPr lang="ru-RU" dirty="0"/>
              <a:t/>
            </a:r>
            <a:br>
              <a:rPr lang="ru-RU" dirty="0"/>
            </a:br>
            <a:endParaRPr lang="ru-RU" dirty="0"/>
          </a:p>
        </p:txBody>
      </p:sp>
    </p:spTree>
    <p:extLst>
      <p:ext uri="{BB962C8B-B14F-4D97-AF65-F5344CB8AC3E}">
        <p14:creationId xmlns:p14="http://schemas.microsoft.com/office/powerpoint/2010/main" val="1921846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0" descr="https://apf.mail.ru/cgi-bin/readmsg/IMG_20190103_124742.jpg?id=15470258780000000071%3B0%3B1&amp;x-email=zinovo%40mail.ru&amp;exif=1"/>
          <p:cNvSpPr>
            <a:spLocks noGrp="1" noChangeAspect="1" noChangeArrowheads="1"/>
          </p:cNvSpPr>
          <p:nvPr>
            <p:ph type="title"/>
          </p:nvPr>
        </p:nvSpPr>
        <p:spPr bwMode="auto">
          <a:xfrm>
            <a:off x="2915816" y="548680"/>
            <a:ext cx="5915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ru-RU" sz="2800" b="1" dirty="0" smtClean="0">
                <a:solidFill>
                  <a:srgbClr val="FF0000"/>
                </a:solidFill>
              </a:rPr>
              <a:t>Дед Мороз: «Пусть дети в школу идут с желанием!»</a:t>
            </a:r>
            <a:br>
              <a:rPr lang="ru-RU" sz="2800" b="1" dirty="0" smtClean="0">
                <a:solidFill>
                  <a:srgbClr val="FF0000"/>
                </a:solidFill>
              </a:rPr>
            </a:br>
            <a:endParaRPr lang="ru-RU" sz="2800" b="1" dirty="0">
              <a:solidFill>
                <a:srgbClr val="FF0000"/>
              </a:solidFill>
            </a:endParaRPr>
          </a:p>
        </p:txBody>
      </p:sp>
      <p:pic>
        <p:nvPicPr>
          <p:cNvPr id="2" name="Объект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259632" y="1628800"/>
            <a:ext cx="6624736" cy="4968552"/>
          </a:xfrm>
          <a:prstGeom prst="snip2DiagRect">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
        <p:nvSpPr>
          <p:cNvPr id="10" name="AutoShape 14" descr="https://apf.mail.ru/cgi-bin/readmsg/IMG_20190103_124742.jpg?id=15470258780000000071%3B0%3B1&amp;x-email=zinovo%40mail.ru&amp;exif=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685020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52752" y="620688"/>
            <a:ext cx="5614998" cy="1143000"/>
          </a:xfrm>
        </p:spPr>
        <p:txBody>
          <a:bodyPr/>
          <a:lstStyle/>
          <a:p>
            <a:r>
              <a:rPr lang="ru-RU" b="1" dirty="0">
                <a:solidFill>
                  <a:srgbClr val="FF0000"/>
                </a:solidFill>
              </a:rPr>
              <a:t>Семейное </a:t>
            </a:r>
            <a:r>
              <a:rPr lang="ru-RU" b="1" dirty="0" smtClean="0">
                <a:solidFill>
                  <a:srgbClr val="FF0000"/>
                </a:solidFill>
              </a:rPr>
              <a:t>кафе !</a:t>
            </a:r>
            <a:br>
              <a:rPr lang="ru-RU" b="1" dirty="0" smtClean="0">
                <a:solidFill>
                  <a:srgbClr val="FF0000"/>
                </a:solidFill>
              </a:rPr>
            </a:br>
            <a:endParaRPr lang="ru-RU" dirty="0">
              <a:solidFill>
                <a:srgbClr val="FF0000"/>
              </a:solidFill>
            </a:endParaRPr>
          </a:p>
        </p:txBody>
      </p:sp>
      <p:sp>
        <p:nvSpPr>
          <p:cNvPr id="3" name="Объект 2"/>
          <p:cNvSpPr>
            <a:spLocks noGrp="1"/>
          </p:cNvSpPr>
          <p:nvPr>
            <p:ph idx="1"/>
          </p:nvPr>
        </p:nvSpPr>
        <p:spPr>
          <a:xfrm>
            <a:off x="447675" y="1772841"/>
            <a:ext cx="8229600" cy="4525963"/>
          </a:xfrm>
        </p:spPr>
        <p:txBody>
          <a:bodyPr>
            <a:normAutofit fontScale="77500" lnSpcReduction="20000"/>
          </a:bodyPr>
          <a:lstStyle/>
          <a:p>
            <a:r>
              <a:rPr lang="ru-RU" b="1" dirty="0">
                <a:solidFill>
                  <a:srgbClr val="FFFF00"/>
                </a:solidFill>
              </a:rPr>
              <a:t>Зарождение новой традиции </a:t>
            </a:r>
            <a:r>
              <a:rPr lang="ru-RU" b="1" dirty="0" smtClean="0">
                <a:solidFill>
                  <a:srgbClr val="FFFF00"/>
                </a:solidFill>
              </a:rPr>
              <a:t>- это </a:t>
            </a:r>
            <a:r>
              <a:rPr lang="ru-RU" b="1" dirty="0">
                <a:solidFill>
                  <a:srgbClr val="FFFF00"/>
                </a:solidFill>
              </a:rPr>
              <a:t>всегда замечательно и здорово!</a:t>
            </a:r>
          </a:p>
          <a:p>
            <a:r>
              <a:rPr lang="ru-RU" b="1" dirty="0">
                <a:solidFill>
                  <a:srgbClr val="FFFF00"/>
                </a:solidFill>
              </a:rPr>
              <a:t>Так, 3 января, в «Семейном кафе» за одним столом собрались </a:t>
            </a:r>
            <a:r>
              <a:rPr lang="ru-RU" b="1" dirty="0">
                <a:solidFill>
                  <a:srgbClr val="FFFF00"/>
                </a:solidFill>
              </a:rPr>
              <a:t>дети разных </a:t>
            </a:r>
            <a:r>
              <a:rPr lang="ru-RU" b="1" dirty="0" smtClean="0">
                <a:solidFill>
                  <a:srgbClr val="FFFF00"/>
                </a:solidFill>
              </a:rPr>
              <a:t>возрастов, родители</a:t>
            </a:r>
            <a:r>
              <a:rPr lang="ru-RU" b="1" dirty="0" smtClean="0">
                <a:solidFill>
                  <a:srgbClr val="FFFF00"/>
                </a:solidFill>
              </a:rPr>
              <a:t> и педагоги</a:t>
            </a:r>
            <a:r>
              <a:rPr lang="ru-RU" b="1" dirty="0" smtClean="0">
                <a:solidFill>
                  <a:srgbClr val="FFFF00"/>
                </a:solidFill>
              </a:rPr>
              <a:t>!</a:t>
            </a:r>
          </a:p>
          <a:p>
            <a:r>
              <a:rPr lang="ru-RU" b="1" dirty="0" smtClean="0">
                <a:solidFill>
                  <a:srgbClr val="FFFF00"/>
                </a:solidFill>
              </a:rPr>
              <a:t>Дети радостно общались, играли, веселились, а взрослые за </a:t>
            </a:r>
            <a:r>
              <a:rPr lang="ru-RU" b="1" dirty="0">
                <a:solidFill>
                  <a:srgbClr val="FFFF00"/>
                </a:solidFill>
              </a:rPr>
              <a:t>чашкой чая </a:t>
            </a:r>
            <a:r>
              <a:rPr lang="ru-RU" b="1" dirty="0" smtClean="0">
                <a:solidFill>
                  <a:srgbClr val="FFFF00"/>
                </a:solidFill>
              </a:rPr>
              <a:t>обсуждали </a:t>
            </a:r>
            <a:r>
              <a:rPr lang="ru-RU" b="1" dirty="0">
                <a:solidFill>
                  <a:srgbClr val="FFFF00"/>
                </a:solidFill>
              </a:rPr>
              <a:t>вопросы воспитания детей, </a:t>
            </a:r>
            <a:r>
              <a:rPr lang="ru-RU" b="1" dirty="0" smtClean="0">
                <a:solidFill>
                  <a:srgbClr val="FFFF00"/>
                </a:solidFill>
              </a:rPr>
              <a:t>а также личного самообразования </a:t>
            </a:r>
            <a:r>
              <a:rPr lang="ru-RU" b="1" dirty="0">
                <a:solidFill>
                  <a:srgbClr val="FFFF00"/>
                </a:solidFill>
              </a:rPr>
              <a:t>и </a:t>
            </a:r>
            <a:r>
              <a:rPr lang="ru-RU" b="1" dirty="0" smtClean="0">
                <a:solidFill>
                  <a:srgbClr val="FFFF00"/>
                </a:solidFill>
              </a:rPr>
              <a:t>самосовершенствования. Все вместе строили планы </a:t>
            </a:r>
            <a:r>
              <a:rPr lang="ru-RU" b="1" dirty="0">
                <a:solidFill>
                  <a:srgbClr val="FFFF00"/>
                </a:solidFill>
              </a:rPr>
              <a:t>на </a:t>
            </a:r>
            <a:r>
              <a:rPr lang="ru-RU" b="1" dirty="0" smtClean="0">
                <a:solidFill>
                  <a:srgbClr val="FFFF00"/>
                </a:solidFill>
              </a:rPr>
              <a:t>новый </a:t>
            </a:r>
            <a:r>
              <a:rPr lang="ru-RU" b="1" dirty="0" smtClean="0">
                <a:solidFill>
                  <a:srgbClr val="FFFF00"/>
                </a:solidFill>
              </a:rPr>
              <a:t>год, договаривались о дальнейшем сотрудничестве!</a:t>
            </a:r>
            <a:endParaRPr lang="ru-RU" b="1" dirty="0">
              <a:solidFill>
                <a:srgbClr val="FFFF00"/>
              </a:solidFill>
            </a:endParaRPr>
          </a:p>
          <a:p>
            <a:endParaRPr lang="ru-RU" dirty="0"/>
          </a:p>
        </p:txBody>
      </p:sp>
    </p:spTree>
    <p:extLst>
      <p:ext uri="{BB962C8B-B14F-4D97-AF65-F5344CB8AC3E}">
        <p14:creationId xmlns:p14="http://schemas.microsoft.com/office/powerpoint/2010/main" val="2605410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ОНИ первые пришли в «Семейное кафе»!</a:t>
            </a:r>
            <a:endParaRPr lang="ru-RU" b="1" dirty="0">
              <a:solidFill>
                <a:srgbClr val="FF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1417638"/>
            <a:ext cx="3888432" cy="5206270"/>
          </a:xfrm>
          <a:prstGeom prst="rect">
            <a:avLst/>
          </a:prstGeom>
          <a:solidFill>
            <a:srgbClr val="FFFF00"/>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2719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1840" y="260648"/>
            <a:ext cx="5614998" cy="1143000"/>
          </a:xfrm>
        </p:spPr>
        <p:txBody>
          <a:bodyPr/>
          <a:lstStyle/>
          <a:p>
            <a:r>
              <a:rPr lang="ru-RU" sz="3200" b="1" dirty="0" smtClean="0">
                <a:solidFill>
                  <a:srgbClr val="FF0000"/>
                </a:solidFill>
              </a:rPr>
              <a:t>У нас в гостях ДЕТИ! МАМЫ И ПАПЫ!</a:t>
            </a:r>
            <a:endParaRPr lang="ru-RU" sz="3200" b="1" dirty="0">
              <a:solidFill>
                <a:srgbClr val="FF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628800"/>
            <a:ext cx="6528725" cy="4896544"/>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71987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824" y="608137"/>
            <a:ext cx="5614998" cy="1143000"/>
          </a:xfrm>
        </p:spPr>
        <p:txBody>
          <a:bodyPr/>
          <a:lstStyle/>
          <a:p>
            <a:r>
              <a:rPr lang="ru-RU" sz="2800" b="1" dirty="0">
                <a:solidFill>
                  <a:srgbClr val="FF0000"/>
                </a:solidFill>
              </a:rPr>
              <a:t>Дружеская спортивная встреча по </a:t>
            </a:r>
            <a:r>
              <a:rPr lang="ru-RU" sz="2800" b="1" dirty="0" smtClean="0">
                <a:solidFill>
                  <a:srgbClr val="FF0000"/>
                </a:solidFill>
              </a:rPr>
              <a:t>волейболу!</a:t>
            </a:r>
            <a:r>
              <a:rPr lang="ru-RU" sz="2800" b="1" dirty="0">
                <a:solidFill>
                  <a:srgbClr val="FF0000"/>
                </a:solidFill>
              </a:rPr>
              <a:t/>
            </a:r>
            <a:br>
              <a:rPr lang="ru-RU" sz="2800" b="1" dirty="0">
                <a:solidFill>
                  <a:srgbClr val="FF0000"/>
                </a:solidFill>
              </a:rPr>
            </a:br>
            <a:endParaRPr lang="ru-RU" sz="2800" b="1" dirty="0">
              <a:solidFill>
                <a:srgbClr val="FF0000"/>
              </a:solidFill>
            </a:endParaRPr>
          </a:p>
        </p:txBody>
      </p:sp>
      <p:sp>
        <p:nvSpPr>
          <p:cNvPr id="4" name="AutoShape 2" descr="https://apf.mail.ru/cgi-bin/readmsg/IMG_20190103_124213.jpg?id=15470270930000000212%3B0%3B1&amp;x-email=zinovo%40mail.ru&amp;exif=1"/>
          <p:cNvSpPr>
            <a:spLocks noGrp="1" noChangeAspect="1" noChangeArrowheads="1"/>
          </p:cNvSpPr>
          <p:nvPr>
            <p:ph idx="1"/>
          </p:nvPr>
        </p:nvSpPr>
        <p:spPr bwMode="auto">
          <a:xfrm>
            <a:off x="467544" y="1772816"/>
            <a:ext cx="8229600" cy="45259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70000" lnSpcReduction="20000"/>
          </a:bodyPr>
          <a:lstStyle/>
          <a:p>
            <a:r>
              <a:rPr lang="ru-RU" b="1" dirty="0">
                <a:solidFill>
                  <a:srgbClr val="FFFF00"/>
                </a:solidFill>
              </a:rPr>
              <a:t>Здоровый образ жизни — это то, что объединяет наших </a:t>
            </a:r>
            <a:r>
              <a:rPr lang="ru-RU" b="1" dirty="0" smtClean="0">
                <a:solidFill>
                  <a:srgbClr val="FFFF00"/>
                </a:solidFill>
              </a:rPr>
              <a:t>ребят! </a:t>
            </a:r>
          </a:p>
          <a:p>
            <a:r>
              <a:rPr lang="ru-RU" b="1" dirty="0" smtClean="0">
                <a:solidFill>
                  <a:srgbClr val="FFFF00"/>
                </a:solidFill>
              </a:rPr>
              <a:t>Активные </a:t>
            </a:r>
            <a:r>
              <a:rPr lang="ru-RU" b="1" dirty="0">
                <a:solidFill>
                  <a:srgbClr val="FFFF00"/>
                </a:solidFill>
              </a:rPr>
              <a:t>каникулы — это занятия спортом, игры на свежем воздухе, зимние </a:t>
            </a:r>
            <a:r>
              <a:rPr lang="ru-RU" b="1" dirty="0" smtClean="0">
                <a:solidFill>
                  <a:srgbClr val="FFFF00"/>
                </a:solidFill>
              </a:rPr>
              <a:t>забавы </a:t>
            </a:r>
            <a:r>
              <a:rPr lang="ru-RU" b="1" dirty="0">
                <a:solidFill>
                  <a:srgbClr val="FFFF00"/>
                </a:solidFill>
              </a:rPr>
              <a:t>в школьном «ледяном городке</a:t>
            </a:r>
            <a:r>
              <a:rPr lang="ru-RU" b="1" dirty="0" smtClean="0">
                <a:solidFill>
                  <a:srgbClr val="FFFF00"/>
                </a:solidFill>
              </a:rPr>
              <a:t>»…</a:t>
            </a:r>
            <a:endParaRPr lang="ru-RU" b="1" dirty="0">
              <a:solidFill>
                <a:srgbClr val="FFFF00"/>
              </a:solidFill>
            </a:endParaRPr>
          </a:p>
          <a:p>
            <a:r>
              <a:rPr lang="ru-RU" b="1" dirty="0">
                <a:solidFill>
                  <a:srgbClr val="FFFF00"/>
                </a:solidFill>
              </a:rPr>
              <a:t>С большим удовольствием старшеклассники </a:t>
            </a:r>
            <a:r>
              <a:rPr lang="ru-RU" b="1" dirty="0" smtClean="0">
                <a:solidFill>
                  <a:srgbClr val="FFFF00"/>
                </a:solidFill>
              </a:rPr>
              <a:t>участвовали </a:t>
            </a:r>
            <a:r>
              <a:rPr lang="ru-RU" b="1" dirty="0">
                <a:solidFill>
                  <a:srgbClr val="FFFF00"/>
                </a:solidFill>
              </a:rPr>
              <a:t>в </a:t>
            </a:r>
            <a:r>
              <a:rPr lang="ru-RU" b="1" u="sng" dirty="0" smtClean="0">
                <a:solidFill>
                  <a:srgbClr val="FFFF00"/>
                </a:solidFill>
              </a:rPr>
              <a:t>ДРУЖЕСКОЙ ВСТРЕЧЕ ПО ВОЛЕЙБОЛУ</a:t>
            </a:r>
            <a:r>
              <a:rPr lang="ru-RU" b="1" dirty="0" smtClean="0">
                <a:solidFill>
                  <a:srgbClr val="FFFF00"/>
                </a:solidFill>
              </a:rPr>
              <a:t>, </a:t>
            </a:r>
            <a:r>
              <a:rPr lang="ru-RU" b="1" dirty="0">
                <a:solidFill>
                  <a:srgbClr val="FFFF00"/>
                </a:solidFill>
              </a:rPr>
              <a:t>где </a:t>
            </a:r>
            <a:r>
              <a:rPr lang="ru-RU" b="1" dirty="0" smtClean="0">
                <a:solidFill>
                  <a:srgbClr val="FFFF00"/>
                </a:solidFill>
              </a:rPr>
              <a:t>команда </a:t>
            </a:r>
            <a:r>
              <a:rPr lang="ru-RU" b="1" dirty="0">
                <a:solidFill>
                  <a:srgbClr val="FFFF00"/>
                </a:solidFill>
              </a:rPr>
              <a:t>соперников </a:t>
            </a:r>
            <a:r>
              <a:rPr lang="ru-RU" b="1" dirty="0" smtClean="0">
                <a:solidFill>
                  <a:srgbClr val="FFFF00"/>
                </a:solidFill>
              </a:rPr>
              <a:t>состояла из выпускников школы!</a:t>
            </a:r>
            <a:endParaRPr lang="ru-RU" b="1" dirty="0">
              <a:solidFill>
                <a:srgbClr val="FFFF00"/>
              </a:solidFill>
            </a:endParaRPr>
          </a:p>
          <a:p>
            <a:r>
              <a:rPr lang="ru-RU" b="1" dirty="0" smtClean="0">
                <a:solidFill>
                  <a:srgbClr val="FFFF00"/>
                </a:solidFill>
              </a:rPr>
              <a:t>ВОЛЕЙБОЛ – это любимый вид спорта ребят!</a:t>
            </a:r>
          </a:p>
          <a:p>
            <a:r>
              <a:rPr lang="ru-RU" b="1" dirty="0" smtClean="0">
                <a:solidFill>
                  <a:srgbClr val="FFFF00"/>
                </a:solidFill>
              </a:rPr>
              <a:t>Спортивный </a:t>
            </a:r>
            <a:r>
              <a:rPr lang="ru-RU" b="1" dirty="0">
                <a:solidFill>
                  <a:srgbClr val="FFFF00"/>
                </a:solidFill>
              </a:rPr>
              <a:t>азарт!</a:t>
            </a:r>
          </a:p>
          <a:p>
            <a:r>
              <a:rPr lang="ru-RU" b="1" dirty="0">
                <a:solidFill>
                  <a:srgbClr val="FFFF00"/>
                </a:solidFill>
              </a:rPr>
              <a:t>Праздничное настроение!</a:t>
            </a:r>
          </a:p>
          <a:p>
            <a:r>
              <a:rPr lang="ru-RU" b="1" dirty="0">
                <a:solidFill>
                  <a:srgbClr val="FFFF00"/>
                </a:solidFill>
              </a:rPr>
              <a:t>Дружеское общение!</a:t>
            </a:r>
          </a:p>
          <a:p>
            <a:r>
              <a:rPr lang="ru-RU" b="1" dirty="0">
                <a:solidFill>
                  <a:srgbClr val="FFFF00"/>
                </a:solidFill>
              </a:rPr>
              <a:t>Заряд бодрости и позитива на весь год!</a:t>
            </a:r>
          </a:p>
          <a:p>
            <a:endParaRPr lang="ru-RU" dirty="0"/>
          </a:p>
        </p:txBody>
      </p:sp>
    </p:spTree>
    <p:extLst>
      <p:ext uri="{BB962C8B-B14F-4D97-AF65-F5344CB8AC3E}">
        <p14:creationId xmlns:p14="http://schemas.microsoft.com/office/powerpoint/2010/main" val="2419229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Победила ДРУЖБА!!!</a:t>
            </a:r>
            <a:endParaRPr lang="ru-RU" b="1" dirty="0">
              <a:solidFill>
                <a:srgbClr val="FF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556792"/>
            <a:ext cx="6768752" cy="5065283"/>
          </a:xfrm>
          <a:prstGeom prst="snip2DiagRect">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9787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C000"/>
                </a:solidFill>
              </a:rPr>
              <a:t>История школьного праздника!</a:t>
            </a:r>
            <a:endParaRPr lang="ru-RU" b="1" dirty="0">
              <a:solidFill>
                <a:srgbClr val="FFC000"/>
              </a:solidFill>
            </a:endParaRPr>
          </a:p>
        </p:txBody>
      </p:sp>
      <p:sp>
        <p:nvSpPr>
          <p:cNvPr id="3" name="Содержимое 2"/>
          <p:cNvSpPr>
            <a:spLocks noGrp="1"/>
          </p:cNvSpPr>
          <p:nvPr>
            <p:ph idx="1"/>
          </p:nvPr>
        </p:nvSpPr>
        <p:spPr/>
        <p:txBody>
          <a:bodyPr>
            <a:normAutofit lnSpcReduction="10000"/>
          </a:bodyPr>
          <a:lstStyle/>
          <a:p>
            <a:r>
              <a:rPr lang="ru-RU" dirty="0" smtClean="0">
                <a:solidFill>
                  <a:srgbClr val="FFFF00"/>
                </a:solidFill>
                <a:cs typeface="Utsaah" panose="020B0604020202020204" pitchFamily="34" charset="0"/>
              </a:rPr>
              <a:t>Новый год – самый любимы праздник для всех людей на Земле! А между тем, всё имеет своё начало! </a:t>
            </a:r>
          </a:p>
          <a:p>
            <a:r>
              <a:rPr lang="ru-RU" dirty="0" smtClean="0">
                <a:solidFill>
                  <a:srgbClr val="FFFF00"/>
                </a:solidFill>
                <a:cs typeface="Utsaah" panose="020B0604020202020204" pitchFamily="34" charset="0"/>
              </a:rPr>
              <a:t>Вот и наша новогодняя история началась с момента, когда прозвенел последний звонок второй четверти и школа в волшебном наряде приготовилась встретить ребят на новогодней Ёлке!!!</a:t>
            </a:r>
            <a:endParaRPr lang="ru-RU" dirty="0">
              <a:solidFill>
                <a:srgbClr val="FFFF00"/>
              </a:solidFill>
              <a:cs typeface="Utsaah"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824" y="274638"/>
            <a:ext cx="5698976" cy="1143000"/>
          </a:xfrm>
        </p:spPr>
        <p:txBody>
          <a:bodyPr/>
          <a:lstStyle/>
          <a:p>
            <a:r>
              <a:rPr lang="ru-RU" sz="3200" b="1" dirty="0" smtClean="0">
                <a:solidFill>
                  <a:srgbClr val="FF0000"/>
                </a:solidFill>
              </a:rPr>
              <a:t>Гости «Снежного городка»!</a:t>
            </a:r>
            <a:endParaRPr lang="ru-RU" sz="3200" b="1" dirty="0">
              <a:solidFill>
                <a:srgbClr val="FF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1556792"/>
            <a:ext cx="6696744" cy="5022558"/>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06892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6185" y="2852936"/>
            <a:ext cx="6732240" cy="378688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Заголовок 1"/>
          <p:cNvSpPr>
            <a:spLocks noGrp="1"/>
          </p:cNvSpPr>
          <p:nvPr>
            <p:ph type="title"/>
          </p:nvPr>
        </p:nvSpPr>
        <p:spPr>
          <a:xfrm>
            <a:off x="3478113" y="555551"/>
            <a:ext cx="5698976" cy="1143000"/>
          </a:xfrm>
        </p:spPr>
        <p:txBody>
          <a:bodyPr/>
          <a:lstStyle/>
          <a:p>
            <a:r>
              <a:rPr lang="ru-RU" sz="2800" b="1" dirty="0" smtClean="0">
                <a:solidFill>
                  <a:srgbClr val="FF0000"/>
                </a:solidFill>
              </a:rPr>
              <a:t>Школьный «ледяной городок» – это место встречи и отдыха для односельчан! </a:t>
            </a:r>
            <a:endParaRPr lang="ru-RU" sz="2800" b="1" dirty="0">
              <a:solidFill>
                <a:srgbClr val="FF0000"/>
              </a:solidFill>
            </a:endParaRP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520" y="1698551"/>
            <a:ext cx="4176464" cy="28894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93237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rgbClr val="FF0000"/>
                </a:solidFill>
              </a:rPr>
              <a:t>О нас знают!</a:t>
            </a:r>
            <a:br>
              <a:rPr lang="ru-RU" sz="3200" b="1" dirty="0" smtClean="0">
                <a:solidFill>
                  <a:srgbClr val="FF0000"/>
                </a:solidFill>
              </a:rPr>
            </a:br>
            <a:r>
              <a:rPr lang="ru-RU" sz="3200" b="1" dirty="0" smtClean="0">
                <a:solidFill>
                  <a:srgbClr val="FF0000"/>
                </a:solidFill>
              </a:rPr>
              <a:t>«Снежный городок» лучший!</a:t>
            </a:r>
            <a:endParaRPr lang="ru-RU" sz="3200" b="1" dirty="0">
              <a:solidFill>
                <a:srgbClr val="FF0000"/>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2018062" y="798362"/>
            <a:ext cx="4982625" cy="6643501"/>
          </a:xfrm>
          <a:prstGeom prst="rect">
            <a:avLst/>
          </a:prstGeom>
          <a:solidFill>
            <a:srgbClr val="FFFFFF">
              <a:shade val="85000"/>
            </a:srgbClr>
          </a:solidFill>
          <a:ln w="88900" cap="sq">
            <a:solidFill>
              <a:schemeClr val="accent6">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64442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4109" y="490761"/>
            <a:ext cx="5614998" cy="1143000"/>
          </a:xfrm>
        </p:spPr>
        <p:txBody>
          <a:bodyPr/>
          <a:lstStyle/>
          <a:p>
            <a:r>
              <a:rPr lang="ru-RU" b="1" dirty="0">
                <a:solidFill>
                  <a:srgbClr val="FF0000"/>
                </a:solidFill>
              </a:rPr>
              <a:t>Школьный </a:t>
            </a:r>
            <a:r>
              <a:rPr lang="ru-RU" b="1" dirty="0" smtClean="0">
                <a:solidFill>
                  <a:srgbClr val="FF0000"/>
                </a:solidFill>
              </a:rPr>
              <a:t>кинозал!</a:t>
            </a:r>
            <a:r>
              <a:rPr lang="ru-RU" b="1" dirty="0"/>
              <a:t/>
            </a:r>
            <a:br>
              <a:rPr lang="ru-RU" b="1" dirty="0"/>
            </a:br>
            <a:endParaRPr lang="ru-RU" dirty="0"/>
          </a:p>
        </p:txBody>
      </p:sp>
      <p:sp>
        <p:nvSpPr>
          <p:cNvPr id="3" name="Объект 2"/>
          <p:cNvSpPr>
            <a:spLocks noGrp="1"/>
          </p:cNvSpPr>
          <p:nvPr>
            <p:ph idx="1"/>
          </p:nvPr>
        </p:nvSpPr>
        <p:spPr>
          <a:xfrm>
            <a:off x="251520" y="1772816"/>
            <a:ext cx="8229600" cy="4525963"/>
          </a:xfrm>
        </p:spPr>
        <p:txBody>
          <a:bodyPr>
            <a:normAutofit fontScale="85000" lnSpcReduction="20000"/>
          </a:bodyPr>
          <a:lstStyle/>
          <a:p>
            <a:r>
              <a:rPr lang="ru-RU" sz="3300" b="1" dirty="0">
                <a:solidFill>
                  <a:srgbClr val="FFFF00"/>
                </a:solidFill>
              </a:rPr>
              <a:t>В дни каникул для ребят нашей </a:t>
            </a:r>
            <a:r>
              <a:rPr lang="ru-RU" sz="3300" b="1" dirty="0" smtClean="0">
                <a:solidFill>
                  <a:srgbClr val="FFFF00"/>
                </a:solidFill>
              </a:rPr>
              <a:t>школы </a:t>
            </a:r>
            <a:r>
              <a:rPr lang="ru-RU" sz="3300" b="1" dirty="0">
                <a:solidFill>
                  <a:srgbClr val="FFFF00"/>
                </a:solidFill>
              </a:rPr>
              <a:t>работал «Школьный кинозал». Все желающие могли прийти в школу и посмотреть на большом экране весёлые новогодние комедии и мультипликационные фильмы.</a:t>
            </a:r>
          </a:p>
          <a:p>
            <a:r>
              <a:rPr lang="ru-RU" sz="3300" b="1" dirty="0">
                <a:solidFill>
                  <a:srgbClr val="FFFF00"/>
                </a:solidFill>
              </a:rPr>
              <a:t>Ученикам и ребятам-гостям нашего села понравилось такое мероприятие, потому что, со слов детей, это разнообразило их каникулярное время и позволило опять всем собраться вместе и провести весело время!</a:t>
            </a:r>
          </a:p>
          <a:p>
            <a:endParaRPr lang="ru-RU" b="1" dirty="0">
              <a:solidFill>
                <a:srgbClr val="FFFF00"/>
              </a:solidFill>
            </a:endParaRPr>
          </a:p>
        </p:txBody>
      </p:sp>
      <p:pic>
        <p:nvPicPr>
          <p:cNvPr id="4" name="Picture 2" descr="https://yt3.ggpht.com/a-/AN66SAx0KKDn6wyb0xJpaN8vREgEzbvlO6syJQWdDQ=s800-mo-c-c0xffffffff-rj-k-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8344" y="1268760"/>
            <a:ext cx="1403648" cy="140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073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5816" y="457200"/>
            <a:ext cx="5614998" cy="1143000"/>
          </a:xfrm>
        </p:spPr>
        <p:txBody>
          <a:bodyPr/>
          <a:lstStyle/>
          <a:p>
            <a:r>
              <a:rPr lang="ru-RU" b="1" dirty="0">
                <a:solidFill>
                  <a:srgbClr val="FF0000"/>
                </a:solidFill>
              </a:rPr>
              <a:t>Рождественские </a:t>
            </a:r>
            <a:r>
              <a:rPr lang="ru-RU" b="1" dirty="0" smtClean="0">
                <a:solidFill>
                  <a:srgbClr val="FF0000"/>
                </a:solidFill>
              </a:rPr>
              <a:t>КОЛЯДКИ!!!</a:t>
            </a:r>
            <a:r>
              <a:rPr lang="ru-RU" b="1" dirty="0">
                <a:solidFill>
                  <a:srgbClr val="FF0000"/>
                </a:solidFill>
              </a:rPr>
              <a:t/>
            </a:r>
            <a:br>
              <a:rPr lang="ru-RU" b="1" dirty="0">
                <a:solidFill>
                  <a:srgbClr val="FF0000"/>
                </a:solidFill>
              </a:rPr>
            </a:br>
            <a:endParaRPr lang="ru-RU" dirty="0">
              <a:solidFill>
                <a:srgbClr val="FF0000"/>
              </a:solidFill>
            </a:endParaRPr>
          </a:p>
        </p:txBody>
      </p:sp>
      <p:sp>
        <p:nvSpPr>
          <p:cNvPr id="3" name="Объект 2"/>
          <p:cNvSpPr>
            <a:spLocks noGrp="1"/>
          </p:cNvSpPr>
          <p:nvPr>
            <p:ph idx="1"/>
          </p:nvPr>
        </p:nvSpPr>
        <p:spPr>
          <a:xfrm>
            <a:off x="179512" y="1600200"/>
            <a:ext cx="8507288" cy="4853136"/>
          </a:xfrm>
          <a:solidFill>
            <a:srgbClr val="CC0099"/>
          </a:solidFill>
        </p:spPr>
        <p:txBody>
          <a:bodyPr>
            <a:noAutofit/>
          </a:bodyPr>
          <a:lstStyle/>
          <a:p>
            <a:r>
              <a:rPr lang="ru-RU" sz="2000" dirty="0"/>
              <a:t>Колядки — славянское народное название рождественского Сочельника, праздника Рождества Христова, а также Святок от Рождества до Крещения. Основное значение — славянские обрядовые реалии Рождества. Неотъемлемыми атрибутами праздника являлись ряженье, </a:t>
            </a:r>
            <a:r>
              <a:rPr lang="ru-RU" sz="2000" dirty="0" err="1"/>
              <a:t>колядование</a:t>
            </a:r>
            <a:r>
              <a:rPr lang="ru-RU" sz="2000" dirty="0"/>
              <a:t>, колядные песни, </a:t>
            </a:r>
            <a:r>
              <a:rPr lang="ru-RU" sz="2000" dirty="0" err="1"/>
              <a:t>одаривание</a:t>
            </a:r>
            <a:r>
              <a:rPr lang="ru-RU" sz="2000" dirty="0"/>
              <a:t> </a:t>
            </a:r>
            <a:r>
              <a:rPr lang="ru-RU" sz="2000" dirty="0" err="1" smtClean="0"/>
              <a:t>колядовщиков</a:t>
            </a:r>
            <a:r>
              <a:rPr lang="ru-RU" sz="2000" dirty="0"/>
              <a:t>, молодёжные игры, </a:t>
            </a:r>
            <a:r>
              <a:rPr lang="ru-RU" sz="2000" dirty="0" smtClean="0"/>
              <a:t>гадания.</a:t>
            </a:r>
            <a:endParaRPr lang="ru-RU" sz="2000" dirty="0"/>
          </a:p>
          <a:p>
            <a:r>
              <a:rPr lang="ru-RU" sz="2000" dirty="0"/>
              <a:t>В нашем селе и дети, и взрослые соблюдают обычаи и традиции своего народа. На </a:t>
            </a:r>
            <a:r>
              <a:rPr lang="ru-RU" sz="2000" dirty="0" err="1"/>
              <a:t>Калядки</a:t>
            </a:r>
            <a:r>
              <a:rPr lang="ru-RU" sz="2000" dirty="0"/>
              <a:t> </a:t>
            </a:r>
            <a:r>
              <a:rPr lang="ru-RU" sz="2000" dirty="0" smtClean="0"/>
              <a:t>наряжаются и </a:t>
            </a:r>
            <a:r>
              <a:rPr lang="ru-RU" sz="2000" dirty="0"/>
              <a:t>с весёлыми песнями, отражающими настроение </a:t>
            </a:r>
            <a:r>
              <a:rPr lang="ru-RU" sz="2000" dirty="0" smtClean="0"/>
              <a:t>праздника, пожеланиями здоровья, радости </a:t>
            </a:r>
            <a:r>
              <a:rPr lang="ru-RU" sz="2000" dirty="0"/>
              <a:t>и </a:t>
            </a:r>
            <a:r>
              <a:rPr lang="ru-RU" sz="2000" dirty="0" smtClean="0"/>
              <a:t>богатства </a:t>
            </a:r>
            <a:r>
              <a:rPr lang="ru-RU" sz="2000" dirty="0"/>
              <a:t>в наступающем </a:t>
            </a:r>
            <a:r>
              <a:rPr lang="ru-RU" sz="2000" dirty="0" smtClean="0"/>
              <a:t>году, </a:t>
            </a:r>
            <a:r>
              <a:rPr lang="ru-RU" sz="2000" dirty="0"/>
              <a:t>ходят по домам односельчан. Большинство </a:t>
            </a:r>
            <a:r>
              <a:rPr lang="ru-RU" sz="2000" dirty="0" smtClean="0"/>
              <a:t>доброжелательно </a:t>
            </a:r>
            <a:r>
              <a:rPr lang="ru-RU" sz="2000" dirty="0"/>
              <a:t>встречают необычных, но ожидаемых в этот день </a:t>
            </a:r>
            <a:r>
              <a:rPr lang="ru-RU" sz="2000" dirty="0" smtClean="0"/>
              <a:t>гостей!</a:t>
            </a:r>
            <a:endParaRPr lang="ru-RU" sz="2000" dirty="0"/>
          </a:p>
          <a:p>
            <a:r>
              <a:rPr lang="ru-RU" sz="2000" dirty="0"/>
              <a:t>Всем жителям села запоминается этот день яркими и необычными нарядами и хорошим настроением!</a:t>
            </a:r>
          </a:p>
          <a:p>
            <a:endParaRPr lang="ru-RU" sz="2000" dirty="0"/>
          </a:p>
        </p:txBody>
      </p:sp>
    </p:spTree>
    <p:extLst>
      <p:ext uri="{BB962C8B-B14F-4D97-AF65-F5344CB8AC3E}">
        <p14:creationId xmlns:p14="http://schemas.microsoft.com/office/powerpoint/2010/main" val="1790659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Пришла КОЛЯДА!</a:t>
            </a:r>
            <a:br>
              <a:rPr lang="ru-RU" b="1" dirty="0" smtClean="0">
                <a:solidFill>
                  <a:srgbClr val="FF0000"/>
                </a:solidFill>
              </a:rPr>
            </a:br>
            <a:r>
              <a:rPr lang="ru-RU" b="1" dirty="0" smtClean="0">
                <a:solidFill>
                  <a:srgbClr val="FF0000"/>
                </a:solidFill>
              </a:rPr>
              <a:t>Открывай ворота!</a:t>
            </a:r>
            <a:endParaRPr lang="ru-RU" b="1" dirty="0">
              <a:solidFill>
                <a:srgbClr val="FF0000"/>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5736" y="1417638"/>
            <a:ext cx="4248471" cy="52244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28889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С Рождеством Христовым!!!</a:t>
            </a:r>
            <a:endParaRPr lang="ru-RU" b="1" dirty="0">
              <a:solidFill>
                <a:srgbClr val="FF0000"/>
              </a:solidFill>
            </a:endParaRPr>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15616" y="1556792"/>
            <a:ext cx="6761725" cy="5071294"/>
          </a:xfrm>
          <a:prstGeom prst="roundRect">
            <a:avLst>
              <a:gd name="adj" fmla="val 4167"/>
            </a:avLst>
          </a:prstGeom>
          <a:solidFill>
            <a:srgbClr val="FFFFFF"/>
          </a:solidFill>
          <a:ln w="76200" cap="sq">
            <a:solidFill>
              <a:srgbClr val="00B0F0"/>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613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1052736"/>
            <a:ext cx="6006058" cy="1143000"/>
          </a:xfrm>
        </p:spPr>
        <p:txBody>
          <a:bodyPr/>
          <a:lstStyle/>
          <a:p>
            <a:r>
              <a:rPr lang="ru-RU" sz="3200" b="1" dirty="0" smtClean="0">
                <a:solidFill>
                  <a:srgbClr val="FF0000"/>
                </a:solidFill>
              </a:rPr>
              <a:t>Школьное мероприятие</a:t>
            </a:r>
            <a:br>
              <a:rPr lang="ru-RU" sz="3200" b="1" dirty="0" smtClean="0">
                <a:solidFill>
                  <a:srgbClr val="FF0000"/>
                </a:solidFill>
              </a:rPr>
            </a:br>
            <a:r>
              <a:rPr lang="ru-RU" sz="3200" b="1" dirty="0" smtClean="0">
                <a:solidFill>
                  <a:srgbClr val="FF0000"/>
                </a:solidFill>
              </a:rPr>
              <a:t>«Давайте </a:t>
            </a:r>
            <a:r>
              <a:rPr lang="ru-RU" sz="3200" b="1" dirty="0">
                <a:solidFill>
                  <a:srgbClr val="FF0000"/>
                </a:solidFill>
              </a:rPr>
              <a:t>жить дружно!» </a:t>
            </a:r>
            <a:r>
              <a:rPr lang="ru-RU" sz="3200" b="1" dirty="0" smtClean="0">
                <a:solidFill>
                  <a:srgbClr val="FF0000"/>
                </a:solidFill>
              </a:rPr>
              <a:t/>
            </a:r>
            <a:br>
              <a:rPr lang="ru-RU" sz="3200" b="1" dirty="0" smtClean="0">
                <a:solidFill>
                  <a:srgbClr val="FF0000"/>
                </a:solidFill>
              </a:rPr>
            </a:br>
            <a:r>
              <a:rPr lang="ru-RU" sz="3200" b="1" dirty="0" smtClean="0">
                <a:solidFill>
                  <a:srgbClr val="FFC000"/>
                </a:solidFill>
              </a:rPr>
              <a:t>или</a:t>
            </a:r>
            <a:r>
              <a:rPr lang="ru-RU" sz="3200" b="1" dirty="0" smtClean="0">
                <a:solidFill>
                  <a:srgbClr val="FF0000"/>
                </a:solidFill>
              </a:rPr>
              <a:t> </a:t>
            </a:r>
            <a:r>
              <a:rPr lang="ru-RU" sz="3200" b="1" dirty="0">
                <a:solidFill>
                  <a:srgbClr val="FFC000"/>
                </a:solidFill>
              </a:rPr>
              <a:t>«Добро в Новый год!»</a:t>
            </a:r>
            <a:br>
              <a:rPr lang="ru-RU" sz="3200" b="1" dirty="0">
                <a:solidFill>
                  <a:srgbClr val="FFC000"/>
                </a:solidFill>
              </a:rPr>
            </a:br>
            <a:endParaRPr lang="ru-RU" sz="3200" dirty="0">
              <a:solidFill>
                <a:srgbClr val="FFC000"/>
              </a:solidFill>
            </a:endParaRPr>
          </a:p>
        </p:txBody>
      </p:sp>
      <p:sp>
        <p:nvSpPr>
          <p:cNvPr id="3" name="Объект 2"/>
          <p:cNvSpPr>
            <a:spLocks noGrp="1"/>
          </p:cNvSpPr>
          <p:nvPr>
            <p:ph idx="1"/>
          </p:nvPr>
        </p:nvSpPr>
        <p:spPr>
          <a:xfrm>
            <a:off x="476250" y="2492896"/>
            <a:ext cx="8229600" cy="3412976"/>
          </a:xfrm>
        </p:spPr>
        <p:txBody>
          <a:bodyPr>
            <a:noAutofit/>
          </a:bodyPr>
          <a:lstStyle/>
          <a:p>
            <a:r>
              <a:rPr lang="ru-RU" b="1" dirty="0">
                <a:solidFill>
                  <a:srgbClr val="FFFF00"/>
                </a:solidFill>
              </a:rPr>
              <a:t>Участниками мероприятия были ученики начальных классов. Дети совершили путешествие в страну </a:t>
            </a:r>
            <a:r>
              <a:rPr lang="ru-RU" b="1" dirty="0" err="1">
                <a:solidFill>
                  <a:srgbClr val="FFFF00"/>
                </a:solidFill>
              </a:rPr>
              <a:t>Литературию</a:t>
            </a:r>
            <a:r>
              <a:rPr lang="ru-RU" b="1" dirty="0">
                <a:solidFill>
                  <a:srgbClr val="FFFF00"/>
                </a:solidFill>
              </a:rPr>
              <a:t>: отгадывали загадки, ребусы, читали сказки, стихи о зиме, играли в </a:t>
            </a:r>
            <a:r>
              <a:rPr lang="ru-RU" b="1" dirty="0" smtClean="0">
                <a:solidFill>
                  <a:srgbClr val="FFFF00"/>
                </a:solidFill>
              </a:rPr>
              <a:t>игры… </a:t>
            </a:r>
            <a:r>
              <a:rPr lang="ru-RU" b="1" dirty="0">
                <a:solidFill>
                  <a:srgbClr val="FFFF00"/>
                </a:solidFill>
              </a:rPr>
              <a:t>Мероприятие окончилось праздничным чаепитием!</a:t>
            </a:r>
          </a:p>
          <a:p>
            <a:r>
              <a:rPr lang="ru-RU" b="1" dirty="0">
                <a:solidFill>
                  <a:srgbClr val="FFFF00"/>
                </a:solidFill>
              </a:rPr>
              <a:t/>
            </a:r>
            <a:br>
              <a:rPr lang="ru-RU" b="1" dirty="0">
                <a:solidFill>
                  <a:srgbClr val="FFFF00"/>
                </a:solidFill>
              </a:rPr>
            </a:br>
            <a:endParaRPr lang="ru-RU" b="1" dirty="0">
              <a:solidFill>
                <a:srgbClr val="FFFF00"/>
              </a:solidFill>
            </a:endParaRPr>
          </a:p>
        </p:txBody>
      </p:sp>
    </p:spTree>
    <p:extLst>
      <p:ext uri="{BB962C8B-B14F-4D97-AF65-F5344CB8AC3E}">
        <p14:creationId xmlns:p14="http://schemas.microsoft.com/office/powerpoint/2010/main" val="3258766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802" y="620688"/>
            <a:ext cx="5614998" cy="1143000"/>
          </a:xfrm>
        </p:spPr>
        <p:txBody>
          <a:bodyPr/>
          <a:lstStyle/>
          <a:p>
            <a:r>
              <a:rPr lang="ru-RU" b="1" dirty="0">
                <a:solidFill>
                  <a:srgbClr val="FF0000"/>
                </a:solidFill>
              </a:rPr>
              <a:t>Рождественские </a:t>
            </a:r>
            <a:r>
              <a:rPr lang="ru-RU" b="1" dirty="0" smtClean="0">
                <a:solidFill>
                  <a:srgbClr val="FF0000"/>
                </a:solidFill>
              </a:rPr>
              <a:t>чудеса!!!</a:t>
            </a:r>
            <a:r>
              <a:rPr lang="ru-RU" b="1" dirty="0"/>
              <a:t/>
            </a:r>
            <a:br>
              <a:rPr lang="ru-RU" b="1" dirty="0"/>
            </a:br>
            <a:endParaRPr lang="ru-RU" dirty="0"/>
          </a:p>
        </p:txBody>
      </p:sp>
      <p:sp>
        <p:nvSpPr>
          <p:cNvPr id="3" name="Объект 2"/>
          <p:cNvSpPr>
            <a:spLocks noGrp="1"/>
          </p:cNvSpPr>
          <p:nvPr>
            <p:ph idx="1"/>
          </p:nvPr>
        </p:nvSpPr>
        <p:spPr>
          <a:xfrm>
            <a:off x="457200" y="1600200"/>
            <a:ext cx="8147248" cy="5069160"/>
          </a:xfrm>
        </p:spPr>
        <p:txBody>
          <a:bodyPr>
            <a:normAutofit fontScale="70000" lnSpcReduction="20000"/>
          </a:bodyPr>
          <a:lstStyle/>
          <a:p>
            <a:r>
              <a:rPr lang="ru-RU" sz="3400" b="1" dirty="0">
                <a:solidFill>
                  <a:srgbClr val="FFFF00"/>
                </a:solidFill>
              </a:rPr>
              <a:t>9 января </a:t>
            </a:r>
            <a:r>
              <a:rPr lang="ru-RU" sz="3400" b="1" dirty="0" smtClean="0">
                <a:solidFill>
                  <a:srgbClr val="FFFF00"/>
                </a:solidFill>
              </a:rPr>
              <a:t>в нашей школе </a:t>
            </a:r>
            <a:r>
              <a:rPr lang="ru-RU" sz="3400" b="1" dirty="0" err="1" smtClean="0">
                <a:solidFill>
                  <a:srgbClr val="FFFF00"/>
                </a:solidFill>
              </a:rPr>
              <a:t>бвл</a:t>
            </a:r>
            <a:r>
              <a:rPr lang="ru-RU" sz="3400" b="1" dirty="0" smtClean="0">
                <a:solidFill>
                  <a:srgbClr val="FFFF00"/>
                </a:solidFill>
              </a:rPr>
              <a:t> проведен </a:t>
            </a:r>
            <a:r>
              <a:rPr lang="ru-RU" sz="3400" b="1" dirty="0">
                <a:solidFill>
                  <a:srgbClr val="FFFF00"/>
                </a:solidFill>
              </a:rPr>
              <a:t>познавательный час «Рождественские чудеса». Детям </a:t>
            </a:r>
            <a:r>
              <a:rPr lang="ru-RU" sz="3400" b="1" dirty="0" smtClean="0">
                <a:solidFill>
                  <a:srgbClr val="FFFF00"/>
                </a:solidFill>
              </a:rPr>
              <a:t>рассказано </a:t>
            </a:r>
            <a:r>
              <a:rPr lang="ru-RU" sz="3400" b="1" dirty="0">
                <a:solidFill>
                  <a:srgbClr val="FFFF00"/>
                </a:solidFill>
              </a:rPr>
              <a:t>о рождении Иисуса Христа, о том, как православные всего мира торжественно встречают этот </a:t>
            </a:r>
            <a:r>
              <a:rPr lang="ru-RU" sz="3400" b="1" dirty="0" smtClean="0">
                <a:solidFill>
                  <a:srgbClr val="FFFF00"/>
                </a:solidFill>
              </a:rPr>
              <a:t>праздник. Ребята </a:t>
            </a:r>
            <a:r>
              <a:rPr lang="ru-RU" sz="3400" b="1" dirty="0">
                <a:solidFill>
                  <a:srgbClr val="FFFF00"/>
                </a:solidFill>
              </a:rPr>
              <a:t>познакомились с историей Рождественской звезды. </a:t>
            </a:r>
            <a:endParaRPr lang="ru-RU" sz="3400" b="1" dirty="0" smtClean="0">
              <a:solidFill>
                <a:srgbClr val="FFFF00"/>
              </a:solidFill>
            </a:endParaRPr>
          </a:p>
          <a:p>
            <a:r>
              <a:rPr lang="ru-RU" sz="3400" b="1" dirty="0" smtClean="0">
                <a:solidFill>
                  <a:srgbClr val="FFFF00"/>
                </a:solidFill>
              </a:rPr>
              <a:t>Праздник Рождества особый: </a:t>
            </a:r>
            <a:r>
              <a:rPr lang="ru-RU" sz="3400" b="1" dirty="0">
                <a:solidFill>
                  <a:srgbClr val="FFFF00"/>
                </a:solidFill>
              </a:rPr>
              <a:t>мы дарим добро и любовь близким </a:t>
            </a:r>
            <a:r>
              <a:rPr lang="ru-RU" sz="3400" b="1" dirty="0" smtClean="0">
                <a:solidFill>
                  <a:srgbClr val="FFFF00"/>
                </a:solidFill>
              </a:rPr>
              <a:t>людям!</a:t>
            </a:r>
            <a:endParaRPr lang="ru-RU" sz="3400" b="1" dirty="0">
              <a:solidFill>
                <a:srgbClr val="FFFF00"/>
              </a:solidFill>
            </a:endParaRPr>
          </a:p>
          <a:p>
            <a:r>
              <a:rPr lang="ru-RU" sz="3400" b="1" dirty="0">
                <a:solidFill>
                  <a:srgbClr val="FFFF00"/>
                </a:solidFill>
              </a:rPr>
              <a:t>Дети разучили новые колядки, выполнили коллективную работу «Рождественский венок». Своими руками изготовили сувенир «Рождественский Ангел».  Затем ребята приняли участие в интересных конкурсах, веселых играх, </a:t>
            </a:r>
            <a:r>
              <a:rPr lang="ru-RU" sz="3400" b="1" dirty="0" smtClean="0">
                <a:solidFill>
                  <a:srgbClr val="FFFF00"/>
                </a:solidFill>
              </a:rPr>
              <a:t> </a:t>
            </a:r>
            <a:r>
              <a:rPr lang="ru-RU" sz="3400" b="1" dirty="0">
                <a:solidFill>
                  <a:srgbClr val="FFFF00"/>
                </a:solidFill>
              </a:rPr>
              <a:t>в заключении водили хоровод возле елки</a:t>
            </a:r>
            <a:r>
              <a:rPr lang="ru-RU" sz="3400" b="1" dirty="0" smtClean="0">
                <a:solidFill>
                  <a:srgbClr val="FFFF00"/>
                </a:solidFill>
              </a:rPr>
              <a:t>!</a:t>
            </a:r>
            <a:endParaRPr lang="ru-RU" dirty="0"/>
          </a:p>
        </p:txBody>
      </p:sp>
    </p:spTree>
    <p:extLst>
      <p:ext uri="{BB962C8B-B14F-4D97-AF65-F5344CB8AC3E}">
        <p14:creationId xmlns:p14="http://schemas.microsoft.com/office/powerpoint/2010/main" val="836496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19967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1840" y="404664"/>
            <a:ext cx="5614998" cy="1143000"/>
          </a:xfrm>
        </p:spPr>
        <p:txBody>
          <a:bodyPr/>
          <a:lstStyle/>
          <a:p>
            <a:r>
              <a:rPr lang="ru-RU" sz="2400" b="1" dirty="0" smtClean="0">
                <a:solidFill>
                  <a:srgbClr val="FF0000"/>
                </a:solidFill>
              </a:rPr>
              <a:t>Вот-вот начнётся театрализованное представление и волшебная сказка войдёт в нашу жизнь!</a:t>
            </a:r>
            <a:endParaRPr lang="ru-RU" sz="2400" b="1" dirty="0">
              <a:solidFill>
                <a:srgbClr val="FF0000"/>
              </a:solidFill>
            </a:endParaRPr>
          </a:p>
        </p:txBody>
      </p:sp>
      <p:pic>
        <p:nvPicPr>
          <p:cNvPr id="2050" name="Picture 2" descr="https://pp.userapi.com/c850420/v850420070/774f8/GdbYkLV_wEw.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772816"/>
            <a:ext cx="6480720" cy="4856746"/>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2353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Новогоднее поле чудес</a:t>
            </a:r>
          </a:p>
        </p:txBody>
      </p:sp>
      <p:sp>
        <p:nvSpPr>
          <p:cNvPr id="4" name="AutoShape 2" descr="https://apf.mail.ru/cgi-bin/readmsg/%D0%9A%D1%80%D0%B8%D1%81%D1%82%D0%B8%D0%BD%D0%B0.jpg?id=15471375480000000657%3B0%3B1&amp;x-email=zinovo%40mail.ru&amp;exif=1"/>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77500" lnSpcReduction="20000"/>
          </a:bodyPr>
          <a:lstStyle/>
          <a:p>
            <a:r>
              <a:rPr lang="ru-RU" dirty="0"/>
              <a:t>«Новогоднее поле чудес» посвящено новогодним праздникам.</a:t>
            </a:r>
          </a:p>
          <a:p>
            <a:r>
              <a:rPr lang="ru-RU" dirty="0"/>
              <a:t>Перед началом игры ребята имеют возможность коротко познакомиться с историей праздника. Затем детям прошли отборочный тур — ответили на вопросы новогодней викторины.  Определились участники игры.</a:t>
            </a:r>
          </a:p>
          <a:p>
            <a:r>
              <a:rPr lang="ru-RU" dirty="0"/>
              <a:t>Вопросы основных туров разноплановые, но все связаны с новогодней тематикой. В перерывах между турами проведена игра для зрителей.</a:t>
            </a:r>
          </a:p>
          <a:p>
            <a:r>
              <a:rPr lang="ru-RU" dirty="0"/>
              <a:t>Веселая новогодняя игра подарила всем праздничное настроение и сладкие призы!</a:t>
            </a:r>
          </a:p>
          <a:p>
            <a:endParaRPr lang="ru-RU" dirty="0"/>
          </a:p>
        </p:txBody>
      </p:sp>
    </p:spTree>
    <p:extLst>
      <p:ext uri="{BB962C8B-B14F-4D97-AF65-F5344CB8AC3E}">
        <p14:creationId xmlns:p14="http://schemas.microsoft.com/office/powerpoint/2010/main" val="1718490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smtClean="0">
                <a:solidFill>
                  <a:srgbClr val="FF0000"/>
                </a:solidFill>
              </a:rPr>
              <a:t>Новогодняя традиция школы –</a:t>
            </a:r>
            <a:br>
              <a:rPr lang="ru-RU" sz="3200" b="1" dirty="0" smtClean="0">
                <a:solidFill>
                  <a:srgbClr val="FF0000"/>
                </a:solidFill>
              </a:rPr>
            </a:br>
            <a:r>
              <a:rPr lang="ru-RU" sz="3200" b="1" dirty="0" smtClean="0">
                <a:solidFill>
                  <a:srgbClr val="FF0000"/>
                </a:solidFill>
              </a:rPr>
              <a:t> «ПОЛЕ ЧУДЕС»!!</a:t>
            </a:r>
            <a:r>
              <a:rPr lang="ru-RU" dirty="0" smtClean="0">
                <a:solidFill>
                  <a:srgbClr val="FF0000"/>
                </a:solidFill>
              </a:rPr>
              <a:t>!</a:t>
            </a:r>
            <a:endParaRPr lang="ru-RU" dirty="0">
              <a:solidFill>
                <a:srgbClr val="FF0000"/>
              </a:solidFill>
            </a:endParaRPr>
          </a:p>
        </p:txBody>
      </p:sp>
      <p:pic>
        <p:nvPicPr>
          <p:cNvPr id="20484" name="Picture 4" descr="https://ogotop.com/uploads/posts/2014-08/1409137453_pole_chudes_pc.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05781"/>
            <a:ext cx="82296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130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1 тур!!!</a:t>
            </a:r>
            <a:endParaRPr lang="ru-RU" b="1" dirty="0">
              <a:solidFill>
                <a:srgbClr val="FF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4101365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2 тур!!!</a:t>
            </a:r>
            <a:endParaRPr lang="ru-RU" b="1" dirty="0">
              <a:solidFill>
                <a:srgbClr val="FF0000"/>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1556792"/>
            <a:ext cx="8192910" cy="4608512"/>
          </a:xfrm>
        </p:spPr>
      </p:pic>
    </p:spTree>
    <p:extLst>
      <p:ext uri="{BB962C8B-B14F-4D97-AF65-F5344CB8AC3E}">
        <p14:creationId xmlns:p14="http://schemas.microsoft.com/office/powerpoint/2010/main" val="1447904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37894" y="457200"/>
            <a:ext cx="5614998" cy="1143000"/>
          </a:xfrm>
        </p:spPr>
        <p:txBody>
          <a:bodyPr/>
          <a:lstStyle/>
          <a:p>
            <a:r>
              <a:rPr lang="ru-RU" b="1" dirty="0">
                <a:solidFill>
                  <a:srgbClr val="FF0000"/>
                </a:solidFill>
              </a:rPr>
              <a:t>Игра «</a:t>
            </a:r>
            <a:r>
              <a:rPr lang="ru-RU" b="1" dirty="0" err="1">
                <a:solidFill>
                  <a:srgbClr val="FF0000"/>
                </a:solidFill>
              </a:rPr>
              <a:t>Хакатон</a:t>
            </a:r>
            <a:r>
              <a:rPr lang="ru-RU" b="1" dirty="0">
                <a:solidFill>
                  <a:srgbClr val="FF0000"/>
                </a:solidFill>
              </a:rPr>
              <a:t>»</a:t>
            </a:r>
            <a:br>
              <a:rPr lang="ru-RU" b="1" dirty="0">
                <a:solidFill>
                  <a:srgbClr val="FF0000"/>
                </a:solidFill>
              </a:rPr>
            </a:br>
            <a:endParaRPr lang="ru-RU" dirty="0">
              <a:solidFill>
                <a:srgbClr val="FF0000"/>
              </a:solidFill>
            </a:endParaRPr>
          </a:p>
        </p:txBody>
      </p:sp>
      <p:sp>
        <p:nvSpPr>
          <p:cNvPr id="3" name="Объект 2"/>
          <p:cNvSpPr>
            <a:spLocks noGrp="1"/>
          </p:cNvSpPr>
          <p:nvPr>
            <p:ph idx="1"/>
          </p:nvPr>
        </p:nvSpPr>
        <p:spPr/>
        <p:txBody>
          <a:bodyPr/>
          <a:lstStyle/>
          <a:p>
            <a:r>
              <a:rPr lang="ru-RU" b="1" dirty="0">
                <a:solidFill>
                  <a:srgbClr val="7030A0"/>
                </a:solidFill>
              </a:rPr>
              <a:t>Игра «</a:t>
            </a:r>
            <a:r>
              <a:rPr lang="ru-RU" b="1" dirty="0" err="1">
                <a:solidFill>
                  <a:srgbClr val="7030A0"/>
                </a:solidFill>
              </a:rPr>
              <a:t>Хакатон</a:t>
            </a:r>
            <a:r>
              <a:rPr lang="ru-RU" b="1" dirty="0">
                <a:solidFill>
                  <a:srgbClr val="7030A0"/>
                </a:solidFill>
              </a:rPr>
              <a:t>» среди учеников Ялуторовского и </a:t>
            </a:r>
            <a:r>
              <a:rPr lang="ru-RU" b="1" dirty="0" err="1">
                <a:solidFill>
                  <a:srgbClr val="7030A0"/>
                </a:solidFill>
              </a:rPr>
              <a:t>Исетского</a:t>
            </a:r>
            <a:r>
              <a:rPr lang="ru-RU" b="1" dirty="0">
                <a:solidFill>
                  <a:srgbClr val="7030A0"/>
                </a:solidFill>
              </a:rPr>
              <a:t> района прошла на базе филиала агротехнологического колледжа в селе Коммунар. </a:t>
            </a:r>
            <a:endParaRPr lang="ru-RU" b="1" dirty="0" smtClean="0">
              <a:solidFill>
                <a:srgbClr val="7030A0"/>
              </a:solidFill>
            </a:endParaRPr>
          </a:p>
          <a:p>
            <a:r>
              <a:rPr lang="ru-RU" b="1" dirty="0" smtClean="0">
                <a:solidFill>
                  <a:srgbClr val="7030A0"/>
                </a:solidFill>
              </a:rPr>
              <a:t>От </a:t>
            </a:r>
            <a:r>
              <a:rPr lang="ru-RU" b="1" dirty="0">
                <a:solidFill>
                  <a:srgbClr val="7030A0"/>
                </a:solidFill>
              </a:rPr>
              <a:t>нашей школы участие приняла Устюгова Маргарита, ученица 8 класса.</a:t>
            </a:r>
          </a:p>
          <a:p>
            <a:endParaRPr lang="ru-RU" dirty="0">
              <a:solidFill>
                <a:srgbClr val="7030A0"/>
              </a:solidFill>
            </a:endParaRPr>
          </a:p>
        </p:txBody>
      </p:sp>
    </p:spTree>
    <p:extLst>
      <p:ext uri="{BB962C8B-B14F-4D97-AF65-F5344CB8AC3E}">
        <p14:creationId xmlns:p14="http://schemas.microsoft.com/office/powerpoint/2010/main" val="4151042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332656"/>
            <a:ext cx="5987008" cy="1143000"/>
          </a:xfrm>
        </p:spPr>
        <p:txBody>
          <a:bodyPr/>
          <a:lstStyle/>
          <a:p>
            <a:r>
              <a:rPr lang="ru-RU" sz="3200" b="1" dirty="0" smtClean="0">
                <a:solidFill>
                  <a:srgbClr val="FF0000"/>
                </a:solidFill>
              </a:rPr>
              <a:t>Встретились, поиграли, пообщались…!</a:t>
            </a:r>
            <a:endParaRPr lang="ru-RU" sz="3200" b="1" dirty="0">
              <a:solidFill>
                <a:srgbClr val="FF0000"/>
              </a:solidFill>
            </a:endParaRPr>
          </a:p>
        </p:txBody>
      </p:sp>
      <p:pic>
        <p:nvPicPr>
          <p:cNvPr id="21506" name="Picture 2" descr="http://ugnaya.depon72.ru/wp-content/uploads/sites/187/2019/01/IMG_20190110_10210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628800"/>
            <a:ext cx="6566858" cy="4925144"/>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802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824" y="274638"/>
            <a:ext cx="5698976" cy="1143000"/>
          </a:xfrm>
        </p:spPr>
        <p:txBody>
          <a:bodyPr/>
          <a:lstStyle/>
          <a:p>
            <a:r>
              <a:rPr lang="ru-RU" sz="3200" b="1" dirty="0" smtClean="0">
                <a:solidFill>
                  <a:srgbClr val="FF0000"/>
                </a:solidFill>
              </a:rPr>
              <a:t>Наша РИТА – участница игры «</a:t>
            </a:r>
            <a:r>
              <a:rPr lang="ru-RU" sz="3200" b="1" dirty="0" err="1" smtClean="0">
                <a:solidFill>
                  <a:srgbClr val="FF0000"/>
                </a:solidFill>
              </a:rPr>
              <a:t>Хакатон</a:t>
            </a:r>
            <a:r>
              <a:rPr lang="ru-RU" sz="3200" b="1" dirty="0" smtClean="0">
                <a:solidFill>
                  <a:srgbClr val="FF0000"/>
                </a:solidFill>
              </a:rPr>
              <a:t>»!</a:t>
            </a:r>
            <a:endParaRPr lang="ru-RU" sz="3200" b="1" dirty="0">
              <a:solidFill>
                <a:srgbClr val="FF0000"/>
              </a:solidFill>
            </a:endParaRPr>
          </a:p>
        </p:txBody>
      </p:sp>
      <p:pic>
        <p:nvPicPr>
          <p:cNvPr id="22530" name="Picture 2" descr="http://ugnaya.depon72.ru/wp-content/uploads/sites/187/2019/01/IMG_20190110_12190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628800"/>
            <a:ext cx="6545700" cy="490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47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Позитив за пределами района!</a:t>
            </a:r>
            <a:endParaRPr lang="ru-RU" b="1" dirty="0">
              <a:solidFill>
                <a:srgbClr val="FF0000"/>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1760" y="1484784"/>
            <a:ext cx="3816424" cy="5088566"/>
          </a:xfrm>
        </p:spPr>
      </p:pic>
    </p:spTree>
    <p:extLst>
      <p:ext uri="{BB962C8B-B14F-4D97-AF65-F5344CB8AC3E}">
        <p14:creationId xmlns:p14="http://schemas.microsoft.com/office/powerpoint/2010/main" val="1879364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824" y="457200"/>
            <a:ext cx="5614998" cy="1143000"/>
          </a:xfrm>
        </p:spPr>
        <p:txBody>
          <a:bodyPr/>
          <a:lstStyle/>
          <a:p>
            <a:r>
              <a:rPr lang="ru-RU" sz="3200" b="1" dirty="0">
                <a:solidFill>
                  <a:srgbClr val="FF0000"/>
                </a:solidFill>
              </a:rPr>
              <a:t>День заповедников и национальных </a:t>
            </a:r>
            <a:r>
              <a:rPr lang="ru-RU" sz="3200" b="1" dirty="0" smtClean="0">
                <a:solidFill>
                  <a:srgbClr val="FF0000"/>
                </a:solidFill>
              </a:rPr>
              <a:t>парков!</a:t>
            </a:r>
            <a:r>
              <a:rPr lang="ru-RU" sz="3200" b="1" dirty="0">
                <a:solidFill>
                  <a:srgbClr val="FF0000"/>
                </a:solidFill>
              </a:rPr>
              <a:t/>
            </a:r>
            <a:br>
              <a:rPr lang="ru-RU" sz="3200" b="1" dirty="0">
                <a:solidFill>
                  <a:srgbClr val="FF0000"/>
                </a:solidFill>
              </a:rPr>
            </a:br>
            <a:endParaRPr lang="ru-RU" sz="3200" dirty="0">
              <a:solidFill>
                <a:srgbClr val="FF0000"/>
              </a:solidFill>
            </a:endParaRPr>
          </a:p>
        </p:txBody>
      </p:sp>
      <p:sp>
        <p:nvSpPr>
          <p:cNvPr id="3" name="Объект 2"/>
          <p:cNvSpPr>
            <a:spLocks noGrp="1"/>
          </p:cNvSpPr>
          <p:nvPr>
            <p:ph idx="1"/>
          </p:nvPr>
        </p:nvSpPr>
        <p:spPr/>
        <p:txBody>
          <a:bodyPr>
            <a:noAutofit/>
          </a:bodyPr>
          <a:lstStyle/>
          <a:p>
            <a:r>
              <a:rPr lang="ru-RU" sz="1800" b="1" dirty="0">
                <a:solidFill>
                  <a:srgbClr val="FFFF00"/>
                </a:solidFill>
              </a:rPr>
              <a:t>Ежегодно 11 января в нашей стране отмечается День заповедников и национальных парков. Заповедники и национальные парки — особо охраняемые природные территории (ООПТ) — сегодня, пожалуй, единственный способ уберечь от гибели хотя бы небольшую часть дикой природы и животного мира. Впервые День заповедников и национальных парков начал отмечаться в 1997 году по инициативе Центра охраны дикой природы и Всемирного фонда дикой природы. И сегодня его проведение поддерживают многие экологические организации и движения. 11 января для этого события выбрано не случайно — в этот день в 1917 году в России был образован первый государственный заповедник — </a:t>
            </a:r>
            <a:r>
              <a:rPr lang="ru-RU" sz="1800" b="1" dirty="0" err="1">
                <a:solidFill>
                  <a:srgbClr val="FFFF00"/>
                </a:solidFill>
              </a:rPr>
              <a:t>Баргузинский</a:t>
            </a:r>
            <a:r>
              <a:rPr lang="ru-RU" sz="1800" b="1" dirty="0">
                <a:solidFill>
                  <a:srgbClr val="FFFF00"/>
                </a:solidFill>
              </a:rPr>
              <a:t>. Хотя особо охраняемыми природными территориями испокон веков на Руси были заповедные рощи, культовые места, заказники, предназначенные для охоты князей, царей, знати. Но первый заповедник государственного масштаба был создан именно 11 января 1917 года. Его целью стало сохранение популяции </a:t>
            </a:r>
            <a:r>
              <a:rPr lang="ru-RU" sz="1800" b="1" dirty="0" err="1">
                <a:solidFill>
                  <a:srgbClr val="FFFF00"/>
                </a:solidFill>
              </a:rPr>
              <a:t>баргузинского</a:t>
            </a:r>
            <a:r>
              <a:rPr lang="ru-RU" sz="1800" b="1" dirty="0">
                <a:solidFill>
                  <a:srgbClr val="FFFF00"/>
                </a:solidFill>
              </a:rPr>
              <a:t> соболя и других животных на Байкале.</a:t>
            </a:r>
          </a:p>
        </p:txBody>
      </p:sp>
    </p:spTree>
    <p:extLst>
      <p:ext uri="{BB962C8B-B14F-4D97-AF65-F5344CB8AC3E}">
        <p14:creationId xmlns:p14="http://schemas.microsoft.com/office/powerpoint/2010/main" val="15276132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1124744"/>
            <a:ext cx="6047046" cy="1143000"/>
          </a:xfrm>
        </p:spPr>
        <p:txBody>
          <a:bodyPr/>
          <a:lstStyle/>
          <a:p>
            <a:r>
              <a:rPr lang="ru-RU" sz="3200" b="1" dirty="0" smtClean="0">
                <a:solidFill>
                  <a:srgbClr val="FF0000"/>
                </a:solidFill>
              </a:rPr>
              <a:t>14 января! </a:t>
            </a:r>
            <a:br>
              <a:rPr lang="ru-RU" sz="3200" b="1" dirty="0" smtClean="0">
                <a:solidFill>
                  <a:srgbClr val="FF0000"/>
                </a:solidFill>
              </a:rPr>
            </a:br>
            <a:r>
              <a:rPr lang="ru-RU" sz="3200" b="1" dirty="0" smtClean="0">
                <a:solidFill>
                  <a:srgbClr val="FF0000"/>
                </a:solidFill>
              </a:rPr>
              <a:t>Здравствуй, ШКОЛА!</a:t>
            </a:r>
            <a:r>
              <a:rPr lang="ru-RU" sz="3200" b="1" dirty="0">
                <a:solidFill>
                  <a:srgbClr val="FF0000"/>
                </a:solidFill>
              </a:rPr>
              <a:t/>
            </a:r>
            <a:br>
              <a:rPr lang="ru-RU" sz="3200" b="1" dirty="0">
                <a:solidFill>
                  <a:srgbClr val="FF0000"/>
                </a:solidFill>
              </a:rPr>
            </a:br>
            <a:r>
              <a:rPr lang="ru-RU" sz="3200" b="1" dirty="0" smtClean="0">
                <a:solidFill>
                  <a:srgbClr val="FF0000"/>
                </a:solidFill>
              </a:rPr>
              <a:t>Поздравляем со Старым </a:t>
            </a:r>
            <a:r>
              <a:rPr lang="ru-RU" sz="3200" b="1" dirty="0" smtClean="0">
                <a:solidFill>
                  <a:srgbClr val="FF0000"/>
                </a:solidFill>
              </a:rPr>
              <a:t>Новым годом!!!!</a:t>
            </a:r>
            <a:r>
              <a:rPr lang="ru-RU" sz="3200" b="1" dirty="0">
                <a:solidFill>
                  <a:srgbClr val="FF0000"/>
                </a:solidFill>
              </a:rPr>
              <a:t/>
            </a:r>
            <a:br>
              <a:rPr lang="ru-RU" sz="3200" b="1" dirty="0">
                <a:solidFill>
                  <a:srgbClr val="FF0000"/>
                </a:solidFill>
              </a:rPr>
            </a:br>
            <a:r>
              <a:rPr lang="ru-RU" sz="3200" dirty="0">
                <a:solidFill>
                  <a:srgbClr val="FF0000"/>
                </a:solidFill>
              </a:rPr>
              <a:t/>
            </a:r>
            <a:br>
              <a:rPr lang="ru-RU" sz="3200" dirty="0">
                <a:solidFill>
                  <a:srgbClr val="FF0000"/>
                </a:solidFill>
              </a:rPr>
            </a:br>
            <a:endParaRPr lang="ru-RU" sz="3200" dirty="0">
              <a:solidFill>
                <a:srgbClr val="FF0000"/>
              </a:solidFill>
            </a:endParaRPr>
          </a:p>
        </p:txBody>
      </p:sp>
      <p:pic>
        <p:nvPicPr>
          <p:cNvPr id="23554" name="Picture 2" descr="http://s019.radikal.ru/i605/1301/44/688f0d85e9e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2132856"/>
            <a:ext cx="4464496"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073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smtClean="0">
                <a:solidFill>
                  <a:srgbClr val="FF0000"/>
                </a:solidFill>
              </a:rPr>
              <a:t>Ёлка для самых младших школьников!!!</a:t>
            </a:r>
            <a:endParaRPr lang="ru-RU" sz="2800" b="1" dirty="0">
              <a:solidFill>
                <a:srgbClr val="FF0000"/>
              </a:solidFill>
            </a:endParaRPr>
          </a:p>
        </p:txBody>
      </p:sp>
      <p:pic>
        <p:nvPicPr>
          <p:cNvPr id="1026" name="Picture 2" descr="https://pp.userapi.com/c846121/v846121617/15e21f/Sva6Mb4rFrw.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6624736" cy="4964674"/>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93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О-ля-ля!!!</a:t>
            </a:r>
            <a:endParaRPr lang="ru-RU" dirty="0">
              <a:solidFill>
                <a:srgbClr val="FF0000"/>
              </a:solidFill>
            </a:endParaRPr>
          </a:p>
        </p:txBody>
      </p:sp>
      <p:pic>
        <p:nvPicPr>
          <p:cNvPr id="3074" name="Picture 2" descr="https://pp.userapi.com/c847221/v847221617/15ef67/7RzjPuPzkgw.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556792"/>
            <a:ext cx="6629911" cy="4968552"/>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381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smtClean="0">
                <a:solidFill>
                  <a:srgbClr val="FF0000"/>
                </a:solidFill>
              </a:rPr>
              <a:t>Водим, водим хоровод!</a:t>
            </a:r>
            <a:br>
              <a:rPr lang="ru-RU" sz="2800" b="1" dirty="0" smtClean="0">
                <a:solidFill>
                  <a:srgbClr val="FF0000"/>
                </a:solidFill>
              </a:rPr>
            </a:br>
            <a:r>
              <a:rPr lang="ru-RU" sz="2800" b="1" dirty="0" smtClean="0">
                <a:solidFill>
                  <a:srgbClr val="FF0000"/>
                </a:solidFill>
              </a:rPr>
              <a:t>Мы встречаем Новый год!</a:t>
            </a:r>
            <a:endParaRPr lang="ru-RU" sz="2800" b="1" dirty="0">
              <a:solidFill>
                <a:srgbClr val="FF0000"/>
              </a:solidFill>
            </a:endParaRPr>
          </a:p>
        </p:txBody>
      </p:sp>
      <p:pic>
        <p:nvPicPr>
          <p:cNvPr id="6148" name="Picture 4" descr="https://pp.userapi.com/c848616/v848616617/f39b8/b8B7DIOfIS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600456"/>
            <a:ext cx="3781881" cy="50464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6152" name="Picture 8" descr="https://pp.userapi.com/c848616/v848616617/f398b/xt--xqv65j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589452"/>
            <a:ext cx="3790127" cy="5057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015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5816" y="274638"/>
            <a:ext cx="6048672" cy="1143000"/>
          </a:xfrm>
        </p:spPr>
        <p:txBody>
          <a:bodyPr/>
          <a:lstStyle/>
          <a:p>
            <a:r>
              <a:rPr lang="ru-RU" sz="2400" b="1" dirty="0" smtClean="0">
                <a:solidFill>
                  <a:srgbClr val="FF0000"/>
                </a:solidFill>
              </a:rPr>
              <a:t>Старшеклассники! Малыши! Родители! </a:t>
            </a:r>
            <a:br>
              <a:rPr lang="ru-RU" sz="2400" b="1" dirty="0" smtClean="0">
                <a:solidFill>
                  <a:srgbClr val="FF0000"/>
                </a:solidFill>
              </a:rPr>
            </a:br>
            <a:r>
              <a:rPr lang="ru-RU" sz="2400" b="1" dirty="0" smtClean="0">
                <a:solidFill>
                  <a:srgbClr val="FF0000"/>
                </a:solidFill>
              </a:rPr>
              <a:t>Чудо встретить не хотите ли?</a:t>
            </a:r>
            <a:endParaRPr lang="ru-RU" sz="2400" b="1" dirty="0">
              <a:solidFill>
                <a:srgbClr val="FF0000"/>
              </a:solidFill>
            </a:endParaRPr>
          </a:p>
        </p:txBody>
      </p:sp>
      <p:pic>
        <p:nvPicPr>
          <p:cNvPr id="5124" name="Picture 4" descr="https://pp.userapi.com/c851332/v851332070/773d3/iHt6Sz8XML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572766"/>
            <a:ext cx="3744416" cy="4996456"/>
          </a:xfrm>
          <a:prstGeom prst="snip2DiagRect">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5126" name="Picture 6" descr="https://pp.userapi.com/c851020/v851020070/7912a/8LT1w9ydguA.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88024" y="1572766"/>
            <a:ext cx="3744416" cy="4996456"/>
          </a:xfrm>
          <a:prstGeom prst="snip2DiagRect">
            <a:avLst/>
          </a:prstGeom>
          <a:solidFill>
            <a:srgbClr val="FFFFFF">
              <a:shade val="85000"/>
            </a:srgbClr>
          </a:solidFill>
          <a:ln w="88900" cap="sq">
            <a:solidFill>
              <a:srgbClr val="0099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31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1840" y="260648"/>
            <a:ext cx="5614998" cy="1143000"/>
          </a:xfrm>
        </p:spPr>
        <p:txBody>
          <a:bodyPr/>
          <a:lstStyle/>
          <a:p>
            <a:r>
              <a:rPr lang="ru-RU" sz="2800" b="1" dirty="0" smtClean="0">
                <a:solidFill>
                  <a:srgbClr val="FF0000"/>
                </a:solidFill>
              </a:rPr>
              <a:t>Ну-ка, детки, собрались! И для фото улыбнись!</a:t>
            </a:r>
            <a:endParaRPr lang="ru-RU" sz="2800" b="1" dirty="0">
              <a:solidFill>
                <a:srgbClr val="FF0000"/>
              </a:solidFill>
            </a:endParaRPr>
          </a:p>
        </p:txBody>
      </p:sp>
      <p:pic>
        <p:nvPicPr>
          <p:cNvPr id="4098" name="Picture 2" descr="https://pp.userapi.com/c847221/v847221617/15ef70/GkXeYBK6C7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556792"/>
            <a:ext cx="6696744" cy="5018638"/>
          </a:xfrm>
          <a:prstGeom prst="roundRect">
            <a:avLst>
              <a:gd name="adj" fmla="val 4167"/>
            </a:avLst>
          </a:prstGeom>
          <a:solidFill>
            <a:srgbClr val="FFFFFF"/>
          </a:solidFill>
          <a:ln w="76200" cap="sq">
            <a:solidFill>
              <a:schemeClr val="accent6">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627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485800"/>
            <a:ext cx="5903030" cy="1143000"/>
          </a:xfrm>
        </p:spPr>
        <p:txBody>
          <a:bodyPr/>
          <a:lstStyle/>
          <a:p>
            <a:r>
              <a:rPr lang="ru-RU" sz="2800" b="1" dirty="0" smtClean="0">
                <a:solidFill>
                  <a:srgbClr val="FF0000"/>
                </a:solidFill>
              </a:rPr>
              <a:t>Веселится школьный </a:t>
            </a:r>
            <a:r>
              <a:rPr lang="ru-RU" sz="2800" b="1" dirty="0" smtClean="0">
                <a:solidFill>
                  <a:srgbClr val="FF0000"/>
                </a:solidFill>
              </a:rPr>
              <a:t>народ,</a:t>
            </a:r>
            <a:br>
              <a:rPr lang="ru-RU" sz="2800" b="1" dirty="0" smtClean="0">
                <a:solidFill>
                  <a:srgbClr val="FF0000"/>
                </a:solidFill>
              </a:rPr>
            </a:br>
            <a:r>
              <a:rPr lang="ru-RU" sz="2800" b="1" dirty="0" smtClean="0">
                <a:solidFill>
                  <a:srgbClr val="FF0000"/>
                </a:solidFill>
              </a:rPr>
              <a:t> </a:t>
            </a:r>
            <a:r>
              <a:rPr lang="ru-RU" sz="2800" b="1" dirty="0" smtClean="0">
                <a:solidFill>
                  <a:srgbClr val="FF0000"/>
                </a:solidFill>
              </a:rPr>
              <a:t>с Отделом культуры встречает Новый год!</a:t>
            </a:r>
            <a:endParaRPr lang="ru-RU" sz="2800" b="1" dirty="0">
              <a:solidFill>
                <a:srgbClr val="FF0000"/>
              </a:solidFill>
            </a:endParaRPr>
          </a:p>
        </p:txBody>
      </p:sp>
      <p:pic>
        <p:nvPicPr>
          <p:cNvPr id="7170" name="Picture 2" descr="IMG_130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39" y="1772816"/>
            <a:ext cx="6336703" cy="4752528"/>
          </a:xfrm>
          <a:prstGeom prst="round2DiagRect">
            <a:avLst>
              <a:gd name="adj1" fmla="val 16667"/>
              <a:gd name="adj2" fmla="val 0"/>
            </a:avLst>
          </a:prstGeom>
          <a:ln w="88900" cap="sq">
            <a:solidFill>
              <a:srgbClr val="FFFF00"/>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0006"/>
      </p:ext>
    </p:extLst>
  </p:cSld>
  <p:clrMapOvr>
    <a:masterClrMapping/>
  </p:clrMapOvr>
</p:sld>
</file>

<file path=ppt/theme/theme1.xml><?xml version="1.0" encoding="utf-8"?>
<a:theme xmlns:a="http://schemas.openxmlformats.org/drawingml/2006/main" name="3_NY_2010_251120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6CBAE7C-7048-44F2-AB09-D8270679EE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Шаблон оформления с новогодними шариками и снежинками</Template>
  <TotalTime>501</TotalTime>
  <Words>940</Words>
  <Application>Microsoft Office PowerPoint</Application>
  <PresentationFormat>Экран (4:3)</PresentationFormat>
  <Paragraphs>71</Paragraphs>
  <Slides>39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39</vt:i4>
      </vt:variant>
    </vt:vector>
  </HeadingPairs>
  <TitlesOfParts>
    <vt:vector size="45" baseType="lpstr">
      <vt:lpstr>Arial</vt:lpstr>
      <vt:lpstr>Calibri</vt:lpstr>
      <vt:lpstr>Segoe</vt:lpstr>
      <vt:lpstr>Segoe Script</vt:lpstr>
      <vt:lpstr>Utsaah</vt:lpstr>
      <vt:lpstr>3_NY_2010_25112009</vt:lpstr>
      <vt:lpstr>   НОВОГОДНИЕ ПРИКЛЮЧЕНИЯ ЗИНОВСКОЙ ШКОЛЫ или  НАШИ ВОЛШЕБНЫЕ КАНИКУЛЫ!!!</vt:lpstr>
      <vt:lpstr>История школьного праздника!</vt:lpstr>
      <vt:lpstr>Вот-вот начнётся театрализованное представление и волшебная сказка войдёт в нашу жизнь!</vt:lpstr>
      <vt:lpstr>Ёлка для самых младших школьников!!!</vt:lpstr>
      <vt:lpstr>О-ля-ля!!!</vt:lpstr>
      <vt:lpstr>Водим, водим хоровод! Мы встречаем Новый год!</vt:lpstr>
      <vt:lpstr>Старшеклассники! Малыши! Родители!  Чудо встретить не хотите ли?</vt:lpstr>
      <vt:lpstr>Ну-ка, детки, собрались! И для фото улыбнись!</vt:lpstr>
      <vt:lpstr>Веселится школьный народ,  с Отделом культуры встречает Новый год!</vt:lpstr>
      <vt:lpstr>Смех задорный тут и там, новогодний тара-рам! </vt:lpstr>
      <vt:lpstr>Развесёлый хоровод – будет славным Новый год!</vt:lpstr>
      <vt:lpstr>Круто –Ё!!!</vt:lpstr>
      <vt:lpstr>Праздничная  консультация  по математике! </vt:lpstr>
      <vt:lpstr>Дед Мороз: «Пусть дети в школу идут с желанием!» </vt:lpstr>
      <vt:lpstr>Семейное кафе ! </vt:lpstr>
      <vt:lpstr>ОНИ первые пришли в «Семейное кафе»!</vt:lpstr>
      <vt:lpstr>У нас в гостях ДЕТИ! МАМЫ И ПАПЫ!</vt:lpstr>
      <vt:lpstr>Дружеская спортивная встреча по волейболу! </vt:lpstr>
      <vt:lpstr>Победила ДРУЖБА!!!</vt:lpstr>
      <vt:lpstr>Гости «Снежного городка»!</vt:lpstr>
      <vt:lpstr>Школьный «ледяной городок» – это место встречи и отдыха для односельчан! </vt:lpstr>
      <vt:lpstr>О нас знают! «Снежный городок» лучший!</vt:lpstr>
      <vt:lpstr>Школьный кинозал! </vt:lpstr>
      <vt:lpstr>Рождественские КОЛЯДКИ!!! </vt:lpstr>
      <vt:lpstr>Пришла КОЛЯДА! Открывай ворота!</vt:lpstr>
      <vt:lpstr>С Рождеством Христовым!!!</vt:lpstr>
      <vt:lpstr>Школьное мероприятие «Давайте жить дружно!»  или «Добро в Новый год!» </vt:lpstr>
      <vt:lpstr>Рождественские чудеса!!! </vt:lpstr>
      <vt:lpstr>Презентация PowerPoint</vt:lpstr>
      <vt:lpstr>Новогоднее поле чудес</vt:lpstr>
      <vt:lpstr>Новогодняя традиция школы –  «ПОЛЕ ЧУДЕС»!!!</vt:lpstr>
      <vt:lpstr>1 тур!!!</vt:lpstr>
      <vt:lpstr>2 тур!!!</vt:lpstr>
      <vt:lpstr>Игра «Хакатон» </vt:lpstr>
      <vt:lpstr>Встретились, поиграли, пообщались…!</vt:lpstr>
      <vt:lpstr>Наша РИТА – участница игры «Хакатон»!</vt:lpstr>
      <vt:lpstr>Позитив за пределами района!</vt:lpstr>
      <vt:lpstr>День заповедников и национальных парков! </vt:lpstr>
      <vt:lpstr>14 января!  Здравствуй, ШКОЛА! Поздравляем со Старым Новым годом!!!!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НОВОГОДНИЕ ПРИКЛЮЧЕНИЯ ЗИНОВСКОЙ ШКОЛЫ или  ВОЛШЕБНЫЕ КАНИКУЛЫ!!!</dc:title>
  <dc:subject>Шаблон оформления</dc:subject>
  <dc:creator>Organizator</dc:creator>
  <cp:keywords/>
  <dc:description>Корпорация Майкрософт</dc:description>
  <cp:lastModifiedBy>Organizator</cp:lastModifiedBy>
  <cp:revision>26</cp:revision>
  <dcterms:created xsi:type="dcterms:W3CDTF">2019-01-17T11:07:01Z</dcterms:created>
  <dcterms:modified xsi:type="dcterms:W3CDTF">2019-01-18T10:54:21Z</dcterms:modified>
  <cp:category>Шаблон оформления</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TC103899599990</vt:lpwstr>
  </property>
</Properties>
</file>