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91" r:id="rId2"/>
    <p:sldId id="285" r:id="rId3"/>
    <p:sldId id="286" r:id="rId4"/>
    <p:sldId id="288" r:id="rId5"/>
    <p:sldId id="287" r:id="rId6"/>
    <p:sldId id="261" r:id="rId7"/>
    <p:sldId id="292" r:id="rId8"/>
    <p:sldId id="266" r:id="rId9"/>
    <p:sldId id="267" r:id="rId10"/>
    <p:sldId id="260" r:id="rId11"/>
    <p:sldId id="269" r:id="rId12"/>
    <p:sldId id="272" r:id="rId13"/>
    <p:sldId id="276" r:id="rId14"/>
    <p:sldId id="284" r:id="rId15"/>
    <p:sldId id="277" r:id="rId16"/>
    <p:sldId id="278" r:id="rId17"/>
    <p:sldId id="279" r:id="rId18"/>
    <p:sldId id="281" r:id="rId19"/>
    <p:sldId id="275" r:id="rId20"/>
  </p:sldIdLst>
  <p:sldSz cx="9144000" cy="6858000" type="screen4x3"/>
  <p:notesSz cx="6797675" cy="9928225"/>
  <p:custDataLst>
    <p:tags r:id="rId22"/>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66FF"/>
    <a:srgbClr val="00FFCC"/>
    <a:srgbClr val="CCFF99"/>
    <a:srgbClr val="99FF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92" autoAdjust="0"/>
  </p:normalViewPr>
  <p:slideViewPr>
    <p:cSldViewPr>
      <p:cViewPr varScale="1">
        <p:scale>
          <a:sx n="43" d="100"/>
          <a:sy n="43" d="100"/>
        </p:scale>
        <p:origin x="1406" y="3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02116578-427A-4AAF-BE3A-41D72D44A6FA}" type="datetimeFigureOut">
              <a:rPr lang="ru-RU" smtClean="0"/>
              <a:t>15.05.2018</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77D0F581-D4BE-4106-9B35-E02A067CA3C6}" type="slidenum">
              <a:rPr lang="ru-RU" smtClean="0"/>
              <a:t>‹#›</a:t>
            </a:fld>
            <a:endParaRPr lang="ru-RU"/>
          </a:p>
        </p:txBody>
      </p:sp>
    </p:spTree>
    <p:extLst>
      <p:ext uri="{BB962C8B-B14F-4D97-AF65-F5344CB8AC3E}">
        <p14:creationId xmlns:p14="http://schemas.microsoft.com/office/powerpoint/2010/main" val="3118907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7D0F581-D4BE-4106-9B35-E02A067CA3C6}" type="slidenum">
              <a:rPr lang="ru-RU" smtClean="0"/>
              <a:t>8</a:t>
            </a:fld>
            <a:endParaRPr lang="ru-RU"/>
          </a:p>
        </p:txBody>
      </p:sp>
    </p:spTree>
    <p:extLst>
      <p:ext uri="{BB962C8B-B14F-4D97-AF65-F5344CB8AC3E}">
        <p14:creationId xmlns:p14="http://schemas.microsoft.com/office/powerpoint/2010/main" val="1078986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7D0F581-D4BE-4106-9B35-E02A067CA3C6}" type="slidenum">
              <a:rPr lang="ru-RU" smtClean="0"/>
              <a:t>13</a:t>
            </a:fld>
            <a:endParaRPr lang="ru-RU"/>
          </a:p>
        </p:txBody>
      </p:sp>
    </p:spTree>
    <p:extLst>
      <p:ext uri="{BB962C8B-B14F-4D97-AF65-F5344CB8AC3E}">
        <p14:creationId xmlns:p14="http://schemas.microsoft.com/office/powerpoint/2010/main" val="381561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7D0F581-D4BE-4106-9B35-E02A067CA3C6}" type="slidenum">
              <a:rPr lang="ru-RU" smtClean="0"/>
              <a:t>16</a:t>
            </a:fld>
            <a:endParaRPr lang="ru-RU"/>
          </a:p>
        </p:txBody>
      </p:sp>
    </p:spTree>
    <p:extLst>
      <p:ext uri="{BB962C8B-B14F-4D97-AF65-F5344CB8AC3E}">
        <p14:creationId xmlns:p14="http://schemas.microsoft.com/office/powerpoint/2010/main" val="4155259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7F0425E-765C-4679-9C37-0D4F02984107}" type="datetimeFigureOut">
              <a:rPr lang="ru-RU" smtClean="0"/>
              <a:t>15.05.2018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51E512-A176-4BF0-B126-07E899AE23C3}"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7F0425E-765C-4679-9C37-0D4F02984107}" type="datetimeFigureOut">
              <a:rPr lang="ru-RU" smtClean="0"/>
              <a:t>15.05.2018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51E512-A176-4BF0-B126-07E899AE23C3}"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7F0425E-765C-4679-9C37-0D4F02984107}" type="datetimeFigureOut">
              <a:rPr lang="ru-RU" smtClean="0"/>
              <a:t>15.05.2018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51E512-A176-4BF0-B126-07E899AE23C3}"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7F0425E-765C-4679-9C37-0D4F02984107}" type="datetimeFigureOut">
              <a:rPr lang="ru-RU" smtClean="0"/>
              <a:t>15.05.2018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51E512-A176-4BF0-B126-07E899AE23C3}"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7F0425E-765C-4679-9C37-0D4F02984107}" type="datetimeFigureOut">
              <a:rPr lang="ru-RU" smtClean="0"/>
              <a:t>15.05.2018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51E512-A176-4BF0-B126-07E899AE23C3}"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7F0425E-765C-4679-9C37-0D4F02984107}" type="datetimeFigureOut">
              <a:rPr lang="ru-RU" smtClean="0"/>
              <a:t>15.05.2018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B51E512-A176-4BF0-B126-07E899AE23C3}"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7F0425E-765C-4679-9C37-0D4F02984107}" type="datetimeFigureOut">
              <a:rPr lang="ru-RU" smtClean="0"/>
              <a:t>15.05.2018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B51E512-A176-4BF0-B126-07E899AE23C3}"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7F0425E-765C-4679-9C37-0D4F02984107}" type="datetimeFigureOut">
              <a:rPr lang="ru-RU" smtClean="0"/>
              <a:t>15.05.2018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B51E512-A176-4BF0-B126-07E899AE23C3}"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7F0425E-765C-4679-9C37-0D4F02984107}" type="datetimeFigureOut">
              <a:rPr lang="ru-RU" smtClean="0"/>
              <a:t>15.05.2018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B51E512-A176-4BF0-B126-07E899AE23C3}"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7F0425E-765C-4679-9C37-0D4F02984107}" type="datetimeFigureOut">
              <a:rPr lang="ru-RU" smtClean="0"/>
              <a:t>15.05.2018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B51E512-A176-4BF0-B126-07E899AE23C3}"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7F0425E-765C-4679-9C37-0D4F02984107}" type="datetimeFigureOut">
              <a:rPr lang="ru-RU" smtClean="0"/>
              <a:t>15.05.2018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B51E512-A176-4BF0-B126-07E899AE23C3}"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F0425E-765C-4679-9C37-0D4F02984107}" type="datetimeFigureOut">
              <a:rPr lang="ru-RU" smtClean="0"/>
              <a:t>15.05.2018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1E512-A176-4BF0-B126-07E899AE23C3}"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ru.wikipedia.org/wiki/%D0%A0402_(%D0%B0%D0%B2%D1%82%D0%BE%D0%B4%D0%BE%D1%80%D0%BE%D0%B3%D0%B0,_%D0%A0%D0%BE%D1%81%D1%81%D0%B8%D1%8F)"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hyperlink" Target="https://ru.wikipedia.org/wiki/%D0%AF%D0%BB%D1%83%D1%82%D0%BE%D1%80%D0%BE%D0%B2%D1%81%D0%BA" TargetMode="External"/><Relationship Id="rId5" Type="http://schemas.openxmlformats.org/officeDocument/2006/relationships/hyperlink" Target="https://ru.wikipedia.org/wiki/%D0%A2%D1%8E%D0%BC%D0%B5%D0%BD%D1%8C" TargetMode="External"/><Relationship Id="rId4" Type="http://schemas.openxmlformats.org/officeDocument/2006/relationships/hyperlink" Target="https://ru.wikipedia.org/wiki/%D0%A1%D0%B8%D0%B1%D0%B8%D1%80%D1%81%D0%BA%D0%B8%D0%B9_%D1%82%D1%80%D0%B0%D0%BA%D1%8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836712"/>
            <a:ext cx="9036496" cy="2123658"/>
          </a:xfrm>
          <a:prstGeom prst="rect">
            <a:avLst/>
          </a:prstGeom>
        </p:spPr>
        <p:txBody>
          <a:bodyPr wrap="square">
            <a:spAutoFit/>
          </a:bodyPr>
          <a:lstStyle/>
          <a:p>
            <a:pPr algn="ctr"/>
            <a:r>
              <a:rPr lang="ru-RU" sz="4400" b="1" dirty="0">
                <a:solidFill>
                  <a:srgbClr val="0070C0"/>
                </a:solidFill>
              </a:rPr>
              <a:t>МАОУ «</a:t>
            </a:r>
            <a:r>
              <a:rPr lang="ru-RU" sz="4400" b="1" dirty="0" err="1">
                <a:solidFill>
                  <a:srgbClr val="0070C0"/>
                </a:solidFill>
              </a:rPr>
              <a:t>Киёвская</a:t>
            </a:r>
            <a:r>
              <a:rPr lang="ru-RU" sz="4400" b="1" dirty="0">
                <a:solidFill>
                  <a:srgbClr val="0070C0"/>
                </a:solidFill>
              </a:rPr>
              <a:t> СОШ» </a:t>
            </a:r>
          </a:p>
          <a:p>
            <a:pPr algn="ctr"/>
            <a:r>
              <a:rPr lang="ru-RU" sz="4400" b="1" dirty="0" smtClean="0">
                <a:solidFill>
                  <a:srgbClr val="0070C0"/>
                </a:solidFill>
              </a:rPr>
              <a:t>село </a:t>
            </a:r>
            <a:r>
              <a:rPr lang="ru-RU" sz="4400" b="1" dirty="0" err="1">
                <a:solidFill>
                  <a:srgbClr val="0070C0"/>
                </a:solidFill>
              </a:rPr>
              <a:t>Киёво</a:t>
            </a:r>
            <a:r>
              <a:rPr lang="ru-RU" sz="4400" b="1" dirty="0">
                <a:solidFill>
                  <a:srgbClr val="0070C0"/>
                </a:solidFill>
              </a:rPr>
              <a:t>, </a:t>
            </a:r>
          </a:p>
          <a:p>
            <a:pPr algn="ctr"/>
            <a:r>
              <a:rPr lang="ru-RU" sz="4400" b="1" dirty="0" err="1">
                <a:solidFill>
                  <a:srgbClr val="0070C0"/>
                </a:solidFill>
              </a:rPr>
              <a:t>Ялуторовского</a:t>
            </a:r>
            <a:r>
              <a:rPr lang="ru-RU" sz="4400" b="1" dirty="0">
                <a:solidFill>
                  <a:srgbClr val="0070C0"/>
                </a:solidFill>
              </a:rPr>
              <a:t> района</a:t>
            </a:r>
          </a:p>
        </p:txBody>
      </p:sp>
      <p:pic>
        <p:nvPicPr>
          <p:cNvPr id="5" name="Рисунок 4" descr="https://pp.userapi.com/c4525/u27615152/117990395/z_c89437b8.jpg"/>
          <p:cNvPicPr/>
          <p:nvPr/>
        </p:nvPicPr>
        <p:blipFill rotWithShape="1">
          <a:blip r:embed="rId2" cstate="print">
            <a:extLst>
              <a:ext uri="{28A0092B-C50C-407E-A947-70E740481C1C}">
                <a14:useLocalDpi xmlns:a14="http://schemas.microsoft.com/office/drawing/2010/main" val="0"/>
              </a:ext>
            </a:extLst>
          </a:blip>
          <a:srcRect l="1924" r="1225" b="9778"/>
          <a:stretch/>
        </p:blipFill>
        <p:spPr bwMode="auto">
          <a:xfrm>
            <a:off x="2987824" y="3861048"/>
            <a:ext cx="3659465" cy="22629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7080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9247" r="14468" b="15512"/>
          <a:stretch/>
        </p:blipFill>
        <p:spPr>
          <a:xfrm>
            <a:off x="0" y="773415"/>
            <a:ext cx="4752528" cy="3519682"/>
          </a:xfrm>
          <a:prstGeom prst="rect">
            <a:avLst/>
          </a:prstGeom>
        </p:spPr>
      </p:pic>
      <p:sp>
        <p:nvSpPr>
          <p:cNvPr id="3" name="TextBox 2"/>
          <p:cNvSpPr txBox="1"/>
          <p:nvPr/>
        </p:nvSpPr>
        <p:spPr>
          <a:xfrm>
            <a:off x="827584" y="188640"/>
            <a:ext cx="6912768" cy="584775"/>
          </a:xfrm>
          <a:prstGeom prst="rect">
            <a:avLst/>
          </a:prstGeom>
          <a:noFill/>
        </p:spPr>
        <p:txBody>
          <a:bodyPr wrap="square" rtlCol="0">
            <a:spAutoFit/>
          </a:bodyPr>
          <a:lstStyle/>
          <a:p>
            <a:r>
              <a:rPr lang="ru-RU" sz="3200" dirty="0" err="1" smtClean="0">
                <a:solidFill>
                  <a:schemeClr val="accent1"/>
                </a:solidFill>
              </a:rPr>
              <a:t>Квест</a:t>
            </a:r>
            <a:r>
              <a:rPr lang="ru-RU" sz="3200" dirty="0" smtClean="0">
                <a:solidFill>
                  <a:schemeClr val="accent1"/>
                </a:solidFill>
              </a:rPr>
              <a:t> «Я люблю </a:t>
            </a:r>
            <a:r>
              <a:rPr lang="ru-RU" sz="3200" dirty="0" err="1" smtClean="0">
                <a:solidFill>
                  <a:schemeClr val="accent1"/>
                </a:solidFill>
              </a:rPr>
              <a:t>Ялуторовский</a:t>
            </a:r>
            <a:r>
              <a:rPr lang="ru-RU" sz="3200" dirty="0" smtClean="0">
                <a:solidFill>
                  <a:schemeClr val="accent1"/>
                </a:solidFill>
              </a:rPr>
              <a:t> район»</a:t>
            </a:r>
            <a:endParaRPr lang="ru-RU" sz="3200" dirty="0">
              <a:solidFill>
                <a:schemeClr val="accent1"/>
              </a:solidFill>
            </a:endParaRPr>
          </a:p>
        </p:txBody>
      </p:sp>
      <p:pic>
        <p:nvPicPr>
          <p:cNvPr id="4" name="Объект 3"/>
          <p:cNvPicPr>
            <a:picLocks noGrp="1" noChangeAspect="1"/>
          </p:cNvPicPr>
          <p:nvPr>
            <p:ph idx="1"/>
          </p:nvPr>
        </p:nvPicPr>
        <p:blipFill rotWithShape="1">
          <a:blip r:embed="rId3">
            <a:extLst>
              <a:ext uri="{28A0092B-C50C-407E-A947-70E740481C1C}">
                <a14:useLocalDpi xmlns:a14="http://schemas.microsoft.com/office/drawing/2010/main" val="0"/>
              </a:ext>
            </a:extLst>
          </a:blip>
          <a:srcRect t="30229" b="26814"/>
          <a:stretch/>
        </p:blipFill>
        <p:spPr>
          <a:xfrm>
            <a:off x="4211960" y="3708613"/>
            <a:ext cx="4935488" cy="3180204"/>
          </a:xfrm>
        </p:spPr>
      </p:pic>
    </p:spTree>
    <p:extLst>
      <p:ext uri="{BB962C8B-B14F-4D97-AF65-F5344CB8AC3E}">
        <p14:creationId xmlns:p14="http://schemas.microsoft.com/office/powerpoint/2010/main" val="31656540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330824" cy="1143000"/>
          </a:xfrm>
        </p:spPr>
        <p:txBody>
          <a:bodyPr>
            <a:normAutofit/>
          </a:bodyPr>
          <a:lstStyle/>
          <a:p>
            <a:r>
              <a:rPr lang="ru-RU" sz="3200" dirty="0" smtClean="0">
                <a:solidFill>
                  <a:schemeClr val="accent1"/>
                </a:solidFill>
              </a:rPr>
              <a:t> </a:t>
            </a:r>
            <a:r>
              <a:rPr lang="ru-RU" sz="2400" dirty="0" smtClean="0">
                <a:solidFill>
                  <a:schemeClr val="accent1"/>
                </a:solidFill>
              </a:rPr>
              <a:t>Поисковый  отряд «Салют Победы»</a:t>
            </a:r>
            <a:endParaRPr lang="ru-RU" sz="2400" dirty="0">
              <a:solidFill>
                <a:schemeClr val="accent1"/>
              </a:solidFill>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196752"/>
            <a:ext cx="5227850" cy="4525963"/>
          </a:xfrm>
        </p:spPr>
      </p:pic>
      <p:pic>
        <p:nvPicPr>
          <p:cNvPr id="3" name="Рисунок 2"/>
          <p:cNvPicPr>
            <a:picLocks noChangeAspect="1"/>
          </p:cNvPicPr>
          <p:nvPr/>
        </p:nvPicPr>
        <p:blipFill rotWithShape="1">
          <a:blip r:embed="rId3"/>
          <a:srcRect l="30504" r="32213"/>
          <a:stretch/>
        </p:blipFill>
        <p:spPr>
          <a:xfrm>
            <a:off x="5685050" y="1383358"/>
            <a:ext cx="3168352" cy="5121084"/>
          </a:xfrm>
          <a:prstGeom prst="rect">
            <a:avLst/>
          </a:prstGeom>
        </p:spPr>
      </p:pic>
      <p:sp>
        <p:nvSpPr>
          <p:cNvPr id="7" name="TextBox 6"/>
          <p:cNvSpPr txBox="1"/>
          <p:nvPr/>
        </p:nvSpPr>
        <p:spPr>
          <a:xfrm>
            <a:off x="5220072" y="476672"/>
            <a:ext cx="3456384" cy="954107"/>
          </a:xfrm>
          <a:prstGeom prst="rect">
            <a:avLst/>
          </a:prstGeom>
          <a:noFill/>
        </p:spPr>
        <p:txBody>
          <a:bodyPr wrap="square" rtlCol="0">
            <a:spAutoFit/>
          </a:bodyPr>
          <a:lstStyle/>
          <a:p>
            <a:r>
              <a:rPr lang="ru-RU" sz="2800" dirty="0">
                <a:solidFill>
                  <a:schemeClr val="accent1"/>
                </a:solidFill>
              </a:rPr>
              <a:t>Лучший поисковик </a:t>
            </a:r>
            <a:endParaRPr lang="ru-RU" sz="2800" dirty="0" smtClean="0">
              <a:solidFill>
                <a:schemeClr val="accent1"/>
              </a:solidFill>
            </a:endParaRPr>
          </a:p>
          <a:p>
            <a:r>
              <a:rPr lang="ru-RU" sz="2800" dirty="0" smtClean="0">
                <a:solidFill>
                  <a:schemeClr val="accent1"/>
                </a:solidFill>
              </a:rPr>
              <a:t>Тюменской </a:t>
            </a:r>
            <a:r>
              <a:rPr lang="ru-RU" sz="2800" dirty="0">
                <a:solidFill>
                  <a:schemeClr val="accent1"/>
                </a:solidFill>
              </a:rPr>
              <a:t>области </a:t>
            </a:r>
            <a:endParaRPr lang="ru-RU" sz="2800" dirty="0"/>
          </a:p>
        </p:txBody>
      </p:sp>
    </p:spTree>
    <p:extLst>
      <p:ext uri="{BB962C8B-B14F-4D97-AF65-F5344CB8AC3E}">
        <p14:creationId xmlns:p14="http://schemas.microsoft.com/office/powerpoint/2010/main" val="41725648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solidFill>
                  <a:schemeClr val="accent1"/>
                </a:solidFill>
              </a:rPr>
              <a:t>Участник Всероссийского форума </a:t>
            </a:r>
            <a:r>
              <a:rPr lang="ru-RU" sz="2800" dirty="0">
                <a:solidFill>
                  <a:schemeClr val="accent1"/>
                </a:solidFill>
              </a:rPr>
              <a:t>молодых исследователей «Шаг в будущее»</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1426374"/>
            <a:ext cx="7172148" cy="4767307"/>
          </a:xfrm>
        </p:spPr>
      </p:pic>
    </p:spTree>
    <p:extLst>
      <p:ext uri="{BB962C8B-B14F-4D97-AF65-F5344CB8AC3E}">
        <p14:creationId xmlns:p14="http://schemas.microsoft.com/office/powerpoint/2010/main" val="3287480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solidFill>
                  <a:schemeClr val="accent1"/>
                </a:solidFill>
              </a:rPr>
              <a:t>Межрегиональный военно-исторический конкурс «</a:t>
            </a:r>
            <a:r>
              <a:rPr lang="ru-RU" sz="2400" dirty="0">
                <a:solidFill>
                  <a:schemeClr val="accent1"/>
                </a:solidFill>
              </a:rPr>
              <a:t>О</a:t>
            </a:r>
            <a:r>
              <a:rPr lang="ru-RU" sz="2400" dirty="0" smtClean="0">
                <a:solidFill>
                  <a:schemeClr val="accent1"/>
                </a:solidFill>
              </a:rPr>
              <a:t>гненные версты»</a:t>
            </a:r>
            <a:endParaRPr lang="ru-RU" sz="2400" dirty="0">
              <a:solidFill>
                <a:schemeClr val="accent1"/>
              </a:solidFill>
            </a:endParaRPr>
          </a:p>
        </p:txBody>
      </p:sp>
      <p:pic>
        <p:nvPicPr>
          <p:cNvPr id="4" name="Объект 3"/>
          <p:cNvPicPr>
            <a:picLocks noGrp="1" noChangeAspect="1"/>
          </p:cNvPicPr>
          <p:nvPr>
            <p:ph idx="1"/>
          </p:nvPr>
        </p:nvPicPr>
        <p:blipFill rotWithShape="1">
          <a:blip r:embed="rId3">
            <a:extLst>
              <a:ext uri="{28A0092B-C50C-407E-A947-70E740481C1C}">
                <a14:useLocalDpi xmlns:a14="http://schemas.microsoft.com/office/drawing/2010/main" val="0"/>
              </a:ext>
            </a:extLst>
          </a:blip>
          <a:srcRect l="17344" t="26826" r="19062" b="-4280"/>
          <a:stretch/>
        </p:blipFill>
        <p:spPr>
          <a:xfrm>
            <a:off x="755576" y="1628800"/>
            <a:ext cx="7416824" cy="4995841"/>
          </a:xfrm>
        </p:spPr>
      </p:pic>
    </p:spTree>
    <p:extLst>
      <p:ext uri="{BB962C8B-B14F-4D97-AF65-F5344CB8AC3E}">
        <p14:creationId xmlns:p14="http://schemas.microsoft.com/office/powerpoint/2010/main" val="21588955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21651" t="13651" r="21650"/>
          <a:stretch/>
        </p:blipFill>
        <p:spPr>
          <a:xfrm>
            <a:off x="1259632" y="3304111"/>
            <a:ext cx="4320480" cy="3706275"/>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40550" t="17845" r="27950"/>
          <a:stretch/>
        </p:blipFill>
        <p:spPr>
          <a:xfrm>
            <a:off x="5944494" y="3041496"/>
            <a:ext cx="2880320" cy="4231506"/>
          </a:xfrm>
          <a:prstGeom prst="rect">
            <a:avLst/>
          </a:prstGeom>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27163" r="11413"/>
          <a:stretch/>
        </p:blipFill>
        <p:spPr>
          <a:xfrm>
            <a:off x="0" y="170822"/>
            <a:ext cx="3593538" cy="3295402"/>
          </a:xfrm>
          <a:prstGeom prst="rect">
            <a:avLst/>
          </a:prstGeom>
        </p:spPr>
      </p:pic>
      <p:sp>
        <p:nvSpPr>
          <p:cNvPr id="7" name="TextBox 6"/>
          <p:cNvSpPr txBox="1"/>
          <p:nvPr/>
        </p:nvSpPr>
        <p:spPr>
          <a:xfrm>
            <a:off x="3626503" y="176423"/>
            <a:ext cx="4596195" cy="830997"/>
          </a:xfrm>
          <a:prstGeom prst="rect">
            <a:avLst/>
          </a:prstGeom>
          <a:noFill/>
        </p:spPr>
        <p:txBody>
          <a:bodyPr wrap="none" rtlCol="0">
            <a:spAutoFit/>
          </a:bodyPr>
          <a:lstStyle/>
          <a:p>
            <a:r>
              <a:rPr lang="ru-RU" sz="2400" dirty="0" smtClean="0">
                <a:solidFill>
                  <a:schemeClr val="accent1"/>
                </a:solidFill>
              </a:rPr>
              <a:t>Награждение победителей и</a:t>
            </a:r>
          </a:p>
          <a:p>
            <a:r>
              <a:rPr lang="ru-RU" sz="2400" dirty="0" smtClean="0">
                <a:solidFill>
                  <a:schemeClr val="accent1"/>
                </a:solidFill>
              </a:rPr>
              <a:t> призеров предметных олимпиад</a:t>
            </a:r>
            <a:endParaRPr lang="ru-RU" sz="2400" dirty="0">
              <a:solidFill>
                <a:schemeClr val="accent1"/>
              </a:solidFill>
            </a:endParaRPr>
          </a:p>
        </p:txBody>
      </p:sp>
    </p:spTree>
    <p:extLst>
      <p:ext uri="{BB962C8B-B14F-4D97-AF65-F5344CB8AC3E}">
        <p14:creationId xmlns:p14="http://schemas.microsoft.com/office/powerpoint/2010/main" val="3481038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dirty="0" smtClean="0">
                <a:solidFill>
                  <a:schemeClr val="tx2"/>
                </a:solidFill>
              </a:rPr>
              <a:t>Традиционные спортивные мероприятия</a:t>
            </a:r>
            <a:endParaRPr lang="ru-RU" sz="3600" dirty="0">
              <a:solidFill>
                <a:schemeClr val="tx2"/>
              </a:solidFill>
            </a:endParaRPr>
          </a:p>
        </p:txBody>
      </p:sp>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749" t="24017" r="14941"/>
          <a:stretch/>
        </p:blipFill>
        <p:spPr>
          <a:xfrm>
            <a:off x="251520" y="1514140"/>
            <a:ext cx="4320480" cy="2562932"/>
          </a:xfrm>
        </p:spPr>
      </p:pic>
      <p:pic>
        <p:nvPicPr>
          <p:cNvPr id="5" name="Объект 3"/>
          <p:cNvPicPr>
            <a:picLocks noChangeAspect="1"/>
          </p:cNvPicPr>
          <p:nvPr/>
        </p:nvPicPr>
        <p:blipFill rotWithShape="1">
          <a:blip r:embed="rId3">
            <a:extLst>
              <a:ext uri="{28A0092B-C50C-407E-A947-70E740481C1C}">
                <a14:useLocalDpi xmlns:a14="http://schemas.microsoft.com/office/drawing/2010/main" val="0"/>
              </a:ext>
            </a:extLst>
          </a:blip>
          <a:srcRect t="27679" r="2494"/>
          <a:stretch/>
        </p:blipFill>
        <p:spPr>
          <a:xfrm>
            <a:off x="2255988" y="4221088"/>
            <a:ext cx="6692843" cy="2796705"/>
          </a:xfrm>
          <a:prstGeom prst="rect">
            <a:avLst/>
          </a:prstGeom>
        </p:spPr>
      </p:pic>
    </p:spTree>
    <p:extLst>
      <p:ext uri="{BB962C8B-B14F-4D97-AF65-F5344CB8AC3E}">
        <p14:creationId xmlns:p14="http://schemas.microsoft.com/office/powerpoint/2010/main" val="37332474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16774" t="29399" r="17995" b="8736"/>
          <a:stretch/>
        </p:blipFill>
        <p:spPr>
          <a:xfrm>
            <a:off x="3131840" y="126866"/>
            <a:ext cx="5674874" cy="6308896"/>
          </a:xfrm>
          <a:prstGeom prst="rect">
            <a:avLst/>
          </a:prstGeom>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t="27951" r="-2185" b="16400"/>
          <a:stretch/>
        </p:blipFill>
        <p:spPr>
          <a:xfrm>
            <a:off x="179512" y="2144892"/>
            <a:ext cx="4680520" cy="4524468"/>
          </a:xfrm>
          <a:prstGeom prst="rect">
            <a:avLst/>
          </a:prstGeom>
        </p:spPr>
      </p:pic>
    </p:spTree>
    <p:extLst>
      <p:ext uri="{BB962C8B-B14F-4D97-AF65-F5344CB8AC3E}">
        <p14:creationId xmlns:p14="http://schemas.microsoft.com/office/powerpoint/2010/main" val="30273954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8577" t="34901" r="-2184" b="14301"/>
          <a:stretch/>
        </p:blipFill>
        <p:spPr>
          <a:xfrm>
            <a:off x="323528" y="1196752"/>
            <a:ext cx="3616675" cy="3483768"/>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18500" t="26238" r="17713" b="3872"/>
          <a:stretch/>
        </p:blipFill>
        <p:spPr>
          <a:xfrm>
            <a:off x="3311352" y="3257600"/>
            <a:ext cx="5832648" cy="3600400"/>
          </a:xfrm>
          <a:prstGeom prst="rect">
            <a:avLst/>
          </a:prstGeom>
        </p:spPr>
      </p:pic>
      <p:sp>
        <p:nvSpPr>
          <p:cNvPr id="6" name="TextBox 5"/>
          <p:cNvSpPr txBox="1"/>
          <p:nvPr/>
        </p:nvSpPr>
        <p:spPr>
          <a:xfrm>
            <a:off x="329694" y="404664"/>
            <a:ext cx="8814306" cy="830997"/>
          </a:xfrm>
          <a:prstGeom prst="rect">
            <a:avLst/>
          </a:prstGeom>
          <a:noFill/>
        </p:spPr>
        <p:txBody>
          <a:bodyPr wrap="square" rtlCol="0">
            <a:spAutoFit/>
          </a:bodyPr>
          <a:lstStyle/>
          <a:p>
            <a:r>
              <a:rPr lang="ru-RU" sz="2400" b="1" dirty="0" smtClean="0">
                <a:solidFill>
                  <a:schemeClr val="accent1"/>
                </a:solidFill>
              </a:rPr>
              <a:t>Первый районный патриотический слет «</a:t>
            </a:r>
            <a:r>
              <a:rPr lang="ru-RU" sz="2400" b="1" dirty="0" err="1" smtClean="0">
                <a:solidFill>
                  <a:schemeClr val="accent1"/>
                </a:solidFill>
              </a:rPr>
              <a:t>Ялуторовский</a:t>
            </a:r>
            <a:r>
              <a:rPr lang="ru-RU" sz="2400" b="1" dirty="0" smtClean="0">
                <a:solidFill>
                  <a:schemeClr val="accent1"/>
                </a:solidFill>
              </a:rPr>
              <a:t> патриот»</a:t>
            </a:r>
            <a:endParaRPr lang="ru-RU" sz="2400" b="1" dirty="0">
              <a:solidFill>
                <a:schemeClr val="accent1"/>
              </a:solidFill>
            </a:endParaRPr>
          </a:p>
        </p:txBody>
      </p:sp>
    </p:spTree>
    <p:extLst>
      <p:ext uri="{BB962C8B-B14F-4D97-AF65-F5344CB8AC3E}">
        <p14:creationId xmlns:p14="http://schemas.microsoft.com/office/powerpoint/2010/main" val="8340136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014" y="773233"/>
            <a:ext cx="3667375" cy="243679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301" y="3458671"/>
            <a:ext cx="4033171" cy="267984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1899" y="584330"/>
            <a:ext cx="4235973" cy="2814600"/>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673" y="3423102"/>
            <a:ext cx="4077826" cy="2709519"/>
          </a:xfrm>
          <a:prstGeom prst="rect">
            <a:avLst/>
          </a:prstGeom>
        </p:spPr>
      </p:pic>
    </p:spTree>
    <p:extLst>
      <p:ext uri="{BB962C8B-B14F-4D97-AF65-F5344CB8AC3E}">
        <p14:creationId xmlns:p14="http://schemas.microsoft.com/office/powerpoint/2010/main" val="487085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67544" y="-571500"/>
            <a:ext cx="8229600" cy="1143000"/>
          </a:xfrm>
        </p:spPr>
        <p:txBody>
          <a:bodyPr/>
          <a:lstStyle/>
          <a:p>
            <a:endParaRPr lang="ru-RU" dirty="0"/>
          </a:p>
        </p:txBody>
      </p:sp>
      <p:sp>
        <p:nvSpPr>
          <p:cNvPr id="3" name="Объект 2"/>
          <p:cNvSpPr>
            <a:spLocks noGrp="1"/>
          </p:cNvSpPr>
          <p:nvPr>
            <p:ph idx="4294967295"/>
          </p:nvPr>
        </p:nvSpPr>
        <p:spPr>
          <a:xfrm>
            <a:off x="0" y="1600200"/>
            <a:ext cx="8229600" cy="4525963"/>
          </a:xfrm>
        </p:spPr>
        <p:txBody>
          <a:bodyPr>
            <a:normAutofit/>
          </a:bodyPr>
          <a:lstStyle/>
          <a:p>
            <a:pPr marL="0" indent="0" algn="ctr">
              <a:buNone/>
            </a:pPr>
            <a:r>
              <a:rPr lang="ru-RU" sz="4400" dirty="0" smtClean="0">
                <a:solidFill>
                  <a:schemeClr val="accent1"/>
                </a:solidFill>
              </a:rPr>
              <a:t>МАОУ «</a:t>
            </a:r>
            <a:r>
              <a:rPr lang="ru-RU" sz="4400" dirty="0" err="1" smtClean="0">
                <a:solidFill>
                  <a:schemeClr val="accent1"/>
                </a:solidFill>
              </a:rPr>
              <a:t>Киёвская</a:t>
            </a:r>
            <a:r>
              <a:rPr lang="ru-RU" sz="4400" dirty="0" smtClean="0">
                <a:solidFill>
                  <a:schemeClr val="accent1"/>
                </a:solidFill>
              </a:rPr>
              <a:t> СОШ»</a:t>
            </a:r>
          </a:p>
          <a:p>
            <a:pPr marL="0" indent="0" algn="ctr">
              <a:buNone/>
            </a:pPr>
            <a:r>
              <a:rPr lang="ru-RU" sz="4400" dirty="0" smtClean="0">
                <a:solidFill>
                  <a:schemeClr val="accent1"/>
                </a:solidFill>
              </a:rPr>
              <a:t> ждет вас!</a:t>
            </a:r>
            <a:r>
              <a:rPr lang="ru-RU" sz="4400" dirty="0" smtClean="0">
                <a:solidFill>
                  <a:schemeClr val="accent1"/>
                </a:solidFill>
              </a:rPr>
              <a:t> </a:t>
            </a:r>
            <a:endParaRPr lang="ru-RU" sz="4400" dirty="0">
              <a:solidFill>
                <a:schemeClr val="accent1"/>
              </a:solidFill>
            </a:endParaRPr>
          </a:p>
        </p:txBody>
      </p:sp>
    </p:spTree>
    <p:extLst>
      <p:ext uri="{BB962C8B-B14F-4D97-AF65-F5344CB8AC3E}">
        <p14:creationId xmlns:p14="http://schemas.microsoft.com/office/powerpoint/2010/main" val="198506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im0-tub-ru.yandex.net/i?id=932d0a3e91af5753d02d3f6ad33c6615&amp;n=33&amp;h=215&amp;w=222"/>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88640"/>
            <a:ext cx="3789387" cy="3600400"/>
          </a:xfrm>
          <a:prstGeom prst="rect">
            <a:avLst/>
          </a:prstGeom>
          <a:noFill/>
          <a:ln>
            <a:noFill/>
          </a:ln>
        </p:spPr>
      </p:pic>
      <p:sp>
        <p:nvSpPr>
          <p:cNvPr id="6" name="Прямоугольник 5"/>
          <p:cNvSpPr/>
          <p:nvPr/>
        </p:nvSpPr>
        <p:spPr>
          <a:xfrm>
            <a:off x="4067944" y="3473138"/>
            <a:ext cx="4824536" cy="1477328"/>
          </a:xfrm>
          <a:prstGeom prst="rect">
            <a:avLst/>
          </a:prstGeom>
        </p:spPr>
        <p:txBody>
          <a:bodyPr wrap="square">
            <a:spAutoFit/>
          </a:bodyPr>
          <a:lstStyle/>
          <a:p>
            <a:r>
              <a:rPr lang="ru-RU" dirty="0"/>
              <a:t>Наверняка каждый  транзитный водитель или пассажир, следуя по федеральной трассе Тюмень-Омск и проезжая по </a:t>
            </a:r>
            <a:r>
              <a:rPr lang="ru-RU" dirty="0" err="1"/>
              <a:t>Ялуторовскому</a:t>
            </a:r>
            <a:r>
              <a:rPr lang="ru-RU" dirty="0"/>
              <a:t> району, задавался вопросом: а что это за село с </a:t>
            </a:r>
            <a:r>
              <a:rPr lang="ru-RU" dirty="0" smtClean="0"/>
              <a:t>таким названием.</a:t>
            </a:r>
            <a:endParaRPr lang="ru-RU" dirty="0"/>
          </a:p>
        </p:txBody>
      </p:sp>
      <p:sp>
        <p:nvSpPr>
          <p:cNvPr id="5" name="Прямоугольник 4"/>
          <p:cNvSpPr/>
          <p:nvPr/>
        </p:nvSpPr>
        <p:spPr>
          <a:xfrm>
            <a:off x="395536" y="764704"/>
            <a:ext cx="4752528" cy="2708434"/>
          </a:xfrm>
          <a:prstGeom prst="rect">
            <a:avLst/>
          </a:prstGeom>
        </p:spPr>
        <p:txBody>
          <a:bodyPr wrap="square">
            <a:spAutoFit/>
          </a:bodyPr>
          <a:lstStyle/>
          <a:p>
            <a:r>
              <a:rPr lang="ru-RU" sz="4400" dirty="0">
                <a:latin typeface="Calibri" panose="020F0502020204030204" pitchFamily="34" charset="0"/>
                <a:ea typeface="Calibri" panose="020F0502020204030204" pitchFamily="34" charset="0"/>
                <a:cs typeface="Times New Roman" panose="02020603050405020304" pitchFamily="18" charset="0"/>
              </a:rPr>
              <a:t> </a:t>
            </a:r>
            <a:r>
              <a:rPr lang="ru-RU"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Село </a:t>
            </a:r>
            <a:r>
              <a:rPr lang="ru-RU" b="1" i="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Киево</a:t>
            </a:r>
            <a:r>
              <a:rPr lang="ru-RU"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расположено рядом (400 метров) с автомобильной трассой </a:t>
            </a:r>
            <a:r>
              <a:rPr lang="ru-RU" b="1" i="1" u="sng" dirty="0">
                <a:solidFill>
                  <a:srgbClr val="0070C0"/>
                </a:solidFill>
                <a:latin typeface="Arial" panose="020B0604020202020204" pitchFamily="34" charset="0"/>
                <a:ea typeface="Calibri" panose="020F0502020204030204" pitchFamily="34" charset="0"/>
                <a:cs typeface="Times New Roman" panose="02020603050405020304" pitchFamily="18" charset="0"/>
                <a:hlinkClick r:id="rId3"/>
              </a:rPr>
              <a:t>Р402</a:t>
            </a:r>
            <a:r>
              <a:rPr lang="ru-RU"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ru-RU" b="1" i="1"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4"/>
              </a:rPr>
              <a:t>Сибирский тракт</a:t>
            </a:r>
            <a:r>
              <a:rPr lang="ru-RU"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на расстоянии 50 км от областного центра </a:t>
            </a:r>
            <a:r>
              <a:rPr lang="ru-RU" b="1" i="1"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5"/>
              </a:rPr>
              <a:t>г. Тюмени</a:t>
            </a:r>
            <a:r>
              <a:rPr lang="ru-RU"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и 27 км от районного центра </a:t>
            </a:r>
            <a:r>
              <a:rPr lang="ru-RU" b="1" i="1"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6"/>
              </a:rPr>
              <a:t>г. Ялуторовска</a:t>
            </a:r>
            <a:r>
              <a:rPr lang="ru-RU"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ru-RU" b="1" i="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Киёво</a:t>
            </a:r>
            <a:r>
              <a:rPr lang="ru-RU"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самое крупное село по численности населения в Ялуторовском районе. </a:t>
            </a:r>
            <a:endParaRPr lang="ru-RU" dirty="0"/>
          </a:p>
        </p:txBody>
      </p:sp>
    </p:spTree>
    <p:extLst>
      <p:ext uri="{BB962C8B-B14F-4D97-AF65-F5344CB8AC3E}">
        <p14:creationId xmlns:p14="http://schemas.microsoft.com/office/powerpoint/2010/main" val="3607757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4097983"/>
            <a:ext cx="4067944" cy="2714184"/>
          </a:xfr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t="18500"/>
          <a:stretch/>
        </p:blipFill>
        <p:spPr>
          <a:xfrm>
            <a:off x="4499992" y="0"/>
            <a:ext cx="4464496" cy="2728908"/>
          </a:xfrm>
          <a:prstGeom prst="rect">
            <a:avLst/>
          </a:prstGeom>
        </p:spPr>
      </p:pic>
      <p:sp>
        <p:nvSpPr>
          <p:cNvPr id="3" name="TextBox 2"/>
          <p:cNvSpPr txBox="1"/>
          <p:nvPr/>
        </p:nvSpPr>
        <p:spPr>
          <a:xfrm>
            <a:off x="251521" y="404664"/>
            <a:ext cx="4248472" cy="3693319"/>
          </a:xfrm>
          <a:prstGeom prst="rect">
            <a:avLst/>
          </a:prstGeom>
          <a:noFill/>
        </p:spPr>
        <p:txBody>
          <a:bodyPr wrap="square" rtlCol="0">
            <a:spAutoFit/>
          </a:bodyPr>
          <a:lstStyle/>
          <a:p>
            <a:r>
              <a:rPr lang="ru-RU" sz="2400" dirty="0" smtClean="0"/>
              <a:t>МАОУ «</a:t>
            </a:r>
            <a:r>
              <a:rPr lang="ru-RU" sz="2400" dirty="0" err="1" smtClean="0"/>
              <a:t>Киёвская</a:t>
            </a:r>
            <a:r>
              <a:rPr lang="ru-RU" sz="2400" dirty="0" smtClean="0"/>
              <a:t> СОШ» имеет структурное подразделение «Детский сад «Сказка», </a:t>
            </a:r>
          </a:p>
          <a:p>
            <a:r>
              <a:rPr lang="ru-RU" sz="2400" dirty="0" smtClean="0"/>
              <a:t>Филиал «</a:t>
            </a:r>
            <a:r>
              <a:rPr lang="ru-RU" sz="2400" dirty="0" err="1" smtClean="0"/>
              <a:t>Памятнинская</a:t>
            </a:r>
            <a:r>
              <a:rPr lang="ru-RU" sz="2400" dirty="0" smtClean="0"/>
              <a:t> СОШ»</a:t>
            </a:r>
          </a:p>
          <a:p>
            <a:r>
              <a:rPr lang="ru-RU" sz="2400" dirty="0" smtClean="0"/>
              <a:t>Филиал «</a:t>
            </a:r>
            <a:r>
              <a:rPr lang="ru-RU" sz="2400" dirty="0" err="1" smtClean="0"/>
              <a:t>Памятнинский</a:t>
            </a:r>
            <a:r>
              <a:rPr lang="ru-RU" sz="2400" dirty="0" smtClean="0"/>
              <a:t> детский сад «Солнышко»</a:t>
            </a:r>
          </a:p>
          <a:p>
            <a:r>
              <a:rPr lang="ru-RU" sz="2400" dirty="0" smtClean="0"/>
              <a:t>Филиал «</a:t>
            </a:r>
            <a:r>
              <a:rPr lang="ru-RU" sz="2400" dirty="0" err="1" smtClean="0"/>
              <a:t>Карабашская</a:t>
            </a:r>
            <a:r>
              <a:rPr lang="ru-RU" sz="2400" dirty="0" smtClean="0"/>
              <a:t> СОШ»</a:t>
            </a:r>
          </a:p>
          <a:p>
            <a:r>
              <a:rPr lang="ru-RU" sz="2400" dirty="0"/>
              <a:t>Филиал </a:t>
            </a:r>
            <a:r>
              <a:rPr lang="ru-RU" sz="2400" dirty="0" smtClean="0"/>
              <a:t>«</a:t>
            </a:r>
            <a:r>
              <a:rPr lang="ru-RU" sz="2400" dirty="0" err="1" smtClean="0"/>
              <a:t>Карабашский</a:t>
            </a:r>
            <a:r>
              <a:rPr lang="ru-RU" sz="2400" dirty="0" smtClean="0"/>
              <a:t> </a:t>
            </a:r>
            <a:r>
              <a:rPr lang="ru-RU" sz="2400" dirty="0"/>
              <a:t>детский сад </a:t>
            </a:r>
            <a:r>
              <a:rPr lang="ru-RU" sz="2400" dirty="0" smtClean="0"/>
              <a:t>«Улыбка»</a:t>
            </a:r>
            <a:endParaRPr lang="ru-RU" sz="2400" dirty="0"/>
          </a:p>
          <a:p>
            <a:endParaRPr lang="ru-RU" dirty="0"/>
          </a:p>
        </p:txBody>
      </p:sp>
      <p:sp>
        <p:nvSpPr>
          <p:cNvPr id="7" name="TextBox 6"/>
          <p:cNvSpPr txBox="1"/>
          <p:nvPr/>
        </p:nvSpPr>
        <p:spPr>
          <a:xfrm>
            <a:off x="4499992" y="3501008"/>
            <a:ext cx="4032448" cy="2308324"/>
          </a:xfrm>
          <a:prstGeom prst="rect">
            <a:avLst/>
          </a:prstGeom>
          <a:noFill/>
        </p:spPr>
        <p:txBody>
          <a:bodyPr wrap="square" rtlCol="0">
            <a:spAutoFit/>
          </a:bodyPr>
          <a:lstStyle/>
          <a:p>
            <a:r>
              <a:rPr lang="ru-RU" dirty="0" smtClean="0"/>
              <a:t>Общая численность педагогов- 50 человек</a:t>
            </a:r>
          </a:p>
          <a:p>
            <a:r>
              <a:rPr lang="ru-RU" dirty="0" smtClean="0"/>
              <a:t>Средний возраст- 40 лет.</a:t>
            </a:r>
          </a:p>
          <a:p>
            <a:r>
              <a:rPr lang="ru-RU" dirty="0" smtClean="0"/>
              <a:t>Педагогический стаж:</a:t>
            </a:r>
          </a:p>
          <a:p>
            <a:r>
              <a:rPr lang="ru-RU" dirty="0" smtClean="0"/>
              <a:t>Молодые педагоги- 3 человека</a:t>
            </a:r>
          </a:p>
          <a:p>
            <a:r>
              <a:rPr lang="ru-RU" dirty="0" smtClean="0"/>
              <a:t>До 3 лет- 6 человек</a:t>
            </a:r>
          </a:p>
          <a:p>
            <a:r>
              <a:rPr lang="ru-RU" dirty="0" smtClean="0"/>
              <a:t>От 5-20 лет- 20 человек</a:t>
            </a:r>
          </a:p>
          <a:p>
            <a:r>
              <a:rPr lang="ru-RU" dirty="0" smtClean="0"/>
              <a:t>От 20 и более- 21 человек</a:t>
            </a:r>
            <a:endParaRPr lang="ru-RU" dirty="0"/>
          </a:p>
        </p:txBody>
      </p:sp>
    </p:spTree>
    <p:extLst>
      <p:ext uri="{BB962C8B-B14F-4D97-AF65-F5344CB8AC3E}">
        <p14:creationId xmlns:p14="http://schemas.microsoft.com/office/powerpoint/2010/main" val="391714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8333" t="24450" r="29840" b="21839"/>
          <a:stretch/>
        </p:blipFill>
        <p:spPr bwMode="auto">
          <a:xfrm>
            <a:off x="5580112" y="3973234"/>
            <a:ext cx="3563888"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7504" y="188640"/>
            <a:ext cx="9036496" cy="5509200"/>
          </a:xfrm>
          <a:prstGeom prst="rect">
            <a:avLst/>
          </a:prstGeom>
          <a:noFill/>
        </p:spPr>
        <p:txBody>
          <a:bodyPr wrap="square" rtlCol="0">
            <a:spAutoFit/>
          </a:bodyPr>
          <a:lstStyle/>
          <a:p>
            <a:r>
              <a:rPr lang="ru-RU" sz="2800" dirty="0" smtClean="0">
                <a:solidFill>
                  <a:srgbClr val="0070C0"/>
                </a:solidFill>
              </a:rPr>
              <a:t>МАОУ «</a:t>
            </a:r>
            <a:r>
              <a:rPr lang="ru-RU" sz="2800" dirty="0" err="1" smtClean="0">
                <a:solidFill>
                  <a:srgbClr val="0070C0"/>
                </a:solidFill>
              </a:rPr>
              <a:t>Киёвская</a:t>
            </a:r>
            <a:r>
              <a:rPr lang="ru-RU" sz="2800" dirty="0" smtClean="0">
                <a:solidFill>
                  <a:srgbClr val="0070C0"/>
                </a:solidFill>
              </a:rPr>
              <a:t> СОШ</a:t>
            </a:r>
            <a:r>
              <a:rPr lang="ru-RU" sz="2800" dirty="0" smtClean="0">
                <a:solidFill>
                  <a:srgbClr val="0070C0"/>
                </a:solidFill>
              </a:rPr>
              <a:t>».с.Киёво,ул.Мира,5</a:t>
            </a:r>
            <a:endParaRPr lang="ru-RU" sz="2800" dirty="0" smtClean="0">
              <a:solidFill>
                <a:srgbClr val="0070C0"/>
              </a:solidFill>
            </a:endParaRPr>
          </a:p>
          <a:p>
            <a:r>
              <a:rPr lang="ru-RU" sz="2800" dirty="0" smtClean="0">
                <a:solidFill>
                  <a:srgbClr val="0070C0"/>
                </a:solidFill>
              </a:rPr>
              <a:t>Всего обучающихся – 278 человек</a:t>
            </a:r>
          </a:p>
          <a:p>
            <a:r>
              <a:rPr lang="ru-RU" sz="2800" dirty="0" smtClean="0">
                <a:solidFill>
                  <a:srgbClr val="0070C0"/>
                </a:solidFill>
              </a:rPr>
              <a:t>15 классов комплектов</a:t>
            </a:r>
          </a:p>
          <a:p>
            <a:r>
              <a:rPr lang="ru-RU" sz="2800" dirty="0" smtClean="0">
                <a:solidFill>
                  <a:srgbClr val="0070C0"/>
                </a:solidFill>
              </a:rPr>
              <a:t>С 1-4 классы имеются параллели </a:t>
            </a:r>
          </a:p>
          <a:p>
            <a:endParaRPr lang="ru-RU" sz="2800" dirty="0" smtClean="0">
              <a:solidFill>
                <a:srgbClr val="0070C0"/>
              </a:solidFill>
            </a:endParaRPr>
          </a:p>
          <a:p>
            <a:r>
              <a:rPr lang="ru-RU" sz="2800" dirty="0" smtClean="0">
                <a:solidFill>
                  <a:srgbClr val="0070C0"/>
                </a:solidFill>
              </a:rPr>
              <a:t>В 2018-2019 учебном году требуются на </a:t>
            </a:r>
            <a:r>
              <a:rPr lang="ru-RU" sz="2800" dirty="0" smtClean="0">
                <a:solidFill>
                  <a:srgbClr val="0070C0"/>
                </a:solidFill>
              </a:rPr>
              <a:t>работу :</a:t>
            </a:r>
            <a:endParaRPr lang="ru-RU" sz="2800" dirty="0" smtClean="0">
              <a:solidFill>
                <a:srgbClr val="0070C0"/>
              </a:solidFill>
            </a:endParaRPr>
          </a:p>
          <a:p>
            <a:r>
              <a:rPr lang="ru-RU" sz="2400" dirty="0" smtClean="0">
                <a:solidFill>
                  <a:srgbClr val="0070C0"/>
                </a:solidFill>
              </a:rPr>
              <a:t>Учитель начальных классов-2 человека</a:t>
            </a:r>
          </a:p>
          <a:p>
            <a:r>
              <a:rPr lang="ru-RU" sz="2400" dirty="0" smtClean="0">
                <a:solidFill>
                  <a:srgbClr val="0070C0"/>
                </a:solidFill>
              </a:rPr>
              <a:t>Учитель английского языка -1 человек</a:t>
            </a:r>
          </a:p>
          <a:p>
            <a:endParaRPr lang="ru-RU" sz="2800" dirty="0" smtClean="0">
              <a:solidFill>
                <a:srgbClr val="0070C0"/>
              </a:solidFill>
            </a:endParaRPr>
          </a:p>
          <a:p>
            <a:r>
              <a:rPr lang="ru-RU" sz="2800" dirty="0" smtClean="0">
                <a:solidFill>
                  <a:srgbClr val="0070C0"/>
                </a:solidFill>
              </a:rPr>
              <a:t>Филиал «</a:t>
            </a:r>
            <a:r>
              <a:rPr lang="ru-RU" sz="2800" dirty="0" err="1">
                <a:solidFill>
                  <a:srgbClr val="0070C0"/>
                </a:solidFill>
              </a:rPr>
              <a:t>К</a:t>
            </a:r>
            <a:r>
              <a:rPr lang="ru-RU" sz="2800" dirty="0" err="1" smtClean="0">
                <a:solidFill>
                  <a:srgbClr val="0070C0"/>
                </a:solidFill>
              </a:rPr>
              <a:t>арабашская</a:t>
            </a:r>
            <a:r>
              <a:rPr lang="ru-RU" sz="2800" dirty="0" smtClean="0">
                <a:solidFill>
                  <a:srgbClr val="0070C0"/>
                </a:solidFill>
              </a:rPr>
              <a:t> СОШ</a:t>
            </a:r>
            <a:r>
              <a:rPr lang="ru-RU" sz="2800" dirty="0" smtClean="0">
                <a:solidFill>
                  <a:srgbClr val="0070C0"/>
                </a:solidFill>
              </a:rPr>
              <a:t>»,</a:t>
            </a:r>
          </a:p>
          <a:p>
            <a:r>
              <a:rPr lang="ru-RU" sz="2800" dirty="0" err="1" smtClean="0">
                <a:solidFill>
                  <a:srgbClr val="0070C0"/>
                </a:solidFill>
              </a:rPr>
              <a:t>с.Карабаш</a:t>
            </a:r>
            <a:r>
              <a:rPr lang="ru-RU" sz="2800" dirty="0" smtClean="0">
                <a:solidFill>
                  <a:srgbClr val="0070C0"/>
                </a:solidFill>
              </a:rPr>
              <a:t>:</a:t>
            </a:r>
            <a:endParaRPr lang="ru-RU" sz="2800" dirty="0" smtClean="0">
              <a:solidFill>
                <a:srgbClr val="0070C0"/>
              </a:solidFill>
            </a:endParaRPr>
          </a:p>
          <a:p>
            <a:r>
              <a:rPr lang="ru-RU" sz="2400" dirty="0">
                <a:solidFill>
                  <a:srgbClr val="0070C0"/>
                </a:solidFill>
              </a:rPr>
              <a:t>Учитель английского языка -1 человек</a:t>
            </a:r>
          </a:p>
          <a:p>
            <a:endParaRPr lang="ru-RU" sz="2800" dirty="0"/>
          </a:p>
        </p:txBody>
      </p:sp>
    </p:spTree>
    <p:extLst>
      <p:ext uri="{BB962C8B-B14F-4D97-AF65-F5344CB8AC3E}">
        <p14:creationId xmlns:p14="http://schemas.microsoft.com/office/powerpoint/2010/main" val="2285840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31840" y="203862"/>
            <a:ext cx="5688632" cy="3970318"/>
          </a:xfrm>
          <a:prstGeom prst="rect">
            <a:avLst/>
          </a:prstGeom>
        </p:spPr>
        <p:txBody>
          <a:bodyPr wrap="square">
            <a:spAutoFit/>
          </a:bodyPr>
          <a:lstStyle/>
          <a:p>
            <a:pPr indent="449580" algn="just">
              <a:spcAft>
                <a:spcPts val="0"/>
              </a:spcAft>
            </a:pPr>
            <a:r>
              <a:rPr lang="ru-RU" dirty="0" smtClean="0">
                <a:latin typeface="Times New Roman" panose="02020603050405020304" pitchFamily="18" charset="0"/>
                <a:ea typeface="Times New Roman" panose="02020603050405020304" pitchFamily="18" charset="0"/>
              </a:rPr>
              <a:t>В 2017 году коллектив работал по методическому абонементу </a:t>
            </a:r>
            <a:r>
              <a:rPr lang="ru-RU" dirty="0">
                <a:latin typeface="Times New Roman" panose="02020603050405020304" pitchFamily="18" charset="0"/>
                <a:ea typeface="Times New Roman" panose="02020603050405020304" pitchFamily="18" charset="0"/>
              </a:rPr>
              <a:t>«Организация образовательной среды как фактор достижения современного качества образования» под руководством доцента  кафедры педагогики и психологии ТОГИРРО </a:t>
            </a:r>
            <a:r>
              <a:rPr lang="ru-RU" dirty="0" err="1">
                <a:latin typeface="Times New Roman" panose="02020603050405020304" pitchFamily="18" charset="0"/>
                <a:ea typeface="Times New Roman" panose="02020603050405020304" pitchFamily="18" charset="0"/>
              </a:rPr>
              <a:t>Марчуковой</a:t>
            </a:r>
            <a:r>
              <a:rPr lang="ru-RU" dirty="0">
                <a:latin typeface="Times New Roman" panose="02020603050405020304" pitchFamily="18" charset="0"/>
                <a:ea typeface="Times New Roman" panose="02020603050405020304" pitchFamily="18" charset="0"/>
              </a:rPr>
              <a:t> О.Г. </a:t>
            </a:r>
            <a:endParaRPr lang="ru-RU" dirty="0" smtClean="0">
              <a:latin typeface="Times New Roman" panose="02020603050405020304" pitchFamily="18" charset="0"/>
              <a:ea typeface="Times New Roman" panose="02020603050405020304" pitchFamily="18" charset="0"/>
            </a:endParaRPr>
          </a:p>
          <a:p>
            <a:pPr indent="449580" algn="just">
              <a:spcAft>
                <a:spcPts val="0"/>
              </a:spcAft>
            </a:pPr>
            <a:r>
              <a:rPr lang="ru-RU" dirty="0" smtClean="0">
                <a:latin typeface="Times New Roman" panose="02020603050405020304" pitchFamily="18" charset="0"/>
                <a:ea typeface="Times New Roman" panose="02020603050405020304" pitchFamily="18" charset="0"/>
              </a:rPr>
              <a:t> </a:t>
            </a:r>
            <a:r>
              <a:rPr lang="ru-RU" dirty="0">
                <a:latin typeface="Times New Roman" panose="02020603050405020304" pitchFamily="18" charset="0"/>
                <a:ea typeface="Times New Roman" panose="02020603050405020304" pitchFamily="18" charset="0"/>
              </a:rPr>
              <a:t>Сколько нового за это время передумано, узнано, найдено, прочитано, применено на практике нашими учителями! Открытые уроки, семинары, практикумы, дискуссии и, как результат, новый бесценный профессиональный опыт по организации «средового» урока, новые дидактические приемы – «живая книга», «мое правило», «</a:t>
            </a:r>
            <a:r>
              <a:rPr lang="ru-RU" dirty="0" err="1">
                <a:latin typeface="Times New Roman" panose="02020603050405020304" pitchFamily="18" charset="0"/>
                <a:ea typeface="Times New Roman" panose="02020603050405020304" pitchFamily="18" charset="0"/>
              </a:rPr>
              <a:t>многоучебники</a:t>
            </a:r>
            <a:r>
              <a:rPr lang="ru-RU" dirty="0">
                <a:latin typeface="Times New Roman" panose="02020603050405020304" pitchFamily="18" charset="0"/>
                <a:ea typeface="Times New Roman" panose="02020603050405020304" pitchFamily="18" charset="0"/>
              </a:rPr>
              <a:t>»,  «ГИА-это не страшно!», «</a:t>
            </a:r>
            <a:r>
              <a:rPr lang="ru-RU" dirty="0" err="1">
                <a:latin typeface="Times New Roman" panose="02020603050405020304" pitchFamily="18" charset="0"/>
                <a:ea typeface="Times New Roman" panose="02020603050405020304" pitchFamily="18" charset="0"/>
              </a:rPr>
              <a:t>перернутый</a:t>
            </a:r>
            <a:r>
              <a:rPr lang="ru-RU" dirty="0">
                <a:latin typeface="Times New Roman" panose="02020603050405020304" pitchFamily="18" charset="0"/>
                <a:ea typeface="Times New Roman" panose="02020603050405020304" pitchFamily="18" charset="0"/>
              </a:rPr>
              <a:t> класс», «словарная полка», интегрированные уроки… </a:t>
            </a:r>
            <a:r>
              <a:rPr lang="ru-RU" dirty="0" smtClean="0">
                <a:latin typeface="Times New Roman" panose="02020603050405020304" pitchFamily="18" charset="0"/>
                <a:ea typeface="Times New Roman" panose="02020603050405020304" pitchFamily="18" charset="0"/>
              </a:rPr>
              <a:t> </a:t>
            </a:r>
            <a:endParaRPr lang="ru-RU" dirty="0">
              <a:latin typeface="Times New Roman" panose="02020603050405020304" pitchFamily="18" charset="0"/>
              <a:ea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9755"/>
            <a:ext cx="2970557" cy="2227918"/>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00648" y="4136656"/>
            <a:ext cx="2780928" cy="208569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4174180"/>
            <a:ext cx="3096344" cy="2322258"/>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15350" t="23400" r="15350" b="26200"/>
          <a:stretch/>
        </p:blipFill>
        <p:spPr>
          <a:xfrm rot="5400000">
            <a:off x="-108521" y="3546831"/>
            <a:ext cx="2736304" cy="1492529"/>
          </a:xfrm>
          <a:prstGeom prst="rect">
            <a:avLst/>
          </a:prstGeom>
        </p:spPr>
      </p:pic>
    </p:spTree>
    <p:extLst>
      <p:ext uri="{BB962C8B-B14F-4D97-AF65-F5344CB8AC3E}">
        <p14:creationId xmlns:p14="http://schemas.microsoft.com/office/powerpoint/2010/main" val="2126180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2581" y="3414864"/>
            <a:ext cx="2377080" cy="3182537"/>
          </a:xfrm>
          <a:prstGeom prst="rect">
            <a:avLst/>
          </a:prstGeom>
        </p:spPr>
      </p:pic>
      <p:sp>
        <p:nvSpPr>
          <p:cNvPr id="2" name="TextBox 1"/>
          <p:cNvSpPr txBox="1"/>
          <p:nvPr/>
        </p:nvSpPr>
        <p:spPr>
          <a:xfrm>
            <a:off x="0" y="188640"/>
            <a:ext cx="9144000" cy="1577996"/>
          </a:xfrm>
          <a:prstGeom prst="rect">
            <a:avLst/>
          </a:prstGeom>
          <a:noFill/>
        </p:spPr>
        <p:txBody>
          <a:bodyPr wrap="square" rtlCol="0">
            <a:spAutoFit/>
          </a:bodyPr>
          <a:lstStyle/>
          <a:p>
            <a:pPr algn="ctr">
              <a:lnSpc>
                <a:spcPct val="107000"/>
              </a:lnSpc>
              <a:spcAft>
                <a:spcPts val="800"/>
              </a:spcAft>
            </a:pPr>
            <a:r>
              <a:rPr lang="ru-RU" sz="2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2018 год </a:t>
            </a:r>
          </a:p>
          <a:p>
            <a:pPr algn="ctr">
              <a:lnSpc>
                <a:spcPct val="107000"/>
              </a:lnSpc>
              <a:spcAft>
                <a:spcPts val="800"/>
              </a:spcAft>
            </a:pPr>
            <a:r>
              <a:rPr lang="ru-RU"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Инновационная площадка  «Формирование алгоритма учебной деятельности ребенка на едином тексте»</a:t>
            </a:r>
            <a:endParaRPr lang="ru-RU"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54" y="1766636"/>
            <a:ext cx="3655369" cy="2741527"/>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9051" t="4851"/>
          <a:stretch/>
        </p:blipFill>
        <p:spPr>
          <a:xfrm>
            <a:off x="4565676" y="1766636"/>
            <a:ext cx="2518400" cy="1976023"/>
          </a:xfrm>
          <a:prstGeom prst="rect">
            <a:avLst/>
          </a:prstGeom>
        </p:spPr>
      </p:pic>
      <p:pic>
        <p:nvPicPr>
          <p:cNvPr id="7" name="Рисунок 6"/>
          <p:cNvPicPr>
            <a:picLocks noChangeAspect="1"/>
          </p:cNvPicPr>
          <p:nvPr/>
        </p:nvPicPr>
        <p:blipFill rotWithShape="1">
          <a:blip r:embed="rId5"/>
          <a:srcRect l="25316" t="13588" b="10181"/>
          <a:stretch/>
        </p:blipFill>
        <p:spPr>
          <a:xfrm>
            <a:off x="3006367" y="4133323"/>
            <a:ext cx="3118617" cy="2374664"/>
          </a:xfrm>
          <a:prstGeom prst="rect">
            <a:avLst/>
          </a:prstGeom>
        </p:spPr>
      </p:pic>
    </p:spTree>
    <p:extLst>
      <p:ext uri="{BB962C8B-B14F-4D97-AF65-F5344CB8AC3E}">
        <p14:creationId xmlns:p14="http://schemas.microsoft.com/office/powerpoint/2010/main" val="39393804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868958"/>
          </a:xfrm>
        </p:spPr>
        <p:txBody>
          <a:bodyPr>
            <a:normAutofit fontScale="90000"/>
          </a:bodyPr>
          <a:lstStyle/>
          <a:p>
            <a:r>
              <a:rPr lang="ru-RU" dirty="0" smtClean="0"/>
              <a:t>За что можно выбрать МАОУ «</a:t>
            </a:r>
            <a:r>
              <a:rPr lang="ru-RU" dirty="0" err="1" smtClean="0"/>
              <a:t>Киёвская</a:t>
            </a:r>
            <a:r>
              <a:rPr lang="ru-RU" dirty="0"/>
              <a:t> </a:t>
            </a:r>
            <a:r>
              <a:rPr lang="ru-RU" dirty="0" smtClean="0"/>
              <a:t>СОШ»:</a:t>
            </a:r>
            <a:br>
              <a:rPr lang="ru-RU" dirty="0" smtClean="0"/>
            </a:br>
            <a:endParaRPr lang="ru-RU" dirty="0"/>
          </a:p>
        </p:txBody>
      </p:sp>
      <p:sp>
        <p:nvSpPr>
          <p:cNvPr id="3" name="Объект 2"/>
          <p:cNvSpPr>
            <a:spLocks noGrp="1"/>
          </p:cNvSpPr>
          <p:nvPr>
            <p:ph idx="1"/>
          </p:nvPr>
        </p:nvSpPr>
        <p:spPr>
          <a:xfrm>
            <a:off x="457200" y="1052736"/>
            <a:ext cx="8229600" cy="5073427"/>
          </a:xfrm>
        </p:spPr>
        <p:txBody>
          <a:bodyPr>
            <a:normAutofit fontScale="85000" lnSpcReduction="10000"/>
          </a:bodyPr>
          <a:lstStyle/>
          <a:p>
            <a:pPr marL="0" indent="0">
              <a:buNone/>
            </a:pPr>
            <a:endParaRPr lang="ru-RU" dirty="0" smtClean="0"/>
          </a:p>
          <a:p>
            <a:pPr marL="0" indent="0">
              <a:buNone/>
            </a:pPr>
            <a:r>
              <a:rPr lang="ru-RU" dirty="0" err="1" smtClean="0"/>
              <a:t>Киёвские</a:t>
            </a:r>
            <a:r>
              <a:rPr lang="ru-RU" dirty="0" smtClean="0"/>
              <a:t> школьники:</a:t>
            </a:r>
          </a:p>
          <a:p>
            <a:r>
              <a:rPr lang="ru-RU" dirty="0" smtClean="0"/>
              <a:t>Активные участники областных и районных мероприятий;</a:t>
            </a:r>
          </a:p>
          <a:p>
            <a:r>
              <a:rPr lang="ru-RU" dirty="0" smtClean="0"/>
              <a:t>Победители и призеры олимпиад, исследовательских конкурсов;</a:t>
            </a:r>
          </a:p>
          <a:p>
            <a:r>
              <a:rPr lang="ru-RU" dirty="0" smtClean="0"/>
              <a:t>Обладатели гранта Главы </a:t>
            </a:r>
            <a:r>
              <a:rPr lang="ru-RU" dirty="0" err="1" smtClean="0"/>
              <a:t>Ялуторовского</a:t>
            </a:r>
            <a:r>
              <a:rPr lang="ru-RU" dirty="0" smtClean="0"/>
              <a:t> района;</a:t>
            </a:r>
          </a:p>
          <a:p>
            <a:r>
              <a:rPr lang="ru-RU" dirty="0" smtClean="0"/>
              <a:t>Участники областного поискового движения;</a:t>
            </a:r>
          </a:p>
          <a:p>
            <a:r>
              <a:rPr lang="ru-RU" dirty="0" smtClean="0"/>
              <a:t>Обладатели золотых, серебряных, бронзовых медалей ГТО;</a:t>
            </a:r>
          </a:p>
          <a:p>
            <a:r>
              <a:rPr lang="ru-RU" dirty="0" smtClean="0"/>
              <a:t>Творческие, активные, энергичные.</a:t>
            </a:r>
            <a:endParaRPr lang="ru-RU" dirty="0"/>
          </a:p>
        </p:txBody>
      </p:sp>
    </p:spTree>
    <p:extLst>
      <p:ext uri="{BB962C8B-B14F-4D97-AF65-F5344CB8AC3E}">
        <p14:creationId xmlns:p14="http://schemas.microsoft.com/office/powerpoint/2010/main" val="2179945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46050"/>
          </a:xfrm>
        </p:spPr>
        <p:txBody>
          <a:bodyPr>
            <a:noAutofit/>
          </a:bodyPr>
          <a:lstStyle/>
          <a:p>
            <a:r>
              <a:rPr lang="ru-RU" sz="2800" b="1" dirty="0" smtClean="0">
                <a:solidFill>
                  <a:schemeClr val="accent1"/>
                </a:solidFill>
              </a:rPr>
              <a:t>Районный </a:t>
            </a:r>
            <a:r>
              <a:rPr lang="ru-RU" sz="2800" b="1" dirty="0" smtClean="0">
                <a:solidFill>
                  <a:schemeClr val="accent1"/>
                </a:solidFill>
              </a:rPr>
              <a:t>конкурс «Дружить с законом»</a:t>
            </a:r>
            <a:endParaRPr lang="ru-RU" sz="2800" b="1" dirty="0">
              <a:solidFill>
                <a:schemeClr val="accent1"/>
              </a:solidFill>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196752"/>
            <a:ext cx="5500872" cy="4108676"/>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16139" t="25751" r="35037"/>
          <a:stretch/>
        </p:blipFill>
        <p:spPr>
          <a:xfrm>
            <a:off x="6137584" y="1600200"/>
            <a:ext cx="3006416" cy="3414888"/>
          </a:xfrm>
          <a:prstGeom prst="rect">
            <a:avLst/>
          </a:prstGeom>
        </p:spPr>
      </p:pic>
      <p:sp>
        <p:nvSpPr>
          <p:cNvPr id="3" name="Объект 2"/>
          <p:cNvSpPr>
            <a:spLocks noGrp="1"/>
          </p:cNvSpPr>
          <p:nvPr>
            <p:ph idx="1"/>
          </p:nvPr>
        </p:nvSpPr>
        <p:spPr/>
        <p:txBody>
          <a:bodyPr/>
          <a:lstStyle/>
          <a:p>
            <a:endParaRPr lang="ru-RU" dirty="0"/>
          </a:p>
        </p:txBody>
      </p:sp>
    </p:spTree>
    <p:extLst>
      <p:ext uri="{BB962C8B-B14F-4D97-AF65-F5344CB8AC3E}">
        <p14:creationId xmlns:p14="http://schemas.microsoft.com/office/powerpoint/2010/main" val="30675090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3466728" cy="432048"/>
          </a:xfrm>
        </p:spPr>
        <p:txBody>
          <a:bodyPr>
            <a:normAutofit fontScale="90000"/>
          </a:bodyPr>
          <a:lstStyle/>
          <a:p>
            <a:pPr algn="l"/>
            <a:r>
              <a:rPr lang="ru-RU" sz="3600" dirty="0" smtClean="0">
                <a:solidFill>
                  <a:schemeClr val="accent1"/>
                </a:solidFill>
              </a:rPr>
              <a:t>Игра «Миллион»</a:t>
            </a:r>
            <a:endParaRPr lang="ru-RU" sz="3600" dirty="0">
              <a:solidFill>
                <a:schemeClr val="accent1"/>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9851" y="3717032"/>
            <a:ext cx="4247964" cy="2831976"/>
          </a:xfrm>
          <a:prstGeom prst="rect">
            <a:avLst/>
          </a:prstGeom>
        </p:spPr>
      </p:pic>
      <p:pic>
        <p:nvPicPr>
          <p:cNvPr id="7" name="Объект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3717032"/>
            <a:ext cx="3780420" cy="2520280"/>
          </a:xfr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045" y="1052736"/>
            <a:ext cx="3626096" cy="2417397"/>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1839" y="332656"/>
            <a:ext cx="4139952" cy="2759968"/>
          </a:xfrm>
          <a:prstGeom prst="rect">
            <a:avLst/>
          </a:prstGeom>
        </p:spPr>
      </p:pic>
    </p:spTree>
    <p:extLst>
      <p:ext uri="{BB962C8B-B14F-4D97-AF65-F5344CB8AC3E}">
        <p14:creationId xmlns:p14="http://schemas.microsoft.com/office/powerpoint/2010/main" val="267723116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be706ec0618e0a9176981c6a735d5fdecd919"/>
</p:tagLst>
</file>

<file path=ppt/theme/theme1.xml><?xml version="1.0" encoding="utf-8"?>
<a:theme xmlns:a="http://schemas.openxmlformats.org/drawingml/2006/main" name="Воспитание РМО 2016">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3112</TotalTime>
  <Words>423</Words>
  <Application>Microsoft Office PowerPoint</Application>
  <PresentationFormat>Экран (4:3)</PresentationFormat>
  <Paragraphs>59</Paragraphs>
  <Slides>19</Slides>
  <Notes>3</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19</vt:i4>
      </vt:variant>
    </vt:vector>
  </HeadingPairs>
  <TitlesOfParts>
    <vt:vector size="23" baseType="lpstr">
      <vt:lpstr>Arial</vt:lpstr>
      <vt:lpstr>Calibri</vt:lpstr>
      <vt:lpstr>Times New Roman</vt:lpstr>
      <vt:lpstr>Воспитание РМО 2016</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 что можно выбрать МАОУ «Киёвская СОШ»: </vt:lpstr>
      <vt:lpstr>Районный конкурс «Дружить с законом»</vt:lpstr>
      <vt:lpstr>Игра «Миллион»</vt:lpstr>
      <vt:lpstr>Презентация PowerPoint</vt:lpstr>
      <vt:lpstr> Поисковый  отряд «Салют Победы»</vt:lpstr>
      <vt:lpstr>Участник Всероссийского форума молодых исследователей «Шаг в будущее»</vt:lpstr>
      <vt:lpstr>Межрегиональный военно-исторический конкурс «Огненные версты»</vt:lpstr>
      <vt:lpstr>Презентация PowerPoint</vt:lpstr>
      <vt:lpstr>Традиционные спортивные мероприятия</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дл</dc:creator>
  <cp:lastModifiedBy>Директор Киёвской школы</cp:lastModifiedBy>
  <cp:revision>265</cp:revision>
  <cp:lastPrinted>2017-08-17T07:58:48Z</cp:lastPrinted>
  <dcterms:created xsi:type="dcterms:W3CDTF">2016-08-14T13:21:36Z</dcterms:created>
  <dcterms:modified xsi:type="dcterms:W3CDTF">2018-05-15T08:46:57Z</dcterms:modified>
</cp:coreProperties>
</file>