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28"/>
  </p:notesMasterIdLst>
  <p:sldIdLst>
    <p:sldId id="256" r:id="rId2"/>
    <p:sldId id="278" r:id="rId3"/>
    <p:sldId id="283" r:id="rId4"/>
    <p:sldId id="284" r:id="rId5"/>
    <p:sldId id="277" r:id="rId6"/>
    <p:sldId id="285" r:id="rId7"/>
    <p:sldId id="263" r:id="rId8"/>
    <p:sldId id="257" r:id="rId9"/>
    <p:sldId id="258" r:id="rId10"/>
    <p:sldId id="259" r:id="rId11"/>
    <p:sldId id="260" r:id="rId12"/>
    <p:sldId id="262" r:id="rId13"/>
    <p:sldId id="261" r:id="rId14"/>
    <p:sldId id="264" r:id="rId15"/>
    <p:sldId id="265" r:id="rId16"/>
    <p:sldId id="276" r:id="rId17"/>
    <p:sldId id="279" r:id="rId18"/>
    <p:sldId id="288" r:id="rId19"/>
    <p:sldId id="286" r:id="rId20"/>
    <p:sldId id="287" r:id="rId21"/>
    <p:sldId id="275" r:id="rId22"/>
    <p:sldId id="280" r:id="rId23"/>
    <p:sldId id="266" r:id="rId24"/>
    <p:sldId id="267" r:id="rId25"/>
    <p:sldId id="268" r:id="rId26"/>
    <p:sldId id="269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0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E406E2-7E2C-4A67-98EF-52315E186C4C}" type="datetimeFigureOut">
              <a:rPr lang="ru-RU" smtClean="0"/>
              <a:t>22.07.2015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C3BA1-52AA-4524-9A72-C718F2EE7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518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C3BA1-52AA-4524-9A72-C718F2EE7E8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053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B02E1-08F1-445F-844E-4FCF3158C35E}" type="datetimeFigureOut">
              <a:rPr lang="ru-RU"/>
              <a:pPr>
                <a:defRPr/>
              </a:pPr>
              <a:t>22.07.2015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A3AE1-6583-469C-BB1F-C5C809A823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856">
        <p:fade/>
      </p:transition>
    </mc:Choice>
    <mc:Fallback xmlns="">
      <p:transition spd="med" advClick="0" advTm="5856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AC50B-C0DD-4170-82AD-4628D4E60BA7}" type="datetimeFigureOut">
              <a:rPr lang="ru-RU"/>
              <a:pPr>
                <a:defRPr/>
              </a:pPr>
              <a:t>22.07.2015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4026E-C4F8-456D-A3FC-5BCA3495BB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856">
        <p:fade/>
      </p:transition>
    </mc:Choice>
    <mc:Fallback xmlns="">
      <p:transition spd="med" advClick="0" advTm="5856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6860C-4F2A-4EDE-B671-E68C6C876741}" type="datetimeFigureOut">
              <a:rPr lang="ru-RU"/>
              <a:pPr>
                <a:defRPr/>
              </a:pPr>
              <a:t>22.07.2015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4706E-7DD6-41D5-BC4C-E7715EEC66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856">
        <p:fade/>
      </p:transition>
    </mc:Choice>
    <mc:Fallback xmlns="">
      <p:transition spd="med" advClick="0" advTm="5856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39050-02F9-4B22-AC93-CB0805F338E5}" type="datetimeFigureOut">
              <a:rPr lang="ru-RU"/>
              <a:pPr>
                <a:defRPr/>
              </a:pPr>
              <a:t>22.07.2015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769DF-14F3-4A25-8BA6-F2A55D9439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856">
        <p:fade/>
      </p:transition>
    </mc:Choice>
    <mc:Fallback xmlns="">
      <p:transition spd="med" advClick="0" advTm="5856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BA972-72FA-4DE6-9E6F-D88C18D322F5}" type="datetimeFigureOut">
              <a:rPr lang="ru-RU"/>
              <a:pPr>
                <a:defRPr/>
              </a:pPr>
              <a:t>22.07.2015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7195B-F928-4B71-9BB1-A6B273B158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856">
        <p:fade/>
      </p:transition>
    </mc:Choice>
    <mc:Fallback xmlns="">
      <p:transition spd="med" advClick="0" advTm="5856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40B56-85C5-4298-8A10-D3B7E644BFB3}" type="datetimeFigureOut">
              <a:rPr lang="ru-RU"/>
              <a:pPr>
                <a:defRPr/>
              </a:pPr>
              <a:t>22.07.2015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72204-4923-46BF-8D5A-1FEB4F1AD5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856">
        <p:fade/>
      </p:transition>
    </mc:Choice>
    <mc:Fallback xmlns="">
      <p:transition spd="med" advClick="0" advTm="5856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19B38-E619-40DB-8F87-C3301D118D5B}" type="datetimeFigureOut">
              <a:rPr lang="ru-RU"/>
              <a:pPr>
                <a:defRPr/>
              </a:pPr>
              <a:t>22.07.2015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C27EF-378A-4CC7-BE2B-D4151102AE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856">
        <p:fade/>
      </p:transition>
    </mc:Choice>
    <mc:Fallback xmlns="">
      <p:transition spd="med" advClick="0" advTm="5856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E7A54-0808-45AD-B7AD-3B8E6D0F4382}" type="datetimeFigureOut">
              <a:rPr lang="ru-RU"/>
              <a:pPr>
                <a:defRPr/>
              </a:pPr>
              <a:t>22.07.2015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4C2D5-B8FF-494C-BEC6-C637773742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856">
        <p:fade/>
      </p:transition>
    </mc:Choice>
    <mc:Fallback xmlns="">
      <p:transition spd="med" advClick="0" advTm="5856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E9F27-C1A7-4E85-AE02-2FBC09A63E7B}" type="datetimeFigureOut">
              <a:rPr lang="ru-RU"/>
              <a:pPr>
                <a:defRPr/>
              </a:pPr>
              <a:t>22.07.2015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39462-C8EF-4493-88DF-C4166CE618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856">
        <p:fade/>
      </p:transition>
    </mc:Choice>
    <mc:Fallback xmlns="">
      <p:transition spd="med" advClick="0" advTm="5856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B33D0-D175-4134-B068-2C6724732CCB}" type="datetimeFigureOut">
              <a:rPr lang="ru-RU"/>
              <a:pPr>
                <a:defRPr/>
              </a:pPr>
              <a:t>22.07.2015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8F7FB-3066-4D23-8747-678C04AC51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856">
        <p:fade/>
      </p:transition>
    </mc:Choice>
    <mc:Fallback xmlns="">
      <p:transition spd="med" advClick="0" advTm="5856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22C74-239D-4425-BAD1-A2232F7B0B2C}" type="datetimeFigureOut">
              <a:rPr lang="ru-RU"/>
              <a:pPr>
                <a:defRPr/>
              </a:pPr>
              <a:t>22.07.2015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BCCA1-3199-4AB3-A6DB-107088977E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856">
        <p:fade/>
      </p:transition>
    </mc:Choice>
    <mc:Fallback xmlns="">
      <p:transition spd="med" advClick="0" advTm="5856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618CE21-113F-4E30-A77C-464AB26CC449}" type="datetimeFigureOut">
              <a:rPr lang="ru-RU"/>
              <a:pPr>
                <a:defRPr/>
              </a:pPr>
              <a:t>22.07.2015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AA6C502-A9C8-445E-A839-D5458C06EF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899" r:id="rId2"/>
    <p:sldLayoutId id="2147483901" r:id="rId3"/>
    <p:sldLayoutId id="2147483898" r:id="rId4"/>
    <p:sldLayoutId id="2147483897" r:id="rId5"/>
    <p:sldLayoutId id="2147483896" r:id="rId6"/>
    <p:sldLayoutId id="2147483895" r:id="rId7"/>
    <p:sldLayoutId id="2147483894" r:id="rId8"/>
    <p:sldLayoutId id="2147483902" r:id="rId9"/>
    <p:sldLayoutId id="2147483893" r:id="rId10"/>
    <p:sldLayoutId id="2147483892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856">
        <p:fade/>
      </p:transition>
    </mc:Choice>
    <mc:Fallback xmlns="">
      <p:transition spd="med" advClick="0" advTm="5856">
        <p:fade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file:///C:\Users\&#1103;\Desktop\&#1051;&#1077;&#1090;&#1086;%202015%20&#1075;&#1086;&#1076;\&#1054;&#1090;&#1095;&#1105;&#1090;&#1099;%20&#1079;&#1072;%20&#1080;&#1102;&#1083;&#1100;%202%20&#1089;&#1084;&#1077;&#1085;&#1072;\&#1055;&#1088;&#1077;&#1079;&#1077;&#1085;&#1090;&#1072;&#1094;&#1080;&#1103;%202%20&#1089;&#1084;&#1077;&#1085;&#1072;%20&#1050;&#1086;&#1082;&#1090;&#1102;&#1083;&#1100;\Detskie%20pesni%20Kakogo%20cveta%20leto%20(mp3top100.net).mp3" TargetMode="External"/><Relationship Id="rId1" Type="http://schemas.microsoft.com/office/2007/relationships/media" Target="file:///C:\Users\&#1103;\Desktop\&#1051;&#1077;&#1090;&#1086;%202015%20&#1075;&#1086;&#1076;\&#1054;&#1090;&#1095;&#1105;&#1090;&#1099;%20&#1079;&#1072;%20&#1080;&#1102;&#1083;&#1100;%202%20&#1089;&#1084;&#1077;&#1085;&#1072;\&#1055;&#1088;&#1077;&#1079;&#1077;&#1085;&#1090;&#1072;&#1094;&#1080;&#1103;%202%20&#1089;&#1084;&#1077;&#1085;&#1072;%20&#1050;&#1086;&#1082;&#1090;&#1102;&#1083;&#1100;\Detskie%20pesni%20Kakogo%20cveta%20leto%20(mp3top100.net).mp3" TargetMode="External"/><Relationship Id="rId6" Type="http://schemas.openxmlformats.org/officeDocument/2006/relationships/hyperlink" Target="mailto:koktul_school@inbox.ru" TargetMode="External"/><Relationship Id="rId5" Type="http://schemas.openxmlformats.org/officeDocument/2006/relationships/image" Target="../media/image3.jpeg"/><Relationship Id="rId10" Type="http://schemas.openxmlformats.org/officeDocument/2006/relationships/image" Target="../media/image7.gif"/><Relationship Id="rId4" Type="http://schemas.openxmlformats.org/officeDocument/2006/relationships/image" Target="../media/image2.jpeg"/><Relationship Id="rId9" Type="http://schemas.openxmlformats.org/officeDocument/2006/relationships/image" Target="../media/image6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go.mail.ru/frame.html?imgurl=http://mirtesen.ru/images/upload/020027680786/medium.jpeg?2008082112125307511304&amp;pageurl=http://live4fun.ru/last/203&amp;id=66407627&amp;iid=3&amp;imgwidth=400&amp;imgheight=400&amp;imgsize=89955&amp;images_links=b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Рисунок 5" descr="x_3bb6be4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0" b="9055"/>
          <a:stretch/>
        </p:blipFill>
        <p:spPr bwMode="auto">
          <a:xfrm>
            <a:off x="19541" y="764593"/>
            <a:ext cx="3661503" cy="3351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Рисунок 2" descr="https://encrypted-tbn2.gstatic.com/images?q=tbn:ANd9GcQfro8Z-OvYAg0tfHDNzPISEJ87VRvaXWIcqzNDADCEE913hNev8vWRbR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84122">
            <a:off x="5749557" y="4613275"/>
            <a:ext cx="166687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60" y="-135082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effectLst/>
              </a:rPr>
              <a:t> </a:t>
            </a:r>
            <a:br>
              <a:rPr lang="ru-RU" dirty="0">
                <a:effectLst/>
              </a:rPr>
            </a:br>
            <a:r>
              <a:rPr lang="ru-RU" sz="13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образовательное учреждение</a:t>
            </a:r>
            <a:br>
              <a:rPr lang="ru-RU" sz="13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«Коктюльская средняя общеобразовательная школа»</a:t>
            </a:r>
            <a:br>
              <a:rPr lang="ru-RU" sz="13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627046, Тюменская область, </a:t>
            </a:r>
            <a:r>
              <a:rPr lang="ru-RU" sz="13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Ялуторовский</a:t>
            </a:r>
            <a:r>
              <a:rPr lang="ru-RU" sz="13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с. </a:t>
            </a:r>
            <a:r>
              <a:rPr lang="ru-RU" sz="13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Коктюль</a:t>
            </a:r>
            <a:r>
              <a:rPr lang="ru-RU" sz="13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ул. Школьная,13, тел.96-197, </a:t>
            </a:r>
            <a:r>
              <a:rPr lang="en-US" sz="1300" u="sng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koktul</a:t>
            </a:r>
            <a:r>
              <a:rPr lang="ru-RU" sz="1300" u="sng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_</a:t>
            </a:r>
            <a:r>
              <a:rPr lang="en-US" sz="1300" u="sng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school</a:t>
            </a:r>
            <a:r>
              <a:rPr lang="ru-RU" sz="1300" u="sng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@</a:t>
            </a:r>
            <a:r>
              <a:rPr lang="en-US" sz="1300" u="sng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inbox</a:t>
            </a:r>
            <a:r>
              <a:rPr lang="ru-RU" sz="1300" u="sng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.</a:t>
            </a:r>
            <a:r>
              <a:rPr lang="en-US" sz="1300" u="sng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ru</a:t>
            </a:r>
            <a:r>
              <a:rPr lang="ru-RU" sz="13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3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479085" y="1707792"/>
            <a:ext cx="7815263" cy="3617554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rgbClr val="0070C0"/>
                </a:solidFill>
              </a:rPr>
              <a:t>Летний оздоровительный лагерь</a:t>
            </a:r>
            <a:endParaRPr lang="ru-RU" sz="2800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ru-RU" sz="2800" b="1" dirty="0">
                <a:solidFill>
                  <a:srgbClr val="0070C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«Долина Цветов»</a:t>
            </a:r>
            <a:endParaRPr lang="ru-RU" sz="2800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ru-RU" sz="2800" b="1" dirty="0">
                <a:solidFill>
                  <a:srgbClr val="0070C0"/>
                </a:solidFill>
              </a:rPr>
              <a:t>с дневным пребыванием  детей и подростков</a:t>
            </a:r>
          </a:p>
          <a:p>
            <a:pPr marL="0" indent="0" algn="ctr">
              <a:buNone/>
            </a:pPr>
            <a:r>
              <a:rPr lang="ru-RU" sz="2800" b="1" dirty="0">
                <a:solidFill>
                  <a:srgbClr val="0070C0"/>
                </a:solidFill>
              </a:rPr>
              <a:t>на базе МАОУ «Коктюльская СОШ»</a:t>
            </a:r>
          </a:p>
          <a:p>
            <a:r>
              <a:rPr lang="ru-RU" sz="5400" b="1" cap="all" dirty="0">
                <a:effectLst>
                  <a:reflection blurRad="12700" stA="28000" endPos="45000" dist="1003" dir="5400000" sy="-100000" algn="bl"/>
                </a:effectLst>
              </a:rPr>
              <a:t> </a:t>
            </a:r>
            <a:r>
              <a:rPr lang="ru-RU" sz="2800" b="1" cap="all" dirty="0">
                <a:solidFill>
                  <a:srgbClr val="00B0F0"/>
                </a:solidFill>
                <a:effectLst>
                  <a:reflection blurRad="12700" stA="28000" endPos="45000" dist="1003" dir="5400000" sy="-100000" algn="bl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b="1" cap="all" dirty="0" smtClean="0">
                <a:solidFill>
                  <a:srgbClr val="00B0F0"/>
                </a:solidFill>
                <a:effectLst>
                  <a:reflection blurRad="12700" stA="28000" endPos="45000" dist="1003" dir="5400000" sy="-100000" algn="bl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cap="all" smtClean="0">
                <a:solidFill>
                  <a:srgbClr val="00B0F0"/>
                </a:solidFill>
                <a:effectLst>
                  <a:reflection blurRad="12700" stA="28000" endPos="45000" dist="1003" dir="5400000" sy="-100000" algn="bl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смена 29.06.15Г.-17.07.15Г.</a:t>
            </a:r>
            <a:endParaRPr lang="ru-RU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algn="ctr" eaLnBrk="1" hangingPunct="1"/>
            <a:endParaRPr lang="ru-RU" sz="5400" dirty="0" smtClean="0"/>
          </a:p>
        </p:txBody>
      </p:sp>
      <p:pic>
        <p:nvPicPr>
          <p:cNvPr id="13316" name="SHkolnyj_rep_-_minusovka_(iPlayer.fm)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7812088" y="55895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395536" y="5491027"/>
            <a:ext cx="3816424" cy="927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2500" dirty="0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Автор:</a:t>
            </a:r>
            <a:r>
              <a:rPr lang="ru-RU" sz="2700" dirty="0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лагеря Пидукова Т.Ю</a:t>
            </a:r>
            <a:r>
              <a:rPr lang="ru-RU" sz="21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10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Рисунок 1" descr="https://encrypted-tbn2.gstatic.com/images?q=tbn:ANd9GcTV2thwkggJ4FG0j5S3o8iYaCgnXQSscxBAfgkNtDUJc7ngbXnrz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1"/>
          <a:stretch>
            <a:fillRect/>
          </a:stretch>
        </p:blipFill>
        <p:spPr bwMode="auto">
          <a:xfrm>
            <a:off x="7539360" y="4656137"/>
            <a:ext cx="16510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BUTRFLY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28129">
            <a:off x="7671656" y="579623"/>
            <a:ext cx="14192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 descr="Рисунок48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3990">
            <a:off x="726039" y="4526828"/>
            <a:ext cx="12763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856">
        <p:fade/>
      </p:transition>
    </mc:Choice>
    <mc:Fallback xmlns="">
      <p:transition spd="med" advClick="0" advTm="58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3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3" numSld="26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1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1331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>
          <a:xfrm>
            <a:off x="915647" y="332656"/>
            <a:ext cx="8229600" cy="1143000"/>
          </a:xfrm>
        </p:spPr>
        <p:txBody>
          <a:bodyPr/>
          <a:lstStyle/>
          <a:p>
            <a:pPr eaLnBrk="1" hangingPunct="1"/>
            <a:r>
              <a:rPr lang="ru-RU" sz="7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День талантов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81215"/>
            <a:ext cx="8911180" cy="5002766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856">
        <p:fade/>
      </p:transition>
    </mc:Choice>
    <mc:Fallback xmlns="">
      <p:transition spd="med" advClick="0" advTm="58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357188" y="214313"/>
            <a:ext cx="8229600" cy="1143000"/>
          </a:xfrm>
        </p:spPr>
        <p:txBody>
          <a:bodyPr/>
          <a:lstStyle/>
          <a:p>
            <a:pPr eaLnBrk="1" hangingPunct="1"/>
            <a:r>
              <a:rPr lang="ru-RU" sz="7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День светофора</a:t>
            </a:r>
            <a:endParaRPr lang="ru-RU" sz="7200" dirty="0" smtClean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24" y="1628800"/>
            <a:ext cx="8943151" cy="5020717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856">
        <p:fade/>
      </p:transition>
    </mc:Choice>
    <mc:Fallback xmlns="">
      <p:transition spd="med" advClick="0" advTm="58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>
          <a:xfrm>
            <a:off x="294129" y="332656"/>
            <a:ext cx="8229600" cy="1944216"/>
          </a:xfrm>
        </p:spPr>
        <p:txBody>
          <a:bodyPr/>
          <a:lstStyle/>
          <a:p>
            <a:pPr eaLnBrk="1" hangingPunct="1"/>
            <a:r>
              <a:rPr lang="ru-RU" sz="7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День волшебных сказок</a:t>
            </a:r>
            <a:endParaRPr lang="ru-RU" sz="7200" dirty="0" smtClean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196752"/>
            <a:ext cx="5266928" cy="295687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717032"/>
            <a:ext cx="5400600" cy="30319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856">
        <p:fade/>
      </p:transition>
    </mc:Choice>
    <mc:Fallback xmlns="">
      <p:transition spd="med" advClick="0" advTm="58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86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9" y="1606189"/>
            <a:ext cx="8956802" cy="5028380"/>
          </a:xfrm>
        </p:spPr>
      </p:pic>
      <p:sp>
        <p:nvSpPr>
          <p:cNvPr id="22531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pPr eaLnBrk="1" hangingPunct="1"/>
            <a:r>
              <a:rPr lang="ru-RU" sz="5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День фантазий и юмора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856">
        <p:fade/>
      </p:transition>
    </mc:Choice>
    <mc:Fallback xmlns="">
      <p:transition spd="med" advClick="0" advTm="58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14313"/>
            <a:ext cx="6707088" cy="3765382"/>
          </a:xfrm>
        </p:spPr>
      </p:pic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>
          <a:xfrm>
            <a:off x="97160" y="-99392"/>
            <a:ext cx="8229600" cy="1143000"/>
          </a:xfrm>
        </p:spPr>
        <p:txBody>
          <a:bodyPr/>
          <a:lstStyle/>
          <a:p>
            <a:pPr eaLnBrk="1" hangingPunct="1"/>
            <a:r>
              <a:rPr lang="ru-RU" sz="7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День воды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43" y="3717032"/>
            <a:ext cx="5321243" cy="2987364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856">
        <p:fade/>
      </p:transition>
    </mc:Choice>
    <mc:Fallback xmlns="">
      <p:transition spd="med" advClick="0" advTm="58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16632"/>
            <a:ext cx="5852582" cy="438943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525" y="260648"/>
            <a:ext cx="7344816" cy="151216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7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День здоровья и спорта</a:t>
            </a:r>
            <a:endParaRPr lang="ru-RU" sz="72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25" y="3933056"/>
            <a:ext cx="5004048" cy="2809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856">
        <p:fade/>
      </p:transition>
    </mc:Choice>
    <mc:Fallback xmlns="">
      <p:transition spd="med" advClick="0" advTm="58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>
          <a:xfrm>
            <a:off x="285750" y="285750"/>
            <a:ext cx="8229600" cy="1143000"/>
          </a:xfrm>
        </p:spPr>
        <p:txBody>
          <a:bodyPr/>
          <a:lstStyle/>
          <a:p>
            <a:pPr eaLnBrk="1" hangingPunct="1"/>
            <a:r>
              <a:rPr lang="ru-RU" sz="7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День Родины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340768"/>
            <a:ext cx="5515363" cy="309634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573016"/>
            <a:ext cx="5373089" cy="30164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856">
        <p:fade/>
      </p:transition>
    </mc:Choice>
    <mc:Fallback xmlns="">
      <p:transition spd="med" advClick="0" advTm="58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4"/>
          <p:cNvSpPr>
            <a:spLocks noGrp="1"/>
          </p:cNvSpPr>
          <p:nvPr>
            <p:ph type="title"/>
          </p:nvPr>
        </p:nvSpPr>
        <p:spPr>
          <a:xfrm>
            <a:off x="457200" y="-176322"/>
            <a:ext cx="8229600" cy="1143000"/>
          </a:xfrm>
        </p:spPr>
        <p:txBody>
          <a:bodyPr/>
          <a:lstStyle/>
          <a:p>
            <a:pPr eaLnBrk="1" hangingPunct="1"/>
            <a:r>
              <a:rPr lang="ru-RU" sz="7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День экскурсий</a:t>
            </a:r>
            <a:endParaRPr lang="ru-RU" sz="7200" dirty="0" smtClean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120" y="933033"/>
            <a:ext cx="3192360" cy="5686393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6"/>
            <a:ext cx="5341585" cy="29987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55511" y="4301944"/>
            <a:ext cx="4133601" cy="23206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856">
        <p:fade/>
      </p:transition>
    </mc:Choice>
    <mc:Fallback xmlns="">
      <p:transition spd="med" advClick="0" advTm="58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93060"/>
            <a:ext cx="3723728" cy="6632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58261"/>
            <a:ext cx="3744416" cy="6669741"/>
          </a:xfrm>
        </p:spPr>
      </p:pic>
    </p:spTree>
    <p:extLst>
      <p:ext uri="{BB962C8B-B14F-4D97-AF65-F5344CB8AC3E}">
        <p14:creationId xmlns:p14="http://schemas.microsoft.com/office/powerpoint/2010/main" val="417112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856">
        <p:fade/>
      </p:transition>
    </mc:Choice>
    <mc:Fallback xmlns="">
      <p:transition spd="med" advClick="0" advTm="58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84784"/>
            <a:ext cx="5982907" cy="33588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568952" cy="1152128"/>
          </a:xfrm>
        </p:spPr>
        <p:txBody>
          <a:bodyPr/>
          <a:lstStyle/>
          <a:p>
            <a:r>
              <a:rPr lang="ru-RU" dirty="0" smtClean="0"/>
              <a:t>Мероприятие</a:t>
            </a:r>
            <a:br>
              <a:rPr lang="ru-RU" dirty="0" smtClean="0"/>
            </a:br>
            <a:r>
              <a:rPr lang="ru-RU" dirty="0" smtClean="0"/>
              <a:t>«Традиции Русского чаепития»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717032"/>
            <a:ext cx="5258834" cy="2952328"/>
          </a:xfrm>
        </p:spPr>
      </p:pic>
    </p:spTree>
    <p:extLst>
      <p:ext uri="{BB962C8B-B14F-4D97-AF65-F5344CB8AC3E}">
        <p14:creationId xmlns:p14="http://schemas.microsoft.com/office/powerpoint/2010/main" val="292135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856">
        <p:fade/>
      </p:transition>
    </mc:Choice>
    <mc:Fallback xmlns="">
      <p:transition spd="med" advClick="0" advTm="58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564904"/>
            <a:ext cx="8291512" cy="6192837"/>
          </a:xfrm>
        </p:spPr>
        <p:txBody>
          <a:bodyPr>
            <a:normAutofit/>
          </a:bodyPr>
          <a:lstStyle/>
          <a:p>
            <a:r>
              <a:rPr lang="ru-RU" b="1" dirty="0"/>
              <a:t>Цель: </a:t>
            </a:r>
            <a:r>
              <a:rPr lang="ru-RU" dirty="0"/>
              <a:t>Создание условий для полноценного укрепления здоровья детей, формирования у детей глубоких экологических знаний и умений в непосредственном общении с природой, готовность к практической деятельности, к пропаганде экологических идей, к защите и охране природы, включая детей в социально значимую деятельность</a:t>
            </a:r>
            <a:r>
              <a:rPr lang="ru-RU" dirty="0" smtClean="0"/>
              <a:t>.</a:t>
            </a:r>
            <a:endParaRPr lang="ru-RU" dirty="0"/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/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753938" y="1052736"/>
            <a:ext cx="7286676" cy="738172"/>
          </a:xfrm>
          <a:prstGeom prst="rect">
            <a:avLst/>
          </a:prstGeom>
        </p:spPr>
        <p:txBody>
          <a:bodyPr wrap="none" numCol="1" fromWordArt="1">
            <a:prstTxWarp prst="textCurveUp">
              <a:avLst>
                <a:gd name="adj" fmla="val 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3600" b="1" kern="1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Цель программы:</a:t>
            </a:r>
          </a:p>
        </p:txBody>
      </p:sp>
      <p:pic>
        <p:nvPicPr>
          <p:cNvPr id="5" name="Рисунок 10" descr="Рисунок4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2651">
            <a:off x="7157084" y="1916483"/>
            <a:ext cx="1276350" cy="1126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856">
        <p:fade/>
      </p:transition>
    </mc:Choice>
    <mc:Fallback xmlns="">
      <p:transition spd="med" advClick="0" advTm="58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r>
              <a:rPr lang="ru-RU" dirty="0" smtClean="0"/>
              <a:t>Мероприятие</a:t>
            </a:r>
            <a:br>
              <a:rPr lang="ru-RU" dirty="0" smtClean="0"/>
            </a:br>
            <a:r>
              <a:rPr lang="ru-RU" dirty="0" smtClean="0"/>
              <a:t>«Тайна старого Саргата»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475656"/>
            <a:ext cx="5157787" cy="28956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00124"/>
            <a:ext cx="4968552" cy="27893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92117"/>
            <a:ext cx="3312368" cy="18595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021" y="4604571"/>
            <a:ext cx="3421377" cy="192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4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856">
        <p:fade/>
      </p:transition>
    </mc:Choice>
    <mc:Fallback xmlns="">
      <p:transition spd="med" advClick="0" advTm="58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251520" y="193774"/>
            <a:ext cx="8229600" cy="565795"/>
          </a:xfrm>
        </p:spPr>
        <p:txBody>
          <a:bodyPr/>
          <a:lstStyle/>
          <a:p>
            <a:pPr eaLnBrk="1" hangingPunct="1"/>
            <a:r>
              <a:rPr lang="ru-RU" sz="48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День Земли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59" y="4293096"/>
            <a:ext cx="4259937" cy="2391544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305571"/>
            <a:ext cx="4237716" cy="23790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781796"/>
            <a:ext cx="5976664" cy="33553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856">
        <p:fade/>
      </p:transition>
    </mc:Choice>
    <mc:Fallback xmlns="">
      <p:transition spd="med" advClick="0" advTm="58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0976" y="-243408"/>
            <a:ext cx="81694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Олимпийская деревня</a:t>
            </a:r>
            <a:endParaRPr lang="ru-RU" sz="7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124744"/>
            <a:ext cx="5226182" cy="293399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29000"/>
            <a:ext cx="5652120" cy="3173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856">
        <p:fade/>
      </p:transition>
    </mc:Choice>
    <mc:Fallback xmlns="">
      <p:transition spd="med" advClick="0" advTm="58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84984"/>
            <a:ext cx="6048672" cy="3395745"/>
          </a:xfrm>
          <a:prstGeom prst="rect">
            <a:avLst/>
          </a:prstGeom>
        </p:spPr>
      </p:pic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>
          <a:xfrm>
            <a:off x="457200" y="404665"/>
            <a:ext cx="8229600" cy="1152128"/>
          </a:xfrm>
        </p:spPr>
        <p:txBody>
          <a:bodyPr/>
          <a:lstStyle/>
          <a:p>
            <a:pPr algn="ctr" eaLnBrk="1" hangingPunct="1"/>
            <a:r>
              <a:rPr lang="ru-RU" sz="7200" b="1" dirty="0" smtClean="0">
                <a:solidFill>
                  <a:schemeClr val="accent1"/>
                </a:solidFill>
                <a:latin typeface="Monotype Corsiva" pitchFamily="66" charset="0"/>
              </a:rPr>
              <a:t>День ажиотажа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542334"/>
            <a:ext cx="5213322" cy="29267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856">
        <p:fade/>
      </p:transition>
    </mc:Choice>
    <mc:Fallback xmlns="">
      <p:transition spd="med" advClick="0" advTm="58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0"/>
            <a:ext cx="8229600" cy="92868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7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День книги</a:t>
            </a:r>
            <a:endParaRPr lang="ru-RU" sz="7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764704"/>
            <a:ext cx="5544170" cy="415812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207474"/>
            <a:ext cx="4574282" cy="3430712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856">
        <p:fade/>
      </p:transition>
    </mc:Choice>
    <mc:Fallback xmlns="">
      <p:transition spd="med" advClick="0" advTm="58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89459"/>
            <a:ext cx="6429375" cy="10001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7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Закрытие лагеря</a:t>
            </a:r>
            <a:endParaRPr lang="ru-RU" sz="7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24" y="998234"/>
            <a:ext cx="3224764" cy="5744112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160" y="998234"/>
            <a:ext cx="4950296" cy="2779114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160" y="3933056"/>
            <a:ext cx="5004048" cy="2809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856">
        <p:fade/>
      </p:transition>
    </mc:Choice>
    <mc:Fallback xmlns="">
      <p:transition spd="med" advClick="0" advTm="58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297047" y="116632"/>
            <a:ext cx="8229600" cy="1101229"/>
          </a:xfrm>
        </p:spPr>
        <p:txBody>
          <a:bodyPr/>
          <a:lstStyle/>
          <a:p>
            <a:pPr algn="ctr" eaLnBrk="1" hangingPunct="1"/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 свидания, страна </a:t>
            </a:r>
            <a:b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«Долина Цветов»!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47" y="1268760"/>
            <a:ext cx="8646752" cy="484823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856">
        <p:fade/>
      </p:transition>
    </mc:Choice>
    <mc:Fallback xmlns="">
      <p:transition spd="med" advClick="0" advTm="58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331640"/>
            <a:ext cx="8856984" cy="5337719"/>
          </a:xfrm>
        </p:spPr>
        <p:txBody>
          <a:bodyPr/>
          <a:lstStyle/>
          <a:p>
            <a:r>
              <a:rPr lang="ru-RU" sz="1800" b="1" dirty="0"/>
              <a:t>Образовательные:</a:t>
            </a:r>
            <a:endParaRPr lang="ru-RU" sz="1800" dirty="0"/>
          </a:p>
          <a:p>
            <a:pPr marL="0" lvl="0" indent="0">
              <a:buNone/>
            </a:pPr>
            <a:r>
              <a:rPr lang="ru-RU" sz="1800" dirty="0" smtClean="0"/>
              <a:t>Расширить </a:t>
            </a:r>
            <a:r>
              <a:rPr lang="ru-RU" sz="1800" dirty="0"/>
              <a:t>знания по истории родного края, воспитание патриотических качеств, формирование нравственных убеждений, составляющих основу мировоззрения и жизненной позиции</a:t>
            </a:r>
          </a:p>
          <a:p>
            <a:pPr marL="0" lvl="0" indent="0">
              <a:buNone/>
            </a:pPr>
            <a:r>
              <a:rPr lang="ru-RU" sz="1800" dirty="0"/>
              <a:t>Расширить знания по экологии, полученных при изучении школьных </a:t>
            </a:r>
            <a:r>
              <a:rPr lang="ru-RU" sz="1800" dirty="0" smtClean="0"/>
              <a:t>предметов</a:t>
            </a:r>
            <a:endParaRPr lang="ru-RU" sz="1800" dirty="0"/>
          </a:p>
          <a:p>
            <a:r>
              <a:rPr lang="ru-RU" sz="1800" b="1" dirty="0"/>
              <a:t>Развивающие:</a:t>
            </a:r>
            <a:endParaRPr lang="ru-RU" sz="1800" dirty="0"/>
          </a:p>
          <a:p>
            <a:pPr marL="0" lvl="0" indent="0">
              <a:buNone/>
            </a:pPr>
            <a:r>
              <a:rPr lang="ru-RU" sz="1800" dirty="0"/>
              <a:t>Развить творческие способности воспитанников, с включением детей в различные виды деятельности, с учётом их возможностей и интересов</a:t>
            </a:r>
          </a:p>
          <a:p>
            <a:pPr marL="0" lvl="0" indent="0">
              <a:buNone/>
            </a:pPr>
            <a:r>
              <a:rPr lang="ru-RU" sz="1800" dirty="0"/>
              <a:t>Создать условия для развития коммуникативности детского коллектива – через творческую самостоятельную, объединяющую деятельность детей в смешанных группах</a:t>
            </a:r>
            <a:r>
              <a:rPr lang="ru-RU" sz="1800" dirty="0" smtClean="0"/>
              <a:t>.</a:t>
            </a:r>
            <a:r>
              <a:rPr lang="ru-RU" sz="1800" dirty="0"/>
              <a:t> </a:t>
            </a:r>
          </a:p>
          <a:p>
            <a:r>
              <a:rPr lang="ru-RU" sz="1800" b="1" dirty="0"/>
              <a:t>Воспитательные:</a:t>
            </a:r>
            <a:endParaRPr lang="ru-RU" sz="1800" dirty="0"/>
          </a:p>
          <a:p>
            <a:pPr marL="0" lvl="0" indent="0">
              <a:buNone/>
            </a:pPr>
            <a:r>
              <a:rPr lang="ru-RU" sz="1800" dirty="0"/>
              <a:t>Создать условия для личностного развития каждого ребёнка, с привлечением к активным формам деятельности учащихся «группы риска»;</a:t>
            </a:r>
          </a:p>
          <a:p>
            <a:pPr marL="0" lvl="0" indent="0">
              <a:buNone/>
            </a:pPr>
            <a:r>
              <a:rPr lang="ru-RU" sz="1800" dirty="0"/>
              <a:t>Создать условия способствующие формированию навыков здорового образа жизни;</a:t>
            </a:r>
          </a:p>
          <a:p>
            <a:pPr marL="0" lvl="0" indent="0">
              <a:buNone/>
            </a:pPr>
            <a:r>
              <a:rPr lang="ru-RU" sz="1800" dirty="0" smtClean="0"/>
              <a:t>Создать </a:t>
            </a:r>
            <a:r>
              <a:rPr lang="ru-RU" sz="1800" dirty="0"/>
              <a:t>условия для воспитания культуры общения, поведения;</a:t>
            </a:r>
          </a:p>
          <a:p>
            <a:pPr marL="0" indent="0">
              <a:buNone/>
            </a:pPr>
            <a:r>
              <a:rPr lang="ru-RU" sz="1800" dirty="0"/>
              <a:t> 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4" name="WordArt 4"/>
          <p:cNvSpPr>
            <a:spLocks noGrp="1" noChangeArrowheads="1" noChangeShapeType="1" noTextEdit="1"/>
          </p:cNvSpPr>
          <p:nvPr>
            <p:ph type="title"/>
          </p:nvPr>
        </p:nvSpPr>
        <p:spPr bwMode="auto">
          <a:xfrm>
            <a:off x="451094" y="188640"/>
            <a:ext cx="8229600" cy="1143000"/>
          </a:xfrm>
          <a:prstGeom prst="rect">
            <a:avLst/>
          </a:prstGeom>
        </p:spPr>
        <p:txBody>
          <a:bodyPr wrap="none" numCol="1" fromWordArt="1">
            <a:prstTxWarp prst="textCurveUp">
              <a:avLst>
                <a:gd name="adj" fmla="val 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3600" b="1" kern="1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Задачи программы:</a:t>
            </a:r>
          </a:p>
        </p:txBody>
      </p:sp>
      <p:pic>
        <p:nvPicPr>
          <p:cNvPr id="5" name="Рисунок 9" descr="BUMBLBE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213" y="5881415"/>
            <a:ext cx="10572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702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856">
        <p:fade/>
      </p:transition>
    </mc:Choice>
    <mc:Fallback xmlns="">
      <p:transition spd="med" advClick="0" advTm="58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042" y="1030143"/>
            <a:ext cx="8229600" cy="1143000"/>
          </a:xfrm>
        </p:spPr>
        <p:txBody>
          <a:bodyPr/>
          <a:lstStyle/>
          <a:p>
            <a:r>
              <a:rPr lang="ru-RU" sz="4000" b="1" dirty="0">
                <a:ln w="11430"/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Направления и виды деятельности</a:t>
            </a:r>
            <a:r>
              <a:rPr lang="ru-RU" sz="5400" b="1" dirty="0">
                <a:ln w="11430"/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/>
            </a:r>
            <a:br>
              <a:rPr lang="ru-RU" sz="5400" b="1" dirty="0">
                <a:ln w="11430"/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b="1" dirty="0" smtClean="0"/>
              <a:t>Познавательная деятельность</a:t>
            </a:r>
            <a:endParaRPr lang="ru-RU" dirty="0"/>
          </a:p>
          <a:p>
            <a:pPr lvl="0"/>
            <a:r>
              <a:rPr lang="ru-RU" b="1" dirty="0" smtClean="0"/>
              <a:t>Социально-значимое направление</a:t>
            </a:r>
            <a:endParaRPr lang="ru-RU" dirty="0"/>
          </a:p>
          <a:p>
            <a:pPr lvl="0"/>
            <a:r>
              <a:rPr lang="ru-RU" b="1" dirty="0" smtClean="0"/>
              <a:t>Спортивно-оздоровительная деятельность</a:t>
            </a:r>
            <a:endParaRPr lang="ru-RU" dirty="0"/>
          </a:p>
          <a:p>
            <a:pPr lvl="0"/>
            <a:r>
              <a:rPr lang="ru-RU" b="1" dirty="0" smtClean="0"/>
              <a:t>Экологическое направление</a:t>
            </a:r>
            <a:endParaRPr lang="ru-RU" dirty="0"/>
          </a:p>
          <a:p>
            <a:pPr lvl="0"/>
            <a:r>
              <a:rPr lang="ru-RU" b="1" dirty="0" smtClean="0"/>
              <a:t>Художественно-эстетическое направление</a:t>
            </a:r>
            <a:endParaRPr lang="ru-RU" dirty="0"/>
          </a:p>
          <a:p>
            <a:pPr lvl="0"/>
            <a:r>
              <a:rPr lang="ru-RU" b="1" dirty="0" smtClean="0"/>
              <a:t>Эстетическое направление</a:t>
            </a:r>
          </a:p>
          <a:p>
            <a:pPr lvl="0"/>
            <a:r>
              <a:rPr lang="ru-RU" b="1" dirty="0" smtClean="0"/>
              <a:t>Правовое воспитание</a:t>
            </a:r>
          </a:p>
          <a:p>
            <a:pPr lvl="0"/>
            <a:r>
              <a:rPr lang="ru-RU" b="1" dirty="0" smtClean="0"/>
              <a:t>Образовательная и досуговая деятельность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11" descr="i?id=66407627&amp;tov=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D"/>
              </a:clrFrom>
              <a:clrTo>
                <a:srgbClr val="FE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0018"/>
            <a:ext cx="244475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887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856">
        <p:fade/>
      </p:transition>
    </mc:Choice>
    <mc:Fallback xmlns="">
      <p:transition spd="med" advClick="0" advTm="58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313" y="1124744"/>
            <a:ext cx="8229600" cy="5257006"/>
          </a:xfrm>
        </p:spPr>
        <p:txBody>
          <a:bodyPr>
            <a:normAutofit fontScale="55000" lnSpcReduction="20000"/>
          </a:bodyPr>
          <a:lstStyle/>
          <a:p>
            <a:r>
              <a:rPr lang="ru-RU" sz="4000" b="1" dirty="0"/>
              <a:t>8.30-9.00 Сбор детей, зарядка</a:t>
            </a:r>
            <a:endParaRPr lang="ru-RU" sz="4000" dirty="0"/>
          </a:p>
          <a:p>
            <a:r>
              <a:rPr lang="ru-RU" sz="4000" b="1" dirty="0"/>
              <a:t>9.00-9.15 Утренняя линейка</a:t>
            </a:r>
            <a:endParaRPr lang="ru-RU" sz="4000" dirty="0"/>
          </a:p>
          <a:p>
            <a:r>
              <a:rPr lang="ru-RU" sz="4000" b="1" dirty="0"/>
              <a:t>9.15-10.00 Завтрак</a:t>
            </a:r>
            <a:endParaRPr lang="ru-RU" sz="4000" dirty="0"/>
          </a:p>
          <a:p>
            <a:r>
              <a:rPr lang="ru-RU" sz="4000" b="1" dirty="0"/>
              <a:t>10.00-12.00 Работа по плану отрядов,</a:t>
            </a:r>
            <a:endParaRPr lang="ru-RU" sz="4000" dirty="0"/>
          </a:p>
          <a:p>
            <a:r>
              <a:rPr lang="ru-RU" sz="4000" b="1" dirty="0"/>
              <a:t>социально-значимая деятельность,</a:t>
            </a:r>
            <a:endParaRPr lang="ru-RU" sz="4000" dirty="0"/>
          </a:p>
          <a:p>
            <a:r>
              <a:rPr lang="ru-RU" sz="4000" b="1" dirty="0"/>
              <a:t>работа кружков и секций</a:t>
            </a:r>
            <a:endParaRPr lang="ru-RU" sz="4000" dirty="0"/>
          </a:p>
          <a:p>
            <a:r>
              <a:rPr lang="ru-RU" sz="4000" b="1" dirty="0"/>
              <a:t>12.00-13.00 Оздоровительные</a:t>
            </a:r>
            <a:endParaRPr lang="ru-RU" sz="4000" dirty="0"/>
          </a:p>
          <a:p>
            <a:r>
              <a:rPr lang="ru-RU" sz="4000" b="1" dirty="0"/>
              <a:t>процедуры</a:t>
            </a:r>
            <a:endParaRPr lang="ru-RU" sz="4000" dirty="0"/>
          </a:p>
          <a:p>
            <a:r>
              <a:rPr lang="ru-RU" sz="4000" b="1" dirty="0"/>
              <a:t>13.00-14.00 Обед</a:t>
            </a:r>
            <a:endParaRPr lang="ru-RU" sz="4000" dirty="0"/>
          </a:p>
          <a:p>
            <a:r>
              <a:rPr lang="ru-RU" sz="4000" b="1" dirty="0"/>
              <a:t>14.00-14.30 Свободное время</a:t>
            </a:r>
            <a:endParaRPr lang="ru-RU" sz="4000" dirty="0"/>
          </a:p>
          <a:p>
            <a:r>
              <a:rPr lang="ru-RU" sz="4000" b="1" dirty="0"/>
              <a:t>14.30-15.30 Дневной сон; работа кружков</a:t>
            </a:r>
            <a:endParaRPr lang="ru-RU" sz="4000" dirty="0"/>
          </a:p>
          <a:p>
            <a:r>
              <a:rPr lang="ru-RU" sz="4000" b="1" dirty="0"/>
              <a:t>16.00-16.30 Полдник</a:t>
            </a:r>
            <a:endParaRPr lang="ru-RU" sz="4000" dirty="0"/>
          </a:p>
          <a:p>
            <a:r>
              <a:rPr lang="ru-RU" sz="4000" b="1" dirty="0"/>
              <a:t>16.30-18.00 Работа по плану отрядов, работа кружков и секций</a:t>
            </a:r>
            <a:endParaRPr lang="ru-RU" sz="4000" dirty="0"/>
          </a:p>
          <a:p>
            <a:r>
              <a:rPr lang="ru-RU" sz="4000" b="1" dirty="0"/>
              <a:t>18.00 Уход домой</a:t>
            </a:r>
            <a:endParaRPr lang="ru-RU" sz="4000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90538" y="333375"/>
            <a:ext cx="8496300" cy="4608513"/>
          </a:xfrm>
          <a:prstGeom prst="rect">
            <a:avLst/>
          </a:prstGeom>
        </p:spPr>
        <p:txBody>
          <a:bodyPr lIns="0" rIns="0" bIns="0"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561322"/>
            <a:ext cx="6933308" cy="3354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200"/>
              </a:lnSpc>
              <a:spcAft>
                <a:spcPts val="1200"/>
              </a:spcAft>
            </a:pPr>
            <a:r>
              <a:rPr lang="ru-RU" sz="3600" b="1" cap="all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РЕЖИМ РАБОТЫ ЛАГЕРЯ</a:t>
            </a:r>
            <a:r>
              <a:rPr lang="ru-RU" sz="3600" b="1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dirty="0">
              <a:effectLst/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287965066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769288"/>
            <a:ext cx="2924425" cy="317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856">
        <p:fade/>
      </p:transition>
    </mc:Choice>
    <mc:Fallback xmlns="">
      <p:transition spd="med" advClick="0" advTm="58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D:\ЛАГЕРЬ\лагерь черновое\Солнце рисунки\2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933056"/>
            <a:ext cx="2403475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331640"/>
            <a:ext cx="8928992" cy="5409728"/>
          </a:xfrm>
        </p:spPr>
        <p:txBody>
          <a:bodyPr/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6">
                  <a:lumMod val="50000"/>
                </a:schemeClr>
              </a:buClr>
              <a:buFont typeface="Wingdings" pitchFamily="2" charset="2"/>
              <a:buChar char="v"/>
              <a:defRPr/>
            </a:pPr>
            <a:r>
              <a:rPr lang="ru-RU" sz="2000" b="1" dirty="0"/>
              <a:t>укрепление здоровья детей;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6">
                  <a:lumMod val="50000"/>
                </a:schemeClr>
              </a:buClr>
              <a:buFont typeface="Wingdings" pitchFamily="2" charset="2"/>
              <a:buChar char="v"/>
              <a:defRPr/>
            </a:pPr>
            <a:r>
              <a:rPr lang="ru-RU" sz="2000" b="1" dirty="0"/>
              <a:t>улучшение социально-психологического климата в лагере;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6">
                  <a:lumMod val="50000"/>
                </a:schemeClr>
              </a:buClr>
              <a:buFont typeface="Wingdings" pitchFamily="2" charset="2"/>
              <a:buChar char="v"/>
              <a:defRPr/>
            </a:pPr>
            <a:r>
              <a:rPr lang="ru-RU" sz="2000" b="1" dirty="0"/>
              <a:t>снижение темпа роста негативных социальных явлений среди детей;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6">
                  <a:lumMod val="50000"/>
                </a:schemeClr>
              </a:buClr>
              <a:buFont typeface="Wingdings" pitchFamily="2" charset="2"/>
              <a:buChar char="v"/>
              <a:defRPr/>
            </a:pPr>
            <a:r>
              <a:rPr lang="ru-RU" sz="2000" b="1" dirty="0"/>
              <a:t>укрепление дружбы и сотрудничества между детьми разных возрастов и национальностей;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6">
                  <a:lumMod val="50000"/>
                </a:schemeClr>
              </a:buClr>
              <a:buFont typeface="Wingdings" pitchFamily="2" charset="2"/>
              <a:buChar char="v"/>
              <a:defRPr/>
            </a:pPr>
            <a:r>
              <a:rPr lang="ru-RU" sz="2000" b="1" dirty="0"/>
              <a:t>формирование умений, навыков, приобретение жизненного опыта адекватного поведения в экстремальных ситуациях;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6">
                  <a:lumMod val="50000"/>
                </a:schemeClr>
              </a:buClr>
              <a:buFont typeface="Wingdings" pitchFamily="2" charset="2"/>
              <a:buChar char="v"/>
              <a:defRPr/>
            </a:pPr>
            <a:r>
              <a:rPr lang="ru-RU" sz="2000" b="1" dirty="0"/>
              <a:t>развитие творческих способностей, инициативы и активности ребёнка;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6">
                  <a:lumMod val="50000"/>
                </a:schemeClr>
              </a:buClr>
              <a:buFont typeface="Wingdings" pitchFamily="2" charset="2"/>
              <a:buChar char="v"/>
              <a:defRPr/>
            </a:pPr>
            <a:r>
              <a:rPr lang="ru-RU" sz="2000" b="1" dirty="0"/>
              <a:t>привитие навыков самообслуживания;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6">
                  <a:lumMod val="50000"/>
                </a:schemeClr>
              </a:buClr>
              <a:buFont typeface="Wingdings" pitchFamily="2" charset="2"/>
              <a:buChar char="v"/>
              <a:defRPr/>
            </a:pPr>
            <a:r>
              <a:rPr lang="ru-RU" sz="2000" b="1" dirty="0"/>
              <a:t>повышение чувства патриотизма;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6">
                  <a:lumMod val="50000"/>
                </a:schemeClr>
              </a:buClr>
              <a:buFont typeface="Wingdings" pitchFamily="2" charset="2"/>
              <a:buChar char="v"/>
              <a:defRPr/>
            </a:pPr>
            <a:r>
              <a:rPr lang="ru-RU" sz="2000" b="1" dirty="0"/>
              <a:t>уважение к родной природе;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6">
                  <a:lumMod val="50000"/>
                </a:schemeClr>
              </a:buClr>
              <a:buFont typeface="Wingdings" pitchFamily="2" charset="2"/>
              <a:buChar char="v"/>
              <a:defRPr/>
            </a:pPr>
            <a:r>
              <a:rPr lang="ru-RU" sz="2000" b="1" dirty="0"/>
              <a:t>совершенствование материально-технической базы организации летнего отдыха и оздоровления </a:t>
            </a:r>
            <a:r>
              <a:rPr lang="ru-RU" sz="2000" b="1" dirty="0" smtClean="0"/>
              <a:t>детей.</a:t>
            </a:r>
            <a:endParaRPr lang="ru-RU" sz="2000" b="1" dirty="0"/>
          </a:p>
          <a:p>
            <a:pPr marL="609600" indent="-60960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6">
                  <a:lumMod val="50000"/>
                </a:schemeClr>
              </a:buClr>
              <a:buFont typeface="Wingdings 2"/>
              <a:buNone/>
              <a:defRPr/>
            </a:pPr>
            <a:endParaRPr lang="ru-RU" sz="2000" b="1" dirty="0">
              <a:latin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WordArt 4"/>
          <p:cNvSpPr>
            <a:spLocks noGrp="1" noChangeArrowheads="1" noChangeShapeType="1" noTextEdit="1"/>
          </p:cNvSpPr>
          <p:nvPr>
            <p:ph type="title"/>
          </p:nvPr>
        </p:nvSpPr>
        <p:spPr bwMode="auto">
          <a:xfrm>
            <a:off x="451094" y="188640"/>
            <a:ext cx="8229600" cy="11430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kern="1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Ожидаемые результаты:</a:t>
            </a:r>
          </a:p>
        </p:txBody>
      </p:sp>
    </p:spTree>
    <p:extLst>
      <p:ext uri="{BB962C8B-B14F-4D97-AF65-F5344CB8AC3E}">
        <p14:creationId xmlns:p14="http://schemas.microsoft.com/office/powerpoint/2010/main" val="125016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856">
        <p:fade/>
      </p:transition>
    </mc:Choice>
    <mc:Fallback xmlns="">
      <p:transition spd="med" advClick="0" advTm="58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 descr="Бабочка на полян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9155" r="5231" b="8450"/>
          <a:stretch>
            <a:fillRect/>
          </a:stretch>
        </p:blipFill>
        <p:spPr bwMode="auto">
          <a:xfrm>
            <a:off x="0" y="4437112"/>
            <a:ext cx="2551438" cy="2034034"/>
          </a:xfrm>
          <a:prstGeom prst="rect">
            <a:avLst/>
          </a:prstGeom>
          <a:noFill/>
          <a:ln w="19050" algn="in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852488" y="476672"/>
            <a:ext cx="8291512" cy="6552728"/>
          </a:xfrm>
        </p:spPr>
        <p:txBody>
          <a:bodyPr/>
          <a:lstStyle/>
          <a:p>
            <a:pPr algn="ctr"/>
            <a:r>
              <a:rPr lang="ru-RU" sz="5400" b="1" dirty="0" smtClean="0">
                <a:latin typeface="+mn-lt"/>
              </a:rPr>
              <a:t/>
            </a:r>
            <a:br>
              <a:rPr lang="ru-RU" sz="5400" b="1" dirty="0" smtClean="0">
                <a:latin typeface="+mn-lt"/>
              </a:rPr>
            </a:br>
            <a:r>
              <a:rPr lang="ru-RU" sz="5400" b="1" dirty="0">
                <a:latin typeface="+mn-lt"/>
              </a:rPr>
              <a:t/>
            </a:r>
            <a:br>
              <a:rPr lang="ru-RU" sz="5400" b="1" dirty="0">
                <a:latin typeface="+mn-lt"/>
              </a:rPr>
            </a:br>
            <a:r>
              <a:rPr lang="ru-RU" sz="5400" b="1" dirty="0" smtClean="0">
                <a:latin typeface="+mn-lt"/>
              </a:rPr>
              <a:t/>
            </a:r>
            <a:br>
              <a:rPr lang="ru-RU" sz="5400" b="1" dirty="0" smtClean="0">
                <a:latin typeface="+mn-lt"/>
              </a:rPr>
            </a:br>
            <a:r>
              <a:rPr lang="ru-RU" sz="5400" b="1" dirty="0" smtClean="0">
                <a:latin typeface="+mn-lt"/>
              </a:rPr>
              <a:t/>
            </a:r>
            <a:br>
              <a:rPr lang="ru-RU" sz="5400" b="1" dirty="0" smtClean="0">
                <a:latin typeface="+mn-lt"/>
              </a:rPr>
            </a:br>
            <a:r>
              <a:rPr lang="ru-RU" sz="5400" b="1" dirty="0">
                <a:latin typeface="+mn-lt"/>
              </a:rPr>
              <a:t/>
            </a:r>
            <a:br>
              <a:rPr lang="ru-RU" sz="5400" b="1" dirty="0">
                <a:latin typeface="+mn-lt"/>
              </a:rPr>
            </a:br>
            <a:r>
              <a:rPr lang="ru-RU" sz="5400" b="1" dirty="0" smtClean="0">
                <a:latin typeface="+mn-lt"/>
              </a:rPr>
              <a:t/>
            </a:r>
            <a:br>
              <a:rPr lang="ru-RU" sz="5400" b="1" dirty="0" smtClean="0">
                <a:latin typeface="+mn-lt"/>
              </a:rPr>
            </a:br>
            <a:r>
              <a:rPr lang="ru-RU" sz="5400" b="1" dirty="0" smtClean="0">
                <a:latin typeface="+mn-lt"/>
              </a:rPr>
              <a:t/>
            </a:r>
            <a:br>
              <a:rPr lang="ru-RU" sz="5400" b="1" dirty="0" smtClean="0">
                <a:latin typeface="+mn-lt"/>
              </a:rPr>
            </a:br>
            <a:r>
              <a:rPr lang="ru-RU" sz="5400" b="1" dirty="0">
                <a:latin typeface="+mn-lt"/>
              </a:rPr>
              <a:t/>
            </a:r>
            <a:br>
              <a:rPr lang="ru-RU" sz="5400" b="1" dirty="0">
                <a:latin typeface="+mn-lt"/>
              </a:rPr>
            </a:br>
            <a:r>
              <a:rPr lang="ru-RU" sz="5400" b="1" dirty="0" smtClean="0">
                <a:latin typeface="+mn-lt"/>
              </a:rPr>
              <a:t/>
            </a:r>
            <a:br>
              <a:rPr lang="ru-RU" sz="5400" b="1" dirty="0" smtClean="0">
                <a:latin typeface="+mn-lt"/>
              </a:rPr>
            </a:br>
            <a:r>
              <a:rPr lang="ru-RU" sz="5400" b="1" dirty="0" smtClean="0">
                <a:latin typeface="+mn-lt"/>
              </a:rPr>
              <a:t/>
            </a:r>
            <a:br>
              <a:rPr lang="ru-RU" sz="5400" b="1" dirty="0" smtClean="0">
                <a:latin typeface="+mn-lt"/>
              </a:rPr>
            </a:br>
            <a:r>
              <a:rPr lang="ru-RU" sz="5400" b="1" dirty="0" smtClean="0">
                <a:latin typeface="+mn-lt"/>
              </a:rPr>
              <a:t/>
            </a:r>
            <a:br>
              <a:rPr lang="ru-RU" sz="5400" b="1" dirty="0" smtClean="0">
                <a:latin typeface="+mn-lt"/>
              </a:rPr>
            </a:br>
            <a:r>
              <a:rPr lang="ru-RU" sz="5400" b="1" dirty="0">
                <a:latin typeface="+mn-lt"/>
              </a:rPr>
              <a:t/>
            </a:r>
            <a:br>
              <a:rPr lang="ru-RU" sz="5400" b="1" dirty="0">
                <a:latin typeface="+mn-lt"/>
              </a:rPr>
            </a:br>
            <a:r>
              <a:rPr lang="ru-RU" sz="5400" b="1" dirty="0" smtClean="0">
                <a:latin typeface="+mn-lt"/>
              </a:rPr>
              <a:t/>
            </a:r>
            <a:br>
              <a:rPr lang="ru-RU" sz="5400" b="1" dirty="0" smtClean="0">
                <a:latin typeface="+mn-lt"/>
              </a:rPr>
            </a:br>
            <a:r>
              <a:rPr lang="ru-RU" sz="5400" b="1" dirty="0">
                <a:latin typeface="+mn-lt"/>
              </a:rPr>
              <a:t/>
            </a:r>
            <a:br>
              <a:rPr lang="ru-RU" sz="5400" b="1" dirty="0">
                <a:latin typeface="+mn-lt"/>
              </a:rPr>
            </a:br>
            <a:r>
              <a:rPr lang="ru-RU" sz="5400" b="1" dirty="0" smtClean="0">
                <a:latin typeface="+mn-lt"/>
              </a:rPr>
              <a:t/>
            </a:r>
            <a:br>
              <a:rPr lang="ru-RU" sz="5400" b="1" dirty="0" smtClean="0">
                <a:latin typeface="+mn-lt"/>
              </a:rPr>
            </a:br>
            <a:r>
              <a:rPr lang="ru-RU" sz="5400" b="1" dirty="0">
                <a:latin typeface="+mn-lt"/>
              </a:rPr>
              <a:t/>
            </a:r>
            <a:br>
              <a:rPr lang="ru-RU" sz="5400" b="1" dirty="0">
                <a:latin typeface="+mn-lt"/>
              </a:rPr>
            </a:br>
            <a:r>
              <a:rPr lang="ru-RU" sz="5400" b="1" dirty="0" smtClean="0">
                <a:latin typeface="+mn-lt"/>
              </a:rPr>
              <a:t>Участники </a:t>
            </a:r>
            <a:r>
              <a:rPr lang="ru-RU" sz="5400" b="1" dirty="0">
                <a:latin typeface="+mn-lt"/>
              </a:rPr>
              <a:t>нашего лагеря -  дети и подростки от 6 до 16 лет.</a:t>
            </a:r>
            <a:r>
              <a:rPr lang="ru-RU" sz="5400" dirty="0">
                <a:latin typeface="+mn-lt"/>
              </a:rPr>
              <a:t/>
            </a:r>
            <a:br>
              <a:rPr lang="ru-RU" sz="5400" dirty="0">
                <a:latin typeface="+mn-lt"/>
              </a:rPr>
            </a:br>
            <a:r>
              <a:rPr lang="ru-RU" sz="5400" b="1" dirty="0">
                <a:latin typeface="+mn-lt"/>
              </a:rPr>
              <a:t>Лагерная смена </a:t>
            </a:r>
            <a:r>
              <a:rPr lang="ru-RU" sz="5400" b="1" dirty="0" smtClean="0">
                <a:latin typeface="+mn-lt"/>
              </a:rPr>
              <a:t>рассчитана </a:t>
            </a:r>
            <a:r>
              <a:rPr lang="ru-RU" sz="5400" b="1" dirty="0">
                <a:latin typeface="+mn-lt"/>
              </a:rPr>
              <a:t>на 15 дней.</a:t>
            </a:r>
            <a:r>
              <a:rPr lang="ru-RU" sz="5400" dirty="0">
                <a:latin typeface="+mn-lt"/>
              </a:rPr>
              <a:t/>
            </a:r>
            <a:br>
              <a:rPr lang="ru-RU" sz="5400" dirty="0">
                <a:latin typeface="+mn-lt"/>
              </a:rPr>
            </a:br>
            <a:r>
              <a:rPr lang="ru-RU" sz="5400" b="1" dirty="0">
                <a:latin typeface="+mn-lt"/>
              </a:rPr>
              <a:t>Каждый день-тематический</a:t>
            </a:r>
            <a:r>
              <a:rPr lang="ru-RU" sz="7200" dirty="0"/>
              <a:t/>
            </a:r>
            <a:br>
              <a:rPr lang="ru-RU" sz="7200" dirty="0"/>
            </a:br>
            <a:endParaRPr lang="ru-RU" sz="7200" b="1" dirty="0" smtClean="0">
              <a:solidFill>
                <a:schemeClr val="accent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856">
        <p:fade/>
      </p:transition>
    </mc:Choice>
    <mc:Fallback xmlns="">
      <p:transition spd="med" advClick="0" advTm="58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8374063" cy="936625"/>
          </a:xfrm>
        </p:spPr>
        <p:txBody>
          <a:bodyPr/>
          <a:lstStyle/>
          <a:p>
            <a:pPr eaLnBrk="1" hangingPunct="1"/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Здравствуй, лагерь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64" y="1556792"/>
            <a:ext cx="8887472" cy="4989458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856">
        <p:fade/>
      </p:transition>
    </mc:Choice>
    <mc:Fallback xmlns="">
      <p:transition spd="med" advClick="0" advTm="58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8229600" cy="1143000"/>
          </a:xfrm>
        </p:spPr>
        <p:txBody>
          <a:bodyPr/>
          <a:lstStyle/>
          <a:p>
            <a:pPr eaLnBrk="1" hangingPunct="1"/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День творчества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95" y="1628800"/>
            <a:ext cx="8710743" cy="5106267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856">
        <p:fade/>
      </p:transition>
    </mc:Choice>
    <mc:Fallback xmlns="">
      <p:transition spd="med" advClick="0" advTm="58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465</TotalTime>
  <Words>352</Words>
  <Application>Microsoft Office PowerPoint</Application>
  <PresentationFormat>Экран (4:3)</PresentationFormat>
  <Paragraphs>76</Paragraphs>
  <Slides>26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6" baseType="lpstr">
      <vt:lpstr>Arial</vt:lpstr>
      <vt:lpstr>Arial Black</vt:lpstr>
      <vt:lpstr>Calibri</vt:lpstr>
      <vt:lpstr>Constantia</vt:lpstr>
      <vt:lpstr>Garamond</vt:lpstr>
      <vt:lpstr>Monotype Corsiva</vt:lpstr>
      <vt:lpstr>Times New Roman</vt:lpstr>
      <vt:lpstr>Wingdings</vt:lpstr>
      <vt:lpstr>Wingdings 2</vt:lpstr>
      <vt:lpstr>Поток</vt:lpstr>
      <vt:lpstr>  Муниципальное автономное образовательное учреждение «Коктюльская средняя общеобразовательная школа» 627046, Тюменская область, Ялуторовский район, с. Коктюль, ул. Школьная,13, тел.96-197, koktul_school@inbox.ru </vt:lpstr>
      <vt:lpstr>Презентация PowerPoint</vt:lpstr>
      <vt:lpstr>Задачи программы:</vt:lpstr>
      <vt:lpstr>Направления и виды деятельности </vt:lpstr>
      <vt:lpstr>Презентация PowerPoint</vt:lpstr>
      <vt:lpstr>Ожидаемые результаты:</vt:lpstr>
      <vt:lpstr>                Участники нашего лагеря -  дети и подростки от 6 до 16 лет. Лагерная смена рассчитана на 15 дней. Каждый день-тематический </vt:lpstr>
      <vt:lpstr>Здравствуй, лагерь</vt:lpstr>
      <vt:lpstr>День творчества</vt:lpstr>
      <vt:lpstr>День талантов</vt:lpstr>
      <vt:lpstr>День светофора</vt:lpstr>
      <vt:lpstr>День волшебных сказок</vt:lpstr>
      <vt:lpstr>День фантазий и юмора</vt:lpstr>
      <vt:lpstr>День воды</vt:lpstr>
      <vt:lpstr>День здоровья и спорта</vt:lpstr>
      <vt:lpstr>День Родины</vt:lpstr>
      <vt:lpstr>День экскурсий</vt:lpstr>
      <vt:lpstr>Презентация PowerPoint</vt:lpstr>
      <vt:lpstr>Мероприятие «Традиции Русского чаепития»</vt:lpstr>
      <vt:lpstr>Мероприятие «Тайна старого Саргата»</vt:lpstr>
      <vt:lpstr>День Земли</vt:lpstr>
      <vt:lpstr>Презентация PowerPoint</vt:lpstr>
      <vt:lpstr>День ажиотажа</vt:lpstr>
      <vt:lpstr>День книги</vt:lpstr>
      <vt:lpstr>Закрытие лагеря</vt:lpstr>
      <vt:lpstr>До свидания, страна  «Долина Цветов»!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я</cp:lastModifiedBy>
  <cp:revision>59</cp:revision>
  <dcterms:created xsi:type="dcterms:W3CDTF">2014-11-23T11:45:25Z</dcterms:created>
  <dcterms:modified xsi:type="dcterms:W3CDTF">2015-07-22T13:08:07Z</dcterms:modified>
</cp:coreProperties>
</file>