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8" r:id="rId4"/>
    <p:sldId id="259" r:id="rId5"/>
    <p:sldId id="260" r:id="rId6"/>
    <p:sldId id="262" r:id="rId7"/>
    <p:sldId id="277" r:id="rId8"/>
    <p:sldId id="263" r:id="rId9"/>
    <p:sldId id="261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9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AA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3825" autoAdjust="0"/>
  </p:normalViewPr>
  <p:slideViewPr>
    <p:cSldViewPr snapToGrid="0" showGuides="1">
      <p:cViewPr varScale="1">
        <p:scale>
          <a:sx n="102" d="100"/>
          <a:sy n="102" d="100"/>
        </p:scale>
        <p:origin x="23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60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61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40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52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2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6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50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8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11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4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5CBDC-CACE-40B2-A691-62A517082094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D4579-48BC-4022-B2FC-5AF64266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75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mailto:koktul_school@inbox.ru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abay.com/static/uploads/photo/2012/11/24/00/07/wild-flowers-67119_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2620"/>
            <a:ext cx="9134567" cy="68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-32620"/>
            <a:ext cx="9143999" cy="1169551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образовательное учреждение</a:t>
            </a:r>
            <a:b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«Коктюльская средняя общеобразовательная школа»</a:t>
            </a:r>
            <a:b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627046, Тюменская область, Ялуторовский район, с. Коктюль, ул. Школьная,13, тел.96-197, </a:t>
            </a:r>
            <a:r>
              <a:rPr lang="en-US" sz="1400" b="1" u="sng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koktul</a:t>
            </a:r>
            <a:r>
              <a:rPr lang="ru-RU" sz="1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en-US" sz="1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school</a:t>
            </a:r>
            <a:r>
              <a:rPr lang="ru-RU" sz="1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@</a:t>
            </a:r>
            <a:r>
              <a:rPr lang="en-US" sz="1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inbox</a:t>
            </a:r>
            <a:r>
              <a:rPr lang="ru-RU" sz="1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1400" b="1" u="sng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</a:t>
            </a: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50435" y="1620223"/>
            <a:ext cx="7815263" cy="3617554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Летний оздоровительный лагерь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«Долина Цветов»</a:t>
            </a:r>
            <a:endParaRPr lang="ru-RU" sz="4000" b="1" dirty="0" smtClean="0">
              <a:solidFill>
                <a:srgbClr val="FF0000"/>
              </a:solidFill>
              <a:cs typeface="Aharoni" panose="02010803020104030203" pitchFamily="2" charset="-79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с дневным пребыванием  детей и подростков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на базе МАОУ «Коктюльская СОШ»</a:t>
            </a:r>
          </a:p>
          <a:p>
            <a:r>
              <a:rPr lang="ru-RU" sz="4000" b="1" cap="all" dirty="0" smtClean="0">
                <a:solidFill>
                  <a:srgbClr val="FF0000"/>
                </a:solidFill>
                <a:effectLst>
                  <a:reflection blurRad="12700" stA="28000" endPos="45000" dist="1003" dir="5400000" sy="-100000" algn="bl"/>
                </a:effectLst>
                <a:cs typeface="Aharoni" panose="02010803020104030203" pitchFamily="2" charset="-79"/>
              </a:rPr>
              <a:t> </a:t>
            </a:r>
            <a:r>
              <a:rPr lang="ru-RU" sz="4000" b="1" cap="all" dirty="0">
                <a:solidFill>
                  <a:srgbClr val="FF0000"/>
                </a:solidFill>
                <a:effectLst>
                  <a:reflection blurRad="12700" stA="28000" endPos="45000" dist="1003" dir="5400000" sy="-100000" algn="bl"/>
                </a:effectLst>
                <a:latin typeface="Times New Roman" panose="02020603050405020304" pitchFamily="18" charset="0"/>
                <a:cs typeface="Aharoni" panose="02010803020104030203" pitchFamily="2" charset="-79"/>
              </a:rPr>
              <a:t>3</a:t>
            </a:r>
            <a:r>
              <a:rPr lang="ru-RU" sz="4000" b="1" cap="all" dirty="0" smtClean="0">
                <a:solidFill>
                  <a:srgbClr val="FF0000"/>
                </a:solidFill>
                <a:effectLst>
                  <a:reflection blurRad="12700" stA="28000" endPos="45000" dist="1003" dir="5400000" sy="-100000" algn="bl"/>
                </a:effectLst>
                <a:latin typeface="Times New Roman" panose="02020603050405020304" pitchFamily="18" charset="0"/>
                <a:cs typeface="Aharoni" panose="02010803020104030203" pitchFamily="2" charset="-79"/>
              </a:rPr>
              <a:t> смена 27.07.15 г.-14.08.15Г.</a:t>
            </a:r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ctr"/>
            <a:endParaRPr lang="ru-RU" sz="5400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95536" y="5491027"/>
            <a:ext cx="3816424" cy="927372"/>
          </a:xfrm>
          <a:prstGeom prst="rect">
            <a:avLst/>
          </a:prstGeom>
          <a:solidFill>
            <a:srgbClr val="FFFF00">
              <a:alpha val="61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5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  <a:r>
              <a:rPr lang="ru-RU" sz="27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лагеря Низина А.А.</a:t>
            </a:r>
            <a:endParaRPr lang="ru-RU" sz="21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etskie pesni Kakogo cveta leto (mp3top100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edsovet.su/_ld/353/89606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3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0071" y="186652"/>
            <a:ext cx="4033476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спорта»</a:t>
            </a:r>
            <a:endParaRPr lang="ru-RU" sz="4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я\Desktop\Фото лагерь 2015 год\3 смена\20150829_1230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034256"/>
            <a:ext cx="3349307" cy="238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я\Desktop\Фото лагерь 2015 год\3 смена\20150829_1431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10" y="1082040"/>
            <a:ext cx="3129280" cy="234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20150829_1637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863181"/>
            <a:ext cx="1915795" cy="255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20150829_1640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71" y="3863181"/>
            <a:ext cx="188595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20150829_16494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57" y="3863181"/>
            <a:ext cx="1963089" cy="25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5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edsovet.su/_ld/429/841394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5323" y="167602"/>
            <a:ext cx="3813353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дружбы»</a:t>
            </a:r>
            <a:endParaRPr lang="ru-RU" sz="4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я\Desktop\Фото лагерь 2015 год\3 смена\20150831_0903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9" y="889338"/>
            <a:ext cx="3629025" cy="285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я\Desktop\Фото лагерь 2015 год\3 смена\IMG_84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42" y="1056940"/>
            <a:ext cx="2914015" cy="163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IMG_84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41" y="2859667"/>
            <a:ext cx="2914015" cy="1769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IMG_847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9" y="3962400"/>
            <a:ext cx="3629025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IMG_84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40" y="4796752"/>
            <a:ext cx="2914015" cy="1604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7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edsovet.su/_ld/353/98459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1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1089" y="491452"/>
            <a:ext cx="454182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шуток и смеха»</a:t>
            </a:r>
            <a:endParaRPr lang="ru-RU" sz="36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я\Desktop\Фото лагерь 2015 год\3 смена\20150831_0902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9" y="1150287"/>
            <a:ext cx="2404261" cy="1712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я\Desktop\Фото лагерь 2015 год\3 смена\20150831_1249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77" y="1119482"/>
            <a:ext cx="2371725" cy="177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20150831_1701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65" y="3429000"/>
            <a:ext cx="2404261" cy="19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20150831_16593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229" y="1119482"/>
            <a:ext cx="2526181" cy="177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20150831_17150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9" y="3429000"/>
            <a:ext cx="3133725" cy="2413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5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otoshops.org/uploads/taginator/Sep-2012/ramki-cvetochn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2900" y="0"/>
            <a:ext cx="3715954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FF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экологии»</a:t>
            </a:r>
            <a:endParaRPr lang="ru-RU" sz="3600" dirty="0">
              <a:solidFill>
                <a:srgbClr val="FF99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я\Desktop\Фото лагерь 2015 год\3 смена\2 неделя\IMG_85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10577"/>
            <a:ext cx="2968625" cy="174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я\Desktop\Фото лагерь 2015 год\3 смена\2 неделя\IMG_85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810577"/>
            <a:ext cx="2978579" cy="174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2 неделя\20150903_1654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7392"/>
            <a:ext cx="2968625" cy="226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2 неделя\20150903_1732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2707392"/>
            <a:ext cx="2978579" cy="226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2 неделя\20150903_16593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43" y="1445330"/>
            <a:ext cx="2444321" cy="1736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1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0lik.ru/uploads/posts/2009-05/1241350539_0lik.ru_krasnye-pi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4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0784" y="167602"/>
            <a:ext cx="4902432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вежливых людей</a:t>
            </a:r>
            <a:endParaRPr lang="ru-RU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я\Desktop\Фото лагерь 2015 год\3 смена\2 неделя\IMG_86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9" y="823487"/>
            <a:ext cx="2917190" cy="16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я\Desktop\Фото лагерь 2015 год\3 смена\2 неделя\IMG_86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823487"/>
            <a:ext cx="2950845" cy="165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2 неделя\20150904_1017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44" y="2567463"/>
            <a:ext cx="2917190" cy="172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2 неделя\IMG_87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01" y="2567463"/>
            <a:ext cx="2006399" cy="3184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2 неделя\IMG_873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44" y="4397482"/>
            <a:ext cx="2917190" cy="1637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7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014.radikal.ru/i329/1201/cd/ea8a12e261db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6" y="0"/>
            <a:ext cx="9521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1439" y="443984"/>
            <a:ext cx="4914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нечистой силы»</a:t>
            </a:r>
            <a:endParaRPr lang="ru-RU" sz="36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я\Desktop\Фото лагерь 2015 год\3 смена\2 неделя\20150905_1013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" y="1090315"/>
            <a:ext cx="2689860" cy="222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я\Desktop\Фото лагерь 2015 год\3 смена\2 неделя\20150905_1027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1" y="1373852"/>
            <a:ext cx="2660650" cy="199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2 неделя\20150905_1027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42" y="1609168"/>
            <a:ext cx="266700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2 неделя\20150905_1154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8" y="3369022"/>
            <a:ext cx="2443162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2 неделя\20150905_1043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34" y="3497318"/>
            <a:ext cx="2806857" cy="198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я\Desktop\Фото лагерь 2015 год\3 смена\2 неделя\20150905_17020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016" y="3497318"/>
            <a:ext cx="2741691" cy="1960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0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arstyle.org/uploads/posts/2012-05/1336877943_1333481044_spring-flower-fram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8726" y="0"/>
            <a:ext cx="4246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«День творчества» 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я\Desktop\Фото лагерь 2015 год\3 смена\2 неделя\20150907_1048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" y="646331"/>
            <a:ext cx="2445385" cy="183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я\Desktop\Фото лагерь 2015 год\3 смена\2 неделя\DSCN72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747028"/>
            <a:ext cx="14668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2 неделя\DSCN72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739542"/>
            <a:ext cx="14668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2 неделя\DSCN727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747028"/>
            <a:ext cx="14668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2 неделя\DSCN727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6" y="2886074"/>
            <a:ext cx="2450616" cy="164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я\Desktop\Фото лагерь 2015 год\3 смена\2 неделя\DSCN726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98" y="2928252"/>
            <a:ext cx="2171700" cy="164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я\Desktop\Фото лагерь 2015 год\3 смена\2 неделя\20150904_17082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40" y="2888112"/>
            <a:ext cx="3489960" cy="2617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23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takpro100.net.ua/images/stories/frame/flower/flower5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97" y="0"/>
            <a:ext cx="9176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05166" y="0"/>
            <a:ext cx="3552767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звезд</a:t>
            </a:r>
            <a:endParaRPr lang="ru-RU" sz="5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я\Desktop\Фото лагерь 2015 год\3 смена\день звезд\20150907_1631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40" y="942053"/>
            <a:ext cx="3388360" cy="254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я\Desktop\Фото лагерь 2015 год\3 смена\день звезд\20150907_1631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2053"/>
            <a:ext cx="3369310" cy="25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день звезд\20150907_1643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40" y="3469353"/>
            <a:ext cx="3422015" cy="250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день звезд\20150907_1647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55" y="3469353"/>
            <a:ext cx="3302000" cy="247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73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freeyaho.ru/uploads/posts/2011-07/w1055p40rg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254516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Воинской славы»</a:t>
            </a:r>
            <a:endParaRPr lang="ru-RU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я\Desktop\Фото лагерь 2015 год\3 смена\3 неделя\20150911_1112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2" y="689598"/>
            <a:ext cx="3134879" cy="228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3 неделя\20150911_1229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63" y="689598"/>
            <a:ext cx="3049232" cy="228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3 неделя\20150911_1719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649082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3 неделя\20150911_1636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8" y="3429000"/>
            <a:ext cx="3550245" cy="268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gikfo.ru/wp-content/uploads/Flower-frame-for-Photosho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я\Desktop\Фото лагерь 2015 год\3 смена\3 неделя\20150910_1205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5" y="658835"/>
            <a:ext cx="2550160" cy="1912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165389" y="0"/>
            <a:ext cx="2861745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музыки</a:t>
            </a:r>
            <a:endParaRPr lang="ru-RU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я\Desktop\Фото лагерь 2015 год\3 смена\3 неделя\20150910_1704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64" y="606644"/>
            <a:ext cx="2317069" cy="1912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3 неделя\20150910_1707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5" y="3014832"/>
            <a:ext cx="2550160" cy="182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3 неделя\20150910_17463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70" y="2803768"/>
            <a:ext cx="2994660" cy="224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3 неделя\20150910_17494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25" y="3014832"/>
            <a:ext cx="2552244" cy="1895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1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fat.wen.ru/GRUZ/RC30.pn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fat.wen.ru/GRUZ/RC35.pn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2" name="Picture 8" descr="http://fat.wen.ru/GRUZ/RC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1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43441" y="668635"/>
            <a:ext cx="558082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Цель программы: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2700" y="1351508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</a:rPr>
              <a:t>Создание условий для полноценного укрепления здоровья детей, формирования у детей глубоких экологических знаний и умений в непосредственном общении с природой, готовность к практической деятельности, к пропаганде экологических идей, к защите и охране природы, включая детей в социально значимую деятельность.</a:t>
            </a:r>
            <a:endParaRPr lang="ru-RU" sz="2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arstyle.org/uploads/posts/2012-05/1336877943_1333481001_spring-flower-fram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46494"/>
          </a:xfrm>
          <a:prstGeom prst="rect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3123622" y="491452"/>
            <a:ext cx="2896755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сказок</a:t>
            </a:r>
            <a:endParaRPr lang="ru-RU" sz="4000" b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я\Desktop\Фото лагерь 2015 год\3 смена\3 неделя\20150912_1148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185545"/>
            <a:ext cx="2990850" cy="22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я\Desktop\Фото лагерь 2015 год\3 смена\3 неделя\20150912_1149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92" y="2317432"/>
            <a:ext cx="2964815" cy="222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3 неделя\20150912_1152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089" y="1213187"/>
            <a:ext cx="2773765" cy="221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3 неделя\20150912_1211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6" y="4123093"/>
            <a:ext cx="2990850" cy="226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3 неделя\20150912_11480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29" y="4123093"/>
            <a:ext cx="2943225" cy="2207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5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g-fotki.yandex.ru/get/16108/56195015.2c4/0_d5090_b02f92e2_orig.png"/>
          <p:cNvSpPr>
            <a:spLocks noChangeAspect="1" noChangeArrowheads="1"/>
          </p:cNvSpPr>
          <p:nvPr/>
        </p:nvSpPr>
        <p:spPr bwMode="auto">
          <a:xfrm>
            <a:off x="63500" y="-136525"/>
            <a:ext cx="699135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g-fotki.yandex.ru/get/16108/56195015.2c4/0_d5090_b02f92e2_orig.png"/>
          <p:cNvSpPr>
            <a:spLocks noChangeAspect="1" noChangeArrowheads="1"/>
          </p:cNvSpPr>
          <p:nvPr/>
        </p:nvSpPr>
        <p:spPr bwMode="auto">
          <a:xfrm>
            <a:off x="215900" y="15875"/>
            <a:ext cx="699135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g-fotki.yandex.ru/get/16108/56195015.2c4/0_d5090_b02f92e2_orig.png"/>
          <p:cNvSpPr>
            <a:spLocks noChangeAspect="1" noChangeArrowheads="1"/>
          </p:cNvSpPr>
          <p:nvPr/>
        </p:nvSpPr>
        <p:spPr bwMode="auto">
          <a:xfrm>
            <a:off x="368300" y="168275"/>
            <a:ext cx="699135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8" name="Picture 8" descr="http://fat.wen.ru/GRUZ/RC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990"/>
            <a:ext cx="9169003" cy="688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43797" y="168275"/>
            <a:ext cx="5884753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C81AA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красоты и здоровья</a:t>
            </a:r>
            <a:endParaRPr lang="ru-RU" sz="4000" b="1" dirty="0">
              <a:solidFill>
                <a:srgbClr val="C81AA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я\Desktop\Фото лагерь 2015 год\3 смена\3 неделя\13\20150913_1249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1" y="897414"/>
            <a:ext cx="3423691" cy="24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я\Desktop\Фото лагерь 2015 год\3 смена\3 неделя\13\20150913_1304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1" y="3546764"/>
            <a:ext cx="3393380" cy="262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3 неделя\13\20150913_1257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13" y="921444"/>
            <a:ext cx="3366938" cy="24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я\Desktop\Фото лагерь 2015 год\3 смена\3 неделя\13\20150913_1321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1" y="3561400"/>
            <a:ext cx="3397250" cy="261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я\Desktop\Фото лагерь 2015 год\3 смена\3 неделя\13-14\IMG_884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62" y="3323749"/>
            <a:ext cx="1992202" cy="126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я\Desktop\Фото лагерь 2015 год\3 смена\3 неделя\13-14\IMG_883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10" y="2157497"/>
            <a:ext cx="2638425" cy="148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я\Desktop\Фото лагерь 2015 год\3 смена\3 неделя\13-14\IMG_884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579" y="2897589"/>
            <a:ext cx="2533747" cy="1310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1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ramki-kartinki.ru/_ph/4/2/401120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17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557" y="224135"/>
            <a:ext cx="66248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81AA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День прощания с лагерем</a:t>
            </a:r>
            <a:endParaRPr lang="ru-RU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81AA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Рисунок 3" descr="C:\Users\я\Desktop\Фото лагерь 2015 год\3 смена\3 неделя\13-14\IMG_88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76" y="1208448"/>
            <a:ext cx="2845834" cy="165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я\Desktop\Фото лагерь 2015 год\3 смена\3 неделя\13-14\IMG_88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62" y="1208449"/>
            <a:ext cx="2845838" cy="16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3 неделя\13-14\IMG_88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86" y="3006855"/>
            <a:ext cx="2484396" cy="171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3 неделя\15\20150914_1801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72" y="3006855"/>
            <a:ext cx="1687169" cy="261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я\Desktop\Фото лагерь 2015 год\3 смена\3 неделя\15\20150914_18090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31" y="3006855"/>
            <a:ext cx="2238375" cy="1712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0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0lik.ru/uploads/posts/2009-11/1257418223_0lik.ru_01_flowers_ram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278" r="3302" b="83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0233" y="750174"/>
            <a:ext cx="35003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 свиданья, лагерь</a:t>
            </a:r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9733" y="1273394"/>
            <a:ext cx="4224217" cy="50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Пролетают писем одуванчики,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Может, вам, а может, и не вам.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До свиданья, девочки и мальчики,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По домам пора нам, по домам.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Может, что-то где-то и останется,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Может, кто-то вспомнит обо всем,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Может быть, рука к руке протянется,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Вместе песню старую споем.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«До свиданья, девочки и мальчики», -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Говорю я будто бы не вам.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Пролетают писем одуванчики,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81AAF"/>
                </a:solidFill>
              </a:rPr>
              <a:t>По домам пора нам, по домам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 descr="C:\Users\я\Desktop\Фото лагерь 2015 год\3 смена\3 неделя\15\20150914_1807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643">
            <a:off x="4659409" y="1328657"/>
            <a:ext cx="4053849" cy="329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1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s41.radikal.ru/i091/1009/38/5e06f144a182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58006" y="162669"/>
            <a:ext cx="622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Задачи программы: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8996" y="903045"/>
            <a:ext cx="76260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</a:rPr>
              <a:t>Образовательные:</a:t>
            </a:r>
          </a:p>
          <a:p>
            <a:pPr lvl="0"/>
            <a:r>
              <a:rPr lang="ru-RU" b="1" i="1" dirty="0">
                <a:solidFill>
                  <a:srgbClr val="00B050"/>
                </a:solidFill>
              </a:rPr>
              <a:t>Расширить знания по истории родного края, воспитание патриотических качеств, формирование нравственных убеждений, составляющих основу мировоззрения и жизненной позиции</a:t>
            </a:r>
          </a:p>
          <a:p>
            <a:pPr lvl="0"/>
            <a:r>
              <a:rPr lang="ru-RU" b="1" i="1" dirty="0">
                <a:solidFill>
                  <a:srgbClr val="00B050"/>
                </a:solidFill>
              </a:rPr>
              <a:t>Расширить знания по экологии, полученных при изучении школьных предметов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Развивающие:</a:t>
            </a:r>
          </a:p>
          <a:p>
            <a:pPr lvl="0"/>
            <a:r>
              <a:rPr lang="ru-RU" b="1" i="1" dirty="0">
                <a:solidFill>
                  <a:srgbClr val="00B050"/>
                </a:solidFill>
              </a:rPr>
              <a:t>Развить творческие способности воспитанников, с включением детей в различные виды деятельности, с учётом их возможностей и интересов</a:t>
            </a:r>
          </a:p>
          <a:p>
            <a:pPr lvl="0"/>
            <a:r>
              <a:rPr lang="ru-RU" b="1" i="1" dirty="0">
                <a:solidFill>
                  <a:srgbClr val="00B050"/>
                </a:solidFill>
              </a:rPr>
              <a:t>Создать условия для развития коммуникативности детского коллектива – через творческую самостоятельную, объединяющую деятельность детей в смешанных группах. 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Воспитательные:</a:t>
            </a:r>
          </a:p>
          <a:p>
            <a:pPr lvl="0"/>
            <a:r>
              <a:rPr lang="ru-RU" b="1" i="1" dirty="0">
                <a:solidFill>
                  <a:srgbClr val="00B050"/>
                </a:solidFill>
              </a:rPr>
              <a:t>Создать условия для личностного развития каждого ребёнка, с привлечением к активным формам деятельности учащихся «группы риска»;</a:t>
            </a:r>
          </a:p>
          <a:p>
            <a:pPr lvl="0"/>
            <a:r>
              <a:rPr lang="ru-RU" b="1" i="1" dirty="0">
                <a:solidFill>
                  <a:srgbClr val="00B050"/>
                </a:solidFill>
              </a:rPr>
              <a:t>Создать условия способствующие формированию навыков здорового образа жизни;</a:t>
            </a:r>
          </a:p>
          <a:p>
            <a:pPr lvl="0"/>
            <a:r>
              <a:rPr lang="ru-RU" b="1" i="1" dirty="0">
                <a:solidFill>
                  <a:srgbClr val="00B050"/>
                </a:solidFill>
              </a:rPr>
              <a:t>Создать условия для воспитания культуры общения, поведения;</a:t>
            </a:r>
          </a:p>
        </p:txBody>
      </p:sp>
    </p:spTree>
    <p:extLst>
      <p:ext uri="{BB962C8B-B14F-4D97-AF65-F5344CB8AC3E}">
        <p14:creationId xmlns:p14="http://schemas.microsoft.com/office/powerpoint/2010/main" val="20612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empleit.net/useruploads/shablony/sh_ramka_20111025_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0600"/>
            <a:ext cx="9144000" cy="91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325" y="1048435"/>
            <a:ext cx="85153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 w="11430"/>
                <a:solidFill>
                  <a:srgbClr val="C81A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Направления и виды деятельности</a:t>
            </a:r>
            <a:r>
              <a:rPr lang="ru-RU" sz="3600" b="1" dirty="0" smtClean="0">
                <a:ln w="11430"/>
                <a:solidFill>
                  <a:srgbClr val="C81A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/>
            </a:r>
            <a:br>
              <a:rPr lang="ru-RU" sz="3600" b="1" dirty="0" smtClean="0">
                <a:ln w="11430"/>
                <a:solidFill>
                  <a:srgbClr val="C81A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</a:br>
            <a:endParaRPr lang="ru-RU" sz="3600" dirty="0">
              <a:solidFill>
                <a:srgbClr val="C81AAF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914400" y="1602433"/>
            <a:ext cx="8229600" cy="43894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7030A0"/>
                </a:solidFill>
              </a:rPr>
              <a:t>Познавательная деятельность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Социально-значимое направление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Спортивно-оздоровительная деятельность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Экологическое направление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Художественно-эстетическое направление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Эстетическое направление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Правовое воспитание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Образовательная и досуговая деятельность</a:t>
            </a:r>
            <a:endParaRPr lang="ru-RU" dirty="0" smtClean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24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shablon.net.ua/uploads/posts/2011-05/1305290762_romashki-let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1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90538" y="333375"/>
            <a:ext cx="8496300" cy="4608513"/>
          </a:xfrm>
          <a:prstGeom prst="rect">
            <a:avLst/>
          </a:prstGeom>
        </p:spPr>
        <p:txBody>
          <a:bodyPr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72034" y="680684"/>
            <a:ext cx="6933308" cy="335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  <a:spcAft>
                <a:spcPts val="1200"/>
              </a:spcAft>
            </a:pPr>
            <a:r>
              <a:rPr lang="ru-RU" sz="3600" b="1" cap="all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 РАБОТЫ ЛАГЕРЯ</a:t>
            </a:r>
            <a:r>
              <a:rPr lang="ru-RU" sz="3600" b="1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FF0000"/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538734" y="935355"/>
            <a:ext cx="8229600" cy="5257006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smtClean="0">
                <a:solidFill>
                  <a:srgbClr val="C00000"/>
                </a:solidFill>
              </a:rPr>
              <a:t>8.30-9.00 Сбор детей, зарядка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9.00-9.15 Утренняя линейка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9.15-10.00 Завтрак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10.00-12.00 Работа по плану отрядов,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социально-значимая деятельность,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работа кружков и секций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12.00-13.00 Оздоровительные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процедуры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13.00-14.00 Обед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14.00-14.30 Свободное время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14.30-15.30 Дневной сон; работа кружков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16.00-16.30 Полдник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16.30-18.00 Работа по плану отрядов,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работа кружков и секций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18.00 Уход домой</a:t>
            </a:r>
          </a:p>
          <a:p>
            <a:pPr marL="274320" indent="-274320">
              <a:buClr>
                <a:schemeClr val="accent3"/>
              </a:buClr>
              <a:defRPr/>
            </a:pP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51.radikal.ru/i133/1009/f9/0bfe74063478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4"/>
          <p:cNvSpPr txBox="1">
            <a:spLocks noChangeArrowheads="1" noChangeShapeType="1" noTextEdit="1"/>
          </p:cNvSpPr>
          <p:nvPr/>
        </p:nvSpPr>
        <p:spPr bwMode="auto">
          <a:xfrm>
            <a:off x="1490662" y="990600"/>
            <a:ext cx="6162675" cy="533400"/>
          </a:xfrm>
          <a:prstGeom prst="rect">
            <a:avLst/>
          </a:prstGeom>
        </p:spPr>
        <p:txBody>
          <a:bodyPr wrap="none" numCol="1" fromWordArt="1">
            <a:prstTxWarp prst="textCurveUp">
              <a:avLst>
                <a:gd name="adj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kern="1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Ожидаемые результаты:</a:t>
            </a:r>
            <a:endParaRPr lang="ru-RU" sz="3600" b="1" kern="1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223962" y="1524473"/>
            <a:ext cx="8928992" cy="54097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укрепление здоровья детей;</a:t>
            </a:r>
          </a:p>
          <a:p>
            <a:pPr marL="274320" indent="-274320"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улучшение социально-психологического климата в лагере;</a:t>
            </a:r>
          </a:p>
          <a:p>
            <a:pPr marL="274320" indent="-274320"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снижение темпа роста негативных социальных явлений среди детей;</a:t>
            </a:r>
          </a:p>
          <a:p>
            <a:pPr marL="274320" indent="-274320"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укрепление дружбы и сотрудничества между детьми разных возрастов</a:t>
            </a:r>
          </a:p>
          <a:p>
            <a:pPr marL="0" indent="0">
              <a:buClr>
                <a:schemeClr val="accent6">
                  <a:lumMod val="50000"/>
                </a:schemeClr>
              </a:buClr>
              <a:buNone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 и национальностей;</a:t>
            </a:r>
          </a:p>
          <a:p>
            <a:pPr marL="274320" indent="-274320"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формирование умений, навыков, приобретение жизненного опыта</a:t>
            </a:r>
          </a:p>
          <a:p>
            <a:pPr marL="0" indent="0">
              <a:buClr>
                <a:schemeClr val="accent6">
                  <a:lumMod val="50000"/>
                </a:schemeClr>
              </a:buClr>
              <a:buNone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 адекватного поведения в экстремальных ситуациях;</a:t>
            </a:r>
          </a:p>
          <a:p>
            <a:pPr marL="274320" indent="-274320"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развитие творческих способностей, инициативы и активности ребёнка;</a:t>
            </a:r>
          </a:p>
          <a:p>
            <a:pPr marL="274320" indent="-274320"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привитие навыков самообслуживания;</a:t>
            </a:r>
          </a:p>
          <a:p>
            <a:pPr marL="274320" indent="-274320"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повышение чувства патриотизма;</a:t>
            </a:r>
          </a:p>
          <a:p>
            <a:pPr marL="274320" indent="-274320"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уважение к родной природе;</a:t>
            </a:r>
          </a:p>
          <a:p>
            <a:pPr marL="274320" indent="-274320">
              <a:buClr>
                <a:schemeClr val="accent6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совершенствование материально-технической базы</a:t>
            </a:r>
          </a:p>
          <a:p>
            <a:pPr marL="0" indent="0">
              <a:buClr>
                <a:schemeClr val="accent6">
                  <a:lumMod val="50000"/>
                </a:schemeClr>
              </a:buClr>
              <a:buNone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 организации летнего отдыха и оздоровления детей.</a:t>
            </a:r>
          </a:p>
          <a:p>
            <a:pPr marL="609600" indent="-609600">
              <a:lnSpc>
                <a:spcPct val="80000"/>
              </a:lnSpc>
              <a:buClr>
                <a:schemeClr val="accent6">
                  <a:lumMod val="50000"/>
                </a:schemeClr>
              </a:buClr>
              <a:buFont typeface="Wingdings 2"/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0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51.radikal.ru/i133/1009/f9/0bfe74063478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4"/>
          <p:cNvSpPr txBox="1">
            <a:spLocks noChangeArrowheads="1" noChangeShapeType="1" noTextEdit="1"/>
          </p:cNvSpPr>
          <p:nvPr/>
        </p:nvSpPr>
        <p:spPr bwMode="auto">
          <a:xfrm>
            <a:off x="1490662" y="990600"/>
            <a:ext cx="6162675" cy="533400"/>
          </a:xfrm>
          <a:prstGeom prst="rect">
            <a:avLst/>
          </a:prstGeom>
        </p:spPr>
        <p:txBody>
          <a:bodyPr wrap="none" numCol="1" fromWordArt="1">
            <a:prstTxWarp prst="textCurveUp">
              <a:avLst>
                <a:gd name="adj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3600" b="1" kern="1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62025" y="438387"/>
            <a:ext cx="7219950" cy="5981226"/>
          </a:xfrm>
          <a:prstGeom prst="rect">
            <a:avLst/>
          </a:prstGeom>
          <a:solidFill>
            <a:srgbClr val="FFFF00">
              <a:alpha val="66000"/>
            </a:srgbClr>
          </a:solidFill>
          <a:effectLst>
            <a:glow rad="190500">
              <a:srgbClr val="00B0F0">
                <a:alpha val="0"/>
              </a:srgbClr>
            </a:glow>
            <a:reflection endPos="58000" dist="50800" dir="5400000" sy="-100000" algn="bl" rotWithShape="0"/>
            <a:softEdge rad="266700"/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dirty="0" smtClean="0">
              <a:latin typeface="+mn-lt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Участники </a:t>
            </a:r>
            <a:r>
              <a:rPr lang="ru-RU" b="1" dirty="0">
                <a:solidFill>
                  <a:srgbClr val="C00000"/>
                </a:solidFill>
              </a:rPr>
              <a:t>нашего лагеря </a:t>
            </a:r>
            <a:r>
              <a:rPr lang="ru-RU" b="1" dirty="0" smtClean="0">
                <a:solidFill>
                  <a:srgbClr val="C00000"/>
                </a:solidFill>
              </a:rPr>
              <a:t>–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дети и </a:t>
            </a:r>
            <a:r>
              <a:rPr lang="ru-RU" b="1" dirty="0" smtClean="0">
                <a:solidFill>
                  <a:srgbClr val="C00000"/>
                </a:solidFill>
              </a:rPr>
              <a:t>подростки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от 6 до 16 лет.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Лагерная смена </a:t>
            </a:r>
            <a:r>
              <a:rPr lang="ru-RU" b="1" dirty="0" smtClean="0">
                <a:solidFill>
                  <a:srgbClr val="C00000"/>
                </a:solidFill>
              </a:rPr>
              <a:t>рассчитана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на 15 дней.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Каждый </a:t>
            </a:r>
            <a:r>
              <a:rPr lang="ru-RU" b="1" dirty="0" smtClean="0">
                <a:solidFill>
                  <a:srgbClr val="C00000"/>
                </a:solidFill>
              </a:rPr>
              <a:t>день-тематический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+mn-lt"/>
              </a:rPr>
            </a:b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/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>Участники нашего лагеря -  дети и подростки от 6 до 16 лет.</a:t>
            </a:r>
            <a:r>
              <a:rPr lang="ru-RU" sz="5400" dirty="0" smtClean="0">
                <a:latin typeface="+mn-lt"/>
              </a:rPr>
              <a:t/>
            </a:r>
            <a:br>
              <a:rPr lang="ru-RU" sz="5400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>Лагерная смена рассчитана на 15 дней.</a:t>
            </a:r>
            <a:r>
              <a:rPr lang="ru-RU" sz="5400" dirty="0" smtClean="0">
                <a:latin typeface="+mn-lt"/>
              </a:rPr>
              <a:t/>
            </a:r>
            <a:br>
              <a:rPr lang="ru-RU" sz="5400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>Каждый день-тематический</a:t>
            </a:r>
            <a:r>
              <a:rPr lang="ru-RU" sz="7200" dirty="0" smtClean="0"/>
              <a:t/>
            </a:r>
            <a:br>
              <a:rPr lang="ru-RU" sz="7200" dirty="0" smtClean="0"/>
            </a:br>
            <a:endParaRPr lang="ru-RU" sz="7200" b="1" dirty="0" smtClean="0">
              <a:solidFill>
                <a:schemeClr val="accent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pedsovet.su/_ld/428/8391179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saturation sat="188000"/>
                    </a14:imgEffect>
                    <a14:imgEffect>
                      <a14:brightnessContrast bright="1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  <a:effectLst>
            <a:glow rad="317500">
              <a:srgbClr val="FF0000">
                <a:alpha val="32000"/>
              </a:srgbClr>
            </a:glow>
            <a:reflection stA="0" endPos="16000" dist="1270000" dir="5400000" sy="-100000" algn="bl" rotWithShape="0"/>
            <a:softEdge rad="127000"/>
          </a:effectLst>
          <a:scene3d>
            <a:camera prst="orthographicFront">
              <a:rot lat="298855" lon="21298860" rev="21573786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encrypted-tbn3.gstatic.com/images?q=tbn:ANd9GcSFOLPjfRq4a70lqIcqDvWV6zZOqN7kAjJvmg_fXJ_45cMXU69qgQ"/>
          <p:cNvSpPr>
            <a:spLocks noChangeAspect="1" noChangeArrowheads="1"/>
          </p:cNvSpPr>
          <p:nvPr/>
        </p:nvSpPr>
        <p:spPr bwMode="auto">
          <a:xfrm>
            <a:off x="63500" y="-1365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850" y="260350"/>
            <a:ext cx="8374063" cy="9366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Здравствуй, лагерь!</a:t>
            </a:r>
          </a:p>
        </p:txBody>
      </p:sp>
      <p:pic>
        <p:nvPicPr>
          <p:cNvPr id="5" name="Рисунок 4" descr="C:\Users\я\Desktop\Фото лагерь 2015 год\3 смена\20150827_1020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6" y="1211897"/>
            <a:ext cx="302260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20150827_1051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423" y="1148715"/>
            <a:ext cx="2904490" cy="21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я\Desktop\Фото лагерь 2015 год\3 смена\20150827_1403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57" y="3949383"/>
            <a:ext cx="3074670" cy="230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20150827_10211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7" y="2296795"/>
            <a:ext cx="3019425" cy="226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20150827_13432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1" y="4157187"/>
            <a:ext cx="2927350" cy="2195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25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lfaday.net/uploads/posts/2011-06/1306924674_nezhnye-rozy-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7359" y="0"/>
            <a:ext cx="3241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81AA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День ПДД</a:t>
            </a:r>
            <a:endParaRPr lang="ru-RU" sz="5400" b="1" cap="none" spc="0" dirty="0">
              <a:ln w="13462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C81AA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Рисунок 4" descr="C:\Users\я\Desktop\Фото лагерь 2015 год\3 смена\20150828_1117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52" y="923330"/>
            <a:ext cx="4181647" cy="359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я\Desktop\Фото лагерь 2015 год\3 смена\20150828_1130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174">
            <a:off x="6351991" y="467914"/>
            <a:ext cx="2391411" cy="231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я\Desktop\Фото лагерь 2015 год\3 смена\20150828_1222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92">
            <a:off x="6242019" y="3775897"/>
            <a:ext cx="2611353" cy="256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я\Desktop\Фото лагерь 2015 год\3 смена\20150828_1755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792">
            <a:off x="2626420" y="4885981"/>
            <a:ext cx="2369457" cy="1776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1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474</Words>
  <Application>Microsoft Office PowerPoint</Application>
  <PresentationFormat>Экран (4:3)</PresentationFormat>
  <Paragraphs>92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Aharoni</vt:lpstr>
      <vt:lpstr>Arial</vt:lpstr>
      <vt:lpstr>Arial Black</vt:lpstr>
      <vt:lpstr>Calibri</vt:lpstr>
      <vt:lpstr>Calibri Light</vt:lpstr>
      <vt:lpstr>Garamond</vt:lpstr>
      <vt:lpstr>Monotype Corsiva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я</cp:lastModifiedBy>
  <cp:revision>21</cp:revision>
  <dcterms:created xsi:type="dcterms:W3CDTF">2015-08-13T13:13:12Z</dcterms:created>
  <dcterms:modified xsi:type="dcterms:W3CDTF">2015-08-14T11:56:11Z</dcterms:modified>
</cp:coreProperties>
</file>