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56" r:id="rId4"/>
    <p:sldId id="257" r:id="rId5"/>
    <p:sldId id="267" r:id="rId6"/>
    <p:sldId id="258" r:id="rId7"/>
    <p:sldId id="268" r:id="rId8"/>
    <p:sldId id="259" r:id="rId9"/>
    <p:sldId id="260" r:id="rId10"/>
    <p:sldId id="261" r:id="rId11"/>
    <p:sldId id="269" r:id="rId12"/>
    <p:sldId id="265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34C1-BB72-451B-BE3B-1591C577755B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66E8-FDE8-4196-BDC8-64180A88A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34C1-BB72-451B-BE3B-1591C577755B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66E8-FDE8-4196-BDC8-64180A88A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34C1-BB72-451B-BE3B-1591C577755B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66E8-FDE8-4196-BDC8-64180A88A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34C1-BB72-451B-BE3B-1591C577755B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66E8-FDE8-4196-BDC8-64180A88A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34C1-BB72-451B-BE3B-1591C577755B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66E8-FDE8-4196-BDC8-64180A88A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34C1-BB72-451B-BE3B-1591C577755B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66E8-FDE8-4196-BDC8-64180A88A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34C1-BB72-451B-BE3B-1591C577755B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66E8-FDE8-4196-BDC8-64180A88A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34C1-BB72-451B-BE3B-1591C577755B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66E8-FDE8-4196-BDC8-64180A88A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34C1-BB72-451B-BE3B-1591C577755B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66E8-FDE8-4196-BDC8-64180A88A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34C1-BB72-451B-BE3B-1591C577755B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66E8-FDE8-4196-BDC8-64180A88A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34C1-BB72-451B-BE3B-1591C577755B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66E8-FDE8-4196-BDC8-64180A88A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134C1-BB72-451B-BE3B-1591C577755B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B66E8-FDE8-4196-BDC8-64180A88A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3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2500306"/>
            <a:ext cx="4214842" cy="3714776"/>
          </a:xfrm>
          <a:prstGeom prst="rect">
            <a:avLst/>
          </a:prstGeom>
        </p:spPr>
      </p:pic>
      <p:pic>
        <p:nvPicPr>
          <p:cNvPr id="6" name="Рисунок 5" descr="3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92"/>
          <a:stretch>
            <a:fillRect/>
          </a:stretch>
        </p:blipFill>
        <p:spPr>
          <a:xfrm>
            <a:off x="4714876" y="2786058"/>
            <a:ext cx="4143404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10" y="714356"/>
            <a:ext cx="807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Impact" pitchFamily="34" charset="0"/>
              </a:rPr>
              <a:t>«В стране грамматики»</a:t>
            </a:r>
            <a:endParaRPr lang="ru-RU" sz="60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066804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9376" r="11874" b="2381"/>
          <a:stretch>
            <a:fillRect/>
          </a:stretch>
        </p:blipFill>
        <p:spPr>
          <a:xfrm>
            <a:off x="0" y="1857364"/>
            <a:ext cx="3714776" cy="3786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7620" y="285728"/>
            <a:ext cx="512025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Impact" pitchFamily="34" charset="0"/>
              </a:rPr>
              <a:t>Запишите словосочетания: в </a:t>
            </a:r>
            <a:r>
              <a:rPr lang="en-US" sz="2800" dirty="0" smtClean="0">
                <a:latin typeface="Impact" pitchFamily="34" charset="0"/>
              </a:rPr>
              <a:t>I</a:t>
            </a:r>
            <a:r>
              <a:rPr lang="ru-RU" sz="2800" dirty="0" smtClean="0">
                <a:latin typeface="Impact" pitchFamily="34" charset="0"/>
              </a:rPr>
              <a:t> столбик слова,</a:t>
            </a:r>
          </a:p>
          <a:p>
            <a:pPr algn="ctr"/>
            <a:r>
              <a:rPr lang="ru-RU" sz="2800" dirty="0">
                <a:latin typeface="Impact" pitchFamily="34" charset="0"/>
              </a:rPr>
              <a:t>и</a:t>
            </a:r>
            <a:r>
              <a:rPr lang="ru-RU" sz="2800" dirty="0" smtClean="0">
                <a:latin typeface="Impact" pitchFamily="34" charset="0"/>
              </a:rPr>
              <a:t>спользованные в прямом значении, во </a:t>
            </a:r>
            <a:r>
              <a:rPr lang="en-US" sz="2800" dirty="0" smtClean="0">
                <a:latin typeface="Impact" pitchFamily="34" charset="0"/>
              </a:rPr>
              <a:t>II</a:t>
            </a:r>
            <a:r>
              <a:rPr lang="ru-RU" sz="2800" dirty="0" smtClean="0">
                <a:latin typeface="Impact" pitchFamily="34" charset="0"/>
              </a:rPr>
              <a:t> – в </a:t>
            </a:r>
          </a:p>
          <a:p>
            <a:pPr algn="ctr"/>
            <a:r>
              <a:rPr lang="ru-RU" sz="2800" dirty="0">
                <a:latin typeface="Impact" pitchFamily="34" charset="0"/>
              </a:rPr>
              <a:t>п</a:t>
            </a:r>
            <a:r>
              <a:rPr lang="ru-RU" sz="2800" dirty="0" smtClean="0">
                <a:latin typeface="Impact" pitchFamily="34" charset="0"/>
              </a:rPr>
              <a:t>ереносном.</a:t>
            </a:r>
          </a:p>
          <a:p>
            <a:pPr algn="ctr"/>
            <a:endParaRPr lang="ru-RU" sz="2800" dirty="0">
              <a:latin typeface="Impact" pitchFamily="34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Impact" pitchFamily="34" charset="0"/>
              </a:rPr>
              <a:t>Плачущая берёза, плачущий ребёнок,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Impact" pitchFamily="34" charset="0"/>
              </a:rPr>
              <a:t>д</a:t>
            </a:r>
            <a:r>
              <a:rPr lang="ru-RU" sz="2800" dirty="0" smtClean="0">
                <a:solidFill>
                  <a:srgbClr val="C00000"/>
                </a:solidFill>
                <a:latin typeface="Impact" pitchFamily="34" charset="0"/>
              </a:rPr>
              <a:t>ремлет лес, дремлет собака, спят цветы,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Impact" pitchFamily="34" charset="0"/>
              </a:rPr>
              <a:t>с</a:t>
            </a:r>
            <a:r>
              <a:rPr lang="ru-RU" sz="2800" dirty="0" smtClean="0">
                <a:solidFill>
                  <a:srgbClr val="C00000"/>
                </a:solidFill>
                <a:latin typeface="Impact" pitchFamily="34" charset="0"/>
              </a:rPr>
              <a:t>пят дети, тяжёлый чемодан, тяжёлый характер,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Impact" pitchFamily="34" charset="0"/>
              </a:rPr>
              <a:t>ж</a:t>
            </a:r>
            <a:r>
              <a:rPr lang="ru-RU" sz="2800" dirty="0" smtClean="0">
                <a:solidFill>
                  <a:srgbClr val="C00000"/>
                </a:solidFill>
                <a:latin typeface="Impact" pitchFamily="34" charset="0"/>
              </a:rPr>
              <a:t>елезная дисциплина, железный гвоздь.</a:t>
            </a:r>
            <a:endParaRPr lang="ru-RU" sz="2800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82" r="11675"/>
          <a:stretch>
            <a:fillRect/>
          </a:stretch>
        </p:blipFill>
        <p:spPr>
          <a:xfrm>
            <a:off x="285720" y="4143380"/>
            <a:ext cx="3571900" cy="2500314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659930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Диктант с грамматико-пунктуационным и лексическим заданиями.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саду горит костёр рябины красной, но никого не сможет он согреть. (С. Есенин.) 2. Дуб роняет и под ноги стелет золотое тонкое перо. (А. Пришелец.) 3. Скоро осень проснётся и заплачет спросонья. (К. Бальмонт.)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4357694"/>
            <a:ext cx="4572032" cy="25003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8728" y="642918"/>
            <a:ext cx="6289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1928802"/>
            <a:ext cx="54425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Impact" pitchFamily="34" charset="0"/>
              </a:rPr>
              <a:t>Напишите сочинение-миниатюру</a:t>
            </a:r>
          </a:p>
          <a:p>
            <a:r>
              <a:rPr lang="ru-RU" sz="2800" dirty="0">
                <a:latin typeface="Impact" pitchFamily="34" charset="0"/>
              </a:rPr>
              <a:t>н</a:t>
            </a:r>
            <a:r>
              <a:rPr lang="ru-RU" sz="2800" dirty="0" smtClean="0">
                <a:latin typeface="Impact" pitchFamily="34" charset="0"/>
              </a:rPr>
              <a:t>а одну из тем:</a:t>
            </a:r>
          </a:p>
          <a:p>
            <a:r>
              <a:rPr lang="ru-RU" sz="2800" dirty="0" smtClean="0">
                <a:latin typeface="Impact" pitchFamily="34" charset="0"/>
              </a:rPr>
              <a:t>«Гулял по лесу ветер», «Бежал весёлый ручеёк».</a:t>
            </a:r>
            <a:endParaRPr lang="ru-RU" sz="28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6050" y="0"/>
            <a:ext cx="39228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latin typeface="Impact" pitchFamily="34" charset="0"/>
              </a:rPr>
              <a:t>Итог  урока.</a:t>
            </a:r>
            <a:endParaRPr lang="ru-RU" sz="6000" dirty="0">
              <a:latin typeface="Impact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43174" y="1071546"/>
            <a:ext cx="3857652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Impact" pitchFamily="34" charset="0"/>
              </a:rPr>
              <a:t>Лексика</a:t>
            </a:r>
            <a:endParaRPr lang="ru-RU" sz="48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0" y="2214554"/>
            <a:ext cx="3071802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Impact" pitchFamily="34" charset="0"/>
              </a:rPr>
              <a:t>Однозначные и многозначные</a:t>
            </a:r>
            <a:endParaRPr lang="ru-RU" sz="24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0" y="4572008"/>
            <a:ext cx="3000364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Impact" pitchFamily="34" charset="0"/>
              </a:rPr>
              <a:t>Прямое и переносное значение</a:t>
            </a:r>
            <a:endParaRPr lang="ru-RU" sz="24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000728" y="2214554"/>
            <a:ext cx="3143272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Impact" pitchFamily="34" charset="0"/>
              </a:rPr>
              <a:t>Антонимы</a:t>
            </a:r>
            <a:endParaRPr lang="ru-RU" sz="24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071802" y="4643446"/>
            <a:ext cx="3000396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Impact" pitchFamily="34" charset="0"/>
              </a:rPr>
              <a:t>Омонимы</a:t>
            </a:r>
            <a:endParaRPr lang="ru-RU" sz="24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143636" y="4714884"/>
            <a:ext cx="3000364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Impact" pitchFamily="34" charset="0"/>
              </a:rPr>
              <a:t>Синонимы</a:t>
            </a:r>
            <a:endParaRPr lang="ru-RU" sz="2400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4509120"/>
            <a:ext cx="2000264" cy="2348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188640"/>
            <a:ext cx="7643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Кто живёт в государствах материка Русский язык?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3608" y="620688"/>
          <a:ext cx="7560840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C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Раздел науки о языке</a:t>
                      </a:r>
                    </a:p>
                    <a:p>
                      <a:pPr algn="ctr"/>
                      <a:r>
                        <a:rPr lang="ru-RU" sz="1800" b="1" i="1" kern="1200" dirty="0" smtClean="0">
                          <a:solidFill>
                            <a:srgbClr val="FFC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(Название государства)</a:t>
                      </a:r>
                      <a:endParaRPr lang="ru-RU" dirty="0">
                        <a:solidFill>
                          <a:srgbClr val="FFC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C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Что изучается в разделе?</a:t>
                      </a:r>
                    </a:p>
                    <a:p>
                      <a:pPr algn="ctr"/>
                      <a:r>
                        <a:rPr lang="ru-RU" sz="1800" b="1" i="1" kern="1200" dirty="0" smtClean="0">
                          <a:solidFill>
                            <a:srgbClr val="FFC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(Назови жителей государства)</a:t>
                      </a:r>
                      <a:endParaRPr lang="ru-RU" sz="1800" dirty="0">
                        <a:solidFill>
                          <a:srgbClr val="FFC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</a:rPr>
                        <a:t>Фонетика</a:t>
                      </a:r>
                      <a:endParaRPr lang="ru-RU" sz="18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</a:rPr>
                        <a:t>Морфемика</a:t>
                      </a:r>
                      <a:endParaRPr lang="ru-RU" sz="18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</a:rPr>
                        <a:t>Лексика</a:t>
                      </a:r>
                      <a:endParaRPr lang="ru-RU" sz="18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</a:rPr>
                        <a:t>Грамматика: морфология</a:t>
                      </a:r>
                      <a:endParaRPr lang="ru-RU" sz="18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</a:rPr>
                        <a:t>                       синтаксис</a:t>
                      </a:r>
                      <a:endParaRPr lang="ru-RU" sz="18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</a:rPr>
                        <a:t>Орфография</a:t>
                      </a:r>
                      <a:endParaRPr lang="ru-RU" sz="18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</a:rPr>
                        <a:t>Пунктуация</a:t>
                      </a:r>
                      <a:endParaRPr lang="ru-RU" sz="18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</a:rPr>
                        <a:t>Орфоэпия</a:t>
                      </a:r>
                      <a:endParaRPr lang="ru-RU" sz="18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_515c2_9706975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15074" y="2571744"/>
            <a:ext cx="2928926" cy="4286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500042"/>
            <a:ext cx="57864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Impact" pitchFamily="34" charset="0"/>
              </a:rPr>
              <a:t>«Молчаливый диктант»</a:t>
            </a:r>
          </a:p>
          <a:p>
            <a:endParaRPr lang="ru-RU" sz="3600" dirty="0">
              <a:latin typeface="Impact" pitchFamily="34" charset="0"/>
            </a:endParaRPr>
          </a:p>
          <a:p>
            <a:endParaRPr lang="ru-RU" sz="3600" dirty="0" smtClean="0">
              <a:latin typeface="Impact" pitchFamily="34" charset="0"/>
            </a:endParaRPr>
          </a:p>
          <a:p>
            <a:endParaRPr lang="ru-RU" sz="3600" dirty="0">
              <a:latin typeface="Impact" pitchFamily="34" charset="0"/>
            </a:endParaRPr>
          </a:p>
          <a:p>
            <a:r>
              <a:rPr lang="ru-RU" sz="3600" dirty="0" smtClean="0">
                <a:solidFill>
                  <a:srgbClr val="C00000"/>
                </a:solidFill>
                <a:latin typeface="Impact" pitchFamily="34" charset="0"/>
              </a:rPr>
              <a:t>Баловать, одновременно, досуг, ржаветь, звонит,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Impact" pitchFamily="34" charset="0"/>
              </a:rPr>
              <a:t>Иконопись, мастерски, красивее, облегчить, хвоя,</a:t>
            </a:r>
          </a:p>
          <a:p>
            <a:r>
              <a:rPr lang="ru-RU" sz="3600" dirty="0">
                <a:solidFill>
                  <a:srgbClr val="C00000"/>
                </a:solidFill>
                <a:latin typeface="Impact" pitchFamily="34" charset="0"/>
              </a:rPr>
              <a:t>п</a:t>
            </a:r>
            <a:r>
              <a:rPr lang="ru-RU" sz="3600" dirty="0" smtClean="0">
                <a:solidFill>
                  <a:srgbClr val="C00000"/>
                </a:solidFill>
                <a:latin typeface="Impact" pitchFamily="34" charset="0"/>
              </a:rPr>
              <a:t>ринудить, включит, щавель.</a:t>
            </a:r>
            <a:endParaRPr lang="ru-RU" sz="3600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a7ce52f617d34b7c354919506a037683_h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3857604"/>
            <a:ext cx="2714644" cy="3000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3108" y="428604"/>
            <a:ext cx="650085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Impact" pitchFamily="34" charset="0"/>
              </a:rPr>
              <a:t>Задание выполнить письменно:</a:t>
            </a:r>
          </a:p>
          <a:p>
            <a:endParaRPr lang="ru-RU" sz="2800" dirty="0" smtClean="0">
              <a:latin typeface="Impact" pitchFamily="34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Impact" pitchFamily="34" charset="0"/>
              </a:rPr>
              <a:t>Возят почту корабли,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Impact" pitchFamily="34" charset="0"/>
              </a:rPr>
              <a:t>Самолёты, поезда.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Impact" pitchFamily="34" charset="0"/>
              </a:rPr>
              <a:t>Мчат во все концы земли: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Impact" pitchFamily="34" charset="0"/>
              </a:rPr>
              <a:t>В степи, горы, города.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Impact" pitchFamily="34" charset="0"/>
              </a:rPr>
              <a:t>Почту в дальние районы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Impact" pitchFamily="34" charset="0"/>
              </a:rPr>
              <a:t>Доставляют почтальоны.</a:t>
            </a:r>
          </a:p>
          <a:p>
            <a:r>
              <a:rPr lang="ru-RU" sz="2800" dirty="0">
                <a:latin typeface="Impact" pitchFamily="34" charset="0"/>
              </a:rPr>
              <a:t> </a:t>
            </a:r>
            <a:r>
              <a:rPr lang="ru-RU" sz="2800" dirty="0" smtClean="0">
                <a:latin typeface="Impact" pitchFamily="34" charset="0"/>
              </a:rPr>
              <a:t>            </a:t>
            </a:r>
          </a:p>
          <a:p>
            <a:r>
              <a:rPr lang="ru-RU" sz="2800" dirty="0">
                <a:latin typeface="Impact" pitchFamily="34" charset="0"/>
              </a:rPr>
              <a:t> </a:t>
            </a:r>
            <a:r>
              <a:rPr lang="ru-RU" sz="2800" dirty="0" smtClean="0">
                <a:latin typeface="Impact" pitchFamily="34" charset="0"/>
              </a:rPr>
              <a:t>           </a:t>
            </a:r>
            <a:r>
              <a:rPr lang="ru-RU" sz="2400" dirty="0" smtClean="0">
                <a:latin typeface="Impact" pitchFamily="34" charset="0"/>
              </a:rPr>
              <a:t>1) Объяснить пунктуацию;</a:t>
            </a:r>
          </a:p>
          <a:p>
            <a:r>
              <a:rPr lang="ru-RU" sz="2400" dirty="0">
                <a:latin typeface="Impact" pitchFamily="34" charset="0"/>
              </a:rPr>
              <a:t> </a:t>
            </a:r>
            <a:r>
              <a:rPr lang="ru-RU" sz="2400" dirty="0" smtClean="0">
                <a:latin typeface="Impact" pitchFamily="34" charset="0"/>
              </a:rPr>
              <a:t>             2) найдите слова, которые служат для обозначения предметов; признаков; действий;</a:t>
            </a:r>
          </a:p>
          <a:p>
            <a:r>
              <a:rPr lang="ru-RU" sz="2400" dirty="0">
                <a:latin typeface="Impact" pitchFamily="34" charset="0"/>
              </a:rPr>
              <a:t> </a:t>
            </a:r>
            <a:r>
              <a:rPr lang="ru-RU" sz="2400" dirty="0" smtClean="0">
                <a:latin typeface="Impact" pitchFamily="34" charset="0"/>
              </a:rPr>
              <a:t>               3) определить по толковому словарю лексическое значение слов </a:t>
            </a:r>
            <a:r>
              <a:rPr lang="ru-RU" sz="2400" i="1" dirty="0" smtClean="0">
                <a:latin typeface="Impact" pitchFamily="34" charset="0"/>
              </a:rPr>
              <a:t>почта и почтальон.</a:t>
            </a:r>
            <a:endParaRPr lang="ru-RU" sz="2400" dirty="0" smtClean="0">
              <a:latin typeface="Impact" pitchFamily="34" charset="0"/>
            </a:endParaRPr>
          </a:p>
          <a:p>
            <a:endParaRPr lang="ru-RU" sz="2800" dirty="0" smtClean="0">
              <a:latin typeface="Impact" pitchFamily="34" charset="0"/>
            </a:endParaRPr>
          </a:p>
          <a:p>
            <a:r>
              <a:rPr lang="ru-RU" sz="2800" dirty="0" smtClean="0">
                <a:latin typeface="Impact" pitchFamily="34" charset="0"/>
              </a:rPr>
              <a:t> </a:t>
            </a:r>
            <a:endParaRPr lang="ru-RU" sz="28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4286232"/>
            <a:ext cx="2162163" cy="257176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51357"/>
            <a:ext cx="9144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Диктант с лексическим заданием.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Загадка-шутка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Шли двое. Остановились.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Один другого спрашивает: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Это чёрная?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Нет, это красная.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А почему она белая?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Потому что зелёная.</a:t>
            </a:r>
          </a:p>
          <a:p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О </a:t>
            </a:r>
            <a:r>
              <a:rPr lang="ru-RU" sz="2000" dirty="0" smtClean="0">
                <a:latin typeface="Arial Black" pitchFamily="34" charset="0"/>
              </a:rPr>
              <a:t>чём они вели разговор?</a:t>
            </a:r>
          </a:p>
          <a:p>
            <a:r>
              <a:rPr lang="ru-RU" sz="2000" dirty="0" smtClean="0">
                <a:latin typeface="Arial Black" pitchFamily="34" charset="0"/>
              </a:rPr>
              <a:t>Задание: подобрать синонимы к слову </a:t>
            </a:r>
            <a:r>
              <a:rPr lang="ru-RU" sz="2000" i="1" dirty="0" smtClean="0">
                <a:latin typeface="Arial Black" pitchFamily="34" charset="0"/>
              </a:rPr>
              <a:t>зелёный </a:t>
            </a:r>
            <a:r>
              <a:rPr lang="ru-RU" sz="2000" dirty="0" smtClean="0">
                <a:latin typeface="Arial Black" pitchFamily="34" charset="0"/>
              </a:rPr>
              <a:t>в этом тексте.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3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4071942"/>
            <a:ext cx="2143108" cy="2786058"/>
          </a:xfrm>
          <a:prstGeom prst="rect">
            <a:avLst/>
          </a:prstGeom>
        </p:spPr>
      </p:pic>
      <p:pic>
        <p:nvPicPr>
          <p:cNvPr id="7" name="Рисунок 6" descr="2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143636" y="4143380"/>
            <a:ext cx="2857520" cy="25003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428604"/>
            <a:ext cx="747191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Impact" pitchFamily="34" charset="0"/>
              </a:rPr>
              <a:t>В словосочетаниях замените прилагательные</a:t>
            </a:r>
          </a:p>
          <a:p>
            <a:r>
              <a:rPr lang="ru-RU" sz="2800" dirty="0">
                <a:latin typeface="Impact" pitchFamily="34" charset="0"/>
              </a:rPr>
              <a:t>с</a:t>
            </a:r>
            <a:r>
              <a:rPr lang="ru-RU" sz="2800" dirty="0" smtClean="0">
                <a:latin typeface="Impact" pitchFamily="34" charset="0"/>
              </a:rPr>
              <a:t>инонимами с приставками </a:t>
            </a:r>
            <a:r>
              <a:rPr lang="ru-RU" sz="2800" i="1" dirty="0" smtClean="0">
                <a:latin typeface="Impact" pitchFamily="34" charset="0"/>
              </a:rPr>
              <a:t>без-, бес-.</a:t>
            </a:r>
          </a:p>
          <a:p>
            <a:endParaRPr lang="ru-RU" sz="2800" i="1" dirty="0">
              <a:latin typeface="Impact" pitchFamily="34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Смелый человек.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Тихая погода.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Жестокий враг.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Правильный ответ.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Прозрачная жидкость.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4e1f7_fac4d982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929198"/>
            <a:ext cx="2290159" cy="17144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980728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Подберите антонимы к словам, запишите. Составьте 5 словосочетаний «прилагательное +существительное</a:t>
            </a:r>
            <a:r>
              <a:rPr lang="ru-RU" sz="2400" dirty="0" smtClean="0">
                <a:latin typeface="Arial Black" pitchFamily="34" charset="0"/>
              </a:rPr>
              <a:t>».</a:t>
            </a:r>
          </a:p>
          <a:p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Большой - ………………………………..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Длинный - ……………………………….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Здоровый - ………………………………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Молодой - ……………………………….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Новый - ………………………………….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82" r="11675"/>
          <a:stretch>
            <a:fillRect/>
          </a:stretch>
        </p:blipFill>
        <p:spPr>
          <a:xfrm>
            <a:off x="285720" y="4143380"/>
            <a:ext cx="3571900" cy="2500314"/>
          </a:xfrm>
          <a:prstGeom prst="rect">
            <a:avLst/>
          </a:prstGeom>
        </p:spPr>
      </p:pic>
      <p:pic>
        <p:nvPicPr>
          <p:cNvPr id="7" name="Рисунок 6" descr="0_4e1f7_fac4d982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4929198"/>
            <a:ext cx="2290159" cy="1714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4302781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 smtClean="0"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Ключ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Шёл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я с сумкой за плечом,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Вижу, бьёт в овраге ключ.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Наклонившись над ключом,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Уронил я в воду ключ.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Шарю я в ключе по дну,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Над водою спину гну.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Если ключ я не найду,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Как домой я попаду?</a:t>
            </a:r>
          </a:p>
          <a:p>
            <a:endParaRPr lang="ru-RU" sz="2800" dirty="0">
              <a:latin typeface="Impact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716016" y="382036"/>
            <a:ext cx="44279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Веснушки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Веснушкам нету сноса,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Не исчезают с носа.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Я, не жалея мыла,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Нос терпеливо мыла, -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Зависело б от мыла,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Веснушки  я б отмыла.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3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4282" y="3786190"/>
            <a:ext cx="2000264" cy="2786082"/>
          </a:xfrm>
          <a:prstGeom prst="rect">
            <a:avLst/>
          </a:prstGeom>
        </p:spPr>
      </p:pic>
      <p:pic>
        <p:nvPicPr>
          <p:cNvPr id="7" name="Рисунок 6" descr="1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4071942"/>
            <a:ext cx="2162163" cy="2571768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64413"/>
            <a:ext cx="8820472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Кислые стихи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Встало солнце кислое,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Смотрит – небо скисло,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кислом небе кислое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Облако повисло…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 спешат несчастные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Кислые прохожие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 едят ужасное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Кислое мороженое…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Даже сахар кислый!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Скисло и варенье!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Потому что кислое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Было настроение.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Э.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Мошковская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Определите, сколько значений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слове, многократно повторяющемся.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Какое из них прямое, какое переносное?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535</Words>
  <Application>Microsoft Office PowerPoint</Application>
  <PresentationFormat>Экран (4:3)</PresentationFormat>
  <Paragraphs>118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ритм</dc:creator>
  <cp:lastModifiedBy>123</cp:lastModifiedBy>
  <cp:revision>29</cp:revision>
  <dcterms:created xsi:type="dcterms:W3CDTF">2013-01-29T15:31:16Z</dcterms:created>
  <dcterms:modified xsi:type="dcterms:W3CDTF">2015-10-31T17:22:46Z</dcterms:modified>
</cp:coreProperties>
</file>