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7" r:id="rId4"/>
    <p:sldId id="262" r:id="rId5"/>
    <p:sldId id="260" r:id="rId6"/>
    <p:sldId id="265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8000"/>
    <a:srgbClr val="CCFFFF"/>
    <a:srgbClr val="99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6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oc4web.ru/uploads/files/75/75562/hello_html_39eb45dc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6763" y="3146425"/>
            <a:ext cx="3297237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F33E-7DD5-440D-A38B-5F63A4079B6E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822B1-78B8-40C0-A8F7-74FC1C1ADB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86097-448A-40CB-B6BD-6327A7E27D95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6D0A4-9BDC-4D13-805B-954E6FD17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22AEC-039D-4C7D-953C-A628EA0E73F0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12D1E-5AEA-4365-8219-D4359C7F3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E7DD-0D9E-49AE-A6FD-F4D85484A1E5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525C-EE9F-4FBD-B33D-31A8D9FD7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BE3E2-D6F4-4E23-A993-FA8623F6BB19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67F4F-E2B1-44C0-9219-57EC0F96F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0A081-CC31-4DDE-8ED2-6C5C545FC875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72318-D140-4DC8-BF30-3B561A688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64859-C91F-4F48-8372-7D39246F1261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29702-1D7C-49C9-AC96-6D7EB82FB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244F2-301E-4D05-96B7-ECAA307882C6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64EDE-82AA-4E33-B2AF-9A0E84DB1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6E97-698F-40C7-AED0-371248186597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188F2-64A3-4FF7-8306-08CFFFAB2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CD703-98B5-4821-BC23-B6DFCCC7F1C9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6F633-70F1-44F5-853F-E323532D1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20FCF-13E2-41C7-83F0-8D87DA64A5F0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B9C3E-0917-4976-B6CB-37EEB0909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B07AAE-A6D2-4B76-9278-0AA51ABB6C1B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71C044-560E-4D6E-A529-139F5DCE2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395536" y="476672"/>
            <a:ext cx="8352928" cy="59046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4" name="Picture 6" descr="https://ds04.infourok.ru/uploads/ex/0b24/000dda4b-23c72b30/hello_html_m32ddb2ae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158750" y="-168275"/>
            <a:ext cx="29305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498178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r>
              <a:rPr lang="ru-RU" sz="6000" b="1" dirty="0" smtClean="0"/>
              <a:t>Школьная летопись – назад в будущее</a:t>
            </a:r>
          </a:p>
          <a:p>
            <a:pPr marL="0" indent="0" algn="just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</a:t>
            </a:r>
          </a:p>
          <a:p>
            <a:pPr marL="0" indent="0" algn="just">
              <a:buNone/>
            </a:pPr>
            <a:r>
              <a:rPr lang="ru-RU" sz="6000" dirty="0"/>
              <a:t> </a:t>
            </a:r>
            <a:r>
              <a:rPr lang="ru-RU" sz="6000" dirty="0" smtClean="0"/>
              <a:t>                               </a:t>
            </a:r>
            <a:r>
              <a:rPr lang="ru-RU" sz="2800" dirty="0" smtClean="0"/>
              <a:t>Н.А. </a:t>
            </a:r>
            <a:r>
              <a:rPr lang="ru-RU" sz="2800" dirty="0" err="1"/>
              <a:t>Ш</a:t>
            </a:r>
            <a:r>
              <a:rPr lang="ru-RU" sz="2800" dirty="0" err="1" smtClean="0"/>
              <a:t>улгина</a:t>
            </a:r>
            <a:endParaRPr lang="ru-RU" sz="6000" dirty="0"/>
          </a:p>
          <a:p>
            <a:endParaRPr lang="ru-RU" sz="6000" dirty="0" smtClean="0"/>
          </a:p>
          <a:p>
            <a:pPr marL="0" indent="0">
              <a:buNone/>
            </a:pPr>
            <a:endParaRPr lang="ru-RU" sz="6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250825" y="1916113"/>
            <a:ext cx="7772400" cy="1470025"/>
          </a:xfrm>
        </p:spPr>
        <p:txBody>
          <a:bodyPr/>
          <a:lstStyle/>
          <a:p>
            <a:r>
              <a:rPr lang="ru-RU" sz="8000" b="1" smtClean="0">
                <a:solidFill>
                  <a:srgbClr val="008000"/>
                </a:solidFill>
                <a:latin typeface="Monotype Corsiva" pitchFamily="66" charset="0"/>
              </a:rPr>
              <a:t>Школе 80-х годов посвящается!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3789363"/>
            <a:ext cx="5472112" cy="2303462"/>
          </a:xfrm>
        </p:spPr>
        <p:txBody>
          <a:bodyPr rtlCol="0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Пусть       года      пролетают      незримо,</a:t>
            </a:r>
            <a:b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    не    властно   над   памятью  время,</a:t>
            </a:r>
            <a:b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Унося     нас    в    прекрасное    прошлое, </a:t>
            </a:r>
            <a:b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        наше        славное       поколение!!!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/>
          </a:p>
        </p:txBody>
      </p:sp>
      <p:pic>
        <p:nvPicPr>
          <p:cNvPr id="13315" name="Picture 4" descr="http://2.bp.blogspot.com/-gNuQVXSKQmg/UkhUHt2zVTI/AAAAAAAAHoE/NElmLKzpipY/s1600/plant0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-100013"/>
            <a:ext cx="2486025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92446"/>
            <a:ext cx="8229600" cy="922114"/>
          </a:xfrm>
        </p:spPr>
        <p:txBody>
          <a:bodyPr/>
          <a:lstStyle/>
          <a:p>
            <a:r>
              <a:rPr lang="ru-RU" sz="2800" b="1" dirty="0">
                <a:cs typeface="Aparajita" panose="020B0604020202020204" pitchFamily="34" charset="0"/>
              </a:rPr>
              <a:t>Коктюльская восьмилетняя школа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5" t="52955" r="19921" b="9223"/>
          <a:stretch/>
        </p:blipFill>
        <p:spPr>
          <a:xfrm>
            <a:off x="2051720" y="3527100"/>
            <a:ext cx="5880653" cy="2520280"/>
          </a:xfrm>
        </p:spPr>
      </p:pic>
      <p:pic>
        <p:nvPicPr>
          <p:cNvPr id="1026" name="Picture 2" descr="школа стар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45350"/>
            <a:ext cx="3908335" cy="182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88900" algn="ctr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88024" y="1535945"/>
            <a:ext cx="345638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cs typeface="Aparajita" panose="020B0604020202020204" pitchFamily="34" charset="0"/>
              </a:rPr>
              <a:t>Коктюльская восьмилетняя школа</a:t>
            </a:r>
          </a:p>
          <a:p>
            <a:r>
              <a:rPr lang="ru-RU" sz="2400" b="1" dirty="0" smtClean="0">
                <a:cs typeface="Aparajita" panose="020B0604020202020204" pitchFamily="34" charset="0"/>
              </a:rPr>
              <a:t>80-е гг.,</a:t>
            </a:r>
          </a:p>
          <a:p>
            <a:endParaRPr lang="ru-RU" sz="2400" dirty="0" smtClean="0">
              <a:cs typeface="Aparajita" panose="020B0604020202020204" pitchFamily="34" charset="0"/>
            </a:endParaRPr>
          </a:p>
          <a:p>
            <a:r>
              <a:rPr lang="ru-RU" sz="2400" b="1" dirty="0" smtClean="0">
                <a:cs typeface="Aparajita" panose="020B0604020202020204" pitchFamily="34" charset="0"/>
              </a:rPr>
              <a:t> 2015 </a:t>
            </a:r>
            <a:r>
              <a:rPr lang="ru-RU" sz="1400" b="1" dirty="0" smtClean="0">
                <a:cs typeface="Aparajita" panose="020B0604020202020204" pitchFamily="34" charset="0"/>
              </a:rPr>
              <a:t>ГОД</a:t>
            </a:r>
          </a:p>
          <a:p>
            <a:r>
              <a:rPr lang="ru-RU" sz="1400" b="1" dirty="0" smtClean="0">
                <a:cs typeface="Aparajita" panose="020B0604020202020204" pitchFamily="34" charset="0"/>
              </a:rPr>
              <a:t> АДМИНИСТРАЦИЯ С. КОКТЮЛЬ</a:t>
            </a:r>
            <a:endParaRPr lang="ru-RU" sz="2400" b="1" dirty="0"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1979613" y="549275"/>
            <a:ext cx="6624637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  <a:latin typeface="Calibri" pitchFamily="34" charset="0"/>
              </a:rPr>
              <a:t>1-е сентября </a:t>
            </a:r>
            <a:r>
              <a:rPr lang="ru-RU" sz="5400" b="1" dirty="0" smtClean="0">
                <a:solidFill>
                  <a:srgbClr val="002060"/>
                </a:solidFill>
                <a:latin typeface="Calibri" pitchFamily="34" charset="0"/>
              </a:rPr>
              <a:t>1987 </a:t>
            </a:r>
            <a:r>
              <a:rPr lang="ru-RU" sz="5400" b="1" dirty="0">
                <a:solidFill>
                  <a:srgbClr val="002060"/>
                </a:solidFill>
                <a:latin typeface="Calibri" pitchFamily="34" charset="0"/>
              </a:rPr>
              <a:t>г</a:t>
            </a:r>
            <a:endParaRPr lang="ru-RU" sz="54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9458" name="Picture 2" descr="009"/>
          <p:cNvPicPr>
            <a:picLocks noChangeAspect="1" noChangeArrowheads="1"/>
          </p:cNvPicPr>
          <p:nvPr/>
        </p:nvPicPr>
        <p:blipFill>
          <a:blip r:embed="rId2"/>
          <a:srcRect l="23126" t="8643" r="20349" b="63612"/>
          <a:stretch>
            <a:fillRect/>
          </a:stretch>
        </p:blipFill>
        <p:spPr bwMode="auto">
          <a:xfrm>
            <a:off x="1547813" y="1773238"/>
            <a:ext cx="5688012" cy="3854450"/>
          </a:xfrm>
          <a:prstGeom prst="rect">
            <a:avLst/>
          </a:prstGeom>
          <a:ln w="1905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1268760"/>
            <a:ext cx="640871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Ах, как же были молоды тогда!</a:t>
            </a:r>
            <a:endParaRPr lang="ru-RU" sz="3200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07950" y="5732463"/>
            <a:ext cx="8928100" cy="9159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З.К. Постовалова. Т.А. </a:t>
            </a:r>
            <a:r>
              <a:rPr lang="ru-RU" b="1" dirty="0" err="1">
                <a:latin typeface="Calibri" pitchFamily="34" charset="0"/>
              </a:rPr>
              <a:t>Мясникова</a:t>
            </a:r>
            <a:r>
              <a:rPr lang="ru-RU" b="1" dirty="0">
                <a:latin typeface="Calibri" pitchFamily="34" charset="0"/>
              </a:rPr>
              <a:t>, З.Г. Быкова, Н.А. </a:t>
            </a:r>
            <a:r>
              <a:rPr lang="ru-RU" b="1" dirty="0" err="1">
                <a:latin typeface="Calibri" pitchFamily="34" charset="0"/>
              </a:rPr>
              <a:t>Шулгина</a:t>
            </a:r>
            <a:r>
              <a:rPr lang="ru-RU" b="1" dirty="0">
                <a:latin typeface="Calibri" pitchFamily="34" charset="0"/>
              </a:rPr>
              <a:t>, А. Гринина, </a:t>
            </a:r>
            <a:r>
              <a:rPr lang="ru-RU" b="1" dirty="0"/>
              <a:t>                </a:t>
            </a:r>
            <a:r>
              <a:rPr lang="ru-RU" b="1" dirty="0" smtClean="0"/>
              <a:t> </a:t>
            </a:r>
            <a:r>
              <a:rPr lang="ru-RU" b="1" dirty="0" smtClean="0">
                <a:latin typeface="Calibri" pitchFamily="34" charset="0"/>
              </a:rPr>
              <a:t>Л.П</a:t>
            </a:r>
            <a:r>
              <a:rPr lang="ru-RU" b="1" dirty="0">
                <a:latin typeface="Calibri" pitchFamily="34" charset="0"/>
              </a:rPr>
              <a:t>. </a:t>
            </a:r>
            <a:r>
              <a:rPr lang="ru-RU" b="1" dirty="0" err="1">
                <a:latin typeface="Calibri" pitchFamily="34" charset="0"/>
              </a:rPr>
              <a:t>Прудаева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i="1" dirty="0">
                <a:latin typeface="Calibri" pitchFamily="34" charset="0"/>
              </a:rPr>
              <a:t>(верхний ряд)</a:t>
            </a:r>
            <a:r>
              <a:rPr lang="ru-RU" dirty="0">
                <a:latin typeface="Calibri" pitchFamily="34" charset="0"/>
              </a:rPr>
              <a:t>. </a:t>
            </a:r>
            <a:r>
              <a:rPr lang="ru-RU" b="1" dirty="0">
                <a:latin typeface="Calibri" pitchFamily="34" charset="0"/>
              </a:rPr>
              <a:t>А.И. </a:t>
            </a:r>
            <a:r>
              <a:rPr lang="ru-RU" b="1" dirty="0" err="1">
                <a:latin typeface="Calibri" pitchFamily="34" charset="0"/>
              </a:rPr>
              <a:t>Хухорова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i="1" dirty="0">
                <a:latin typeface="Calibri" pitchFamily="34" charset="0"/>
              </a:rPr>
              <a:t>(зам. директора школы),</a:t>
            </a:r>
            <a:r>
              <a:rPr lang="ru-RU" b="1" dirty="0">
                <a:latin typeface="Calibri" pitchFamily="34" charset="0"/>
              </a:rPr>
              <a:t> Г.И. </a:t>
            </a:r>
            <a:r>
              <a:rPr lang="ru-RU" b="1" dirty="0" err="1">
                <a:latin typeface="Calibri" pitchFamily="34" charset="0"/>
              </a:rPr>
              <a:t>Кутявина</a:t>
            </a:r>
            <a:r>
              <a:rPr lang="ru-RU" b="1" dirty="0">
                <a:latin typeface="Calibri" pitchFamily="34" charset="0"/>
              </a:rPr>
              <a:t>, </a:t>
            </a:r>
            <a:endParaRPr lang="ru-RU" b="1" dirty="0" smtClean="0">
              <a:latin typeface="Calibri" pitchFamily="34" charset="0"/>
            </a:endParaRPr>
          </a:p>
          <a:p>
            <a:pPr algn="ctr"/>
            <a:r>
              <a:rPr lang="ru-RU" b="1" dirty="0" smtClean="0">
                <a:latin typeface="Calibri" pitchFamily="34" charset="0"/>
              </a:rPr>
              <a:t>В.П</a:t>
            </a:r>
            <a:r>
              <a:rPr lang="ru-RU" b="1" dirty="0">
                <a:latin typeface="Calibri" pitchFamily="34" charset="0"/>
              </a:rPr>
              <a:t>. </a:t>
            </a:r>
            <a:r>
              <a:rPr lang="ru-RU" b="1" dirty="0" err="1">
                <a:latin typeface="Calibri" pitchFamily="34" charset="0"/>
              </a:rPr>
              <a:t>Хухорова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i="1" dirty="0">
                <a:latin typeface="Calibri" pitchFamily="34" charset="0"/>
              </a:rPr>
              <a:t>(директор школы)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07504" y="5733256"/>
            <a:ext cx="8928100" cy="9159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З.К. Постовалова. Т.А. </a:t>
            </a:r>
            <a:r>
              <a:rPr lang="ru-RU" b="1" dirty="0" err="1">
                <a:latin typeface="Calibri" pitchFamily="34" charset="0"/>
              </a:rPr>
              <a:t>Мясникова</a:t>
            </a:r>
            <a:r>
              <a:rPr lang="ru-RU" b="1" dirty="0">
                <a:latin typeface="Calibri" pitchFamily="34" charset="0"/>
              </a:rPr>
              <a:t>, З.Г. Быкова, Н.А. </a:t>
            </a:r>
            <a:r>
              <a:rPr lang="ru-RU" b="1" dirty="0" err="1">
                <a:latin typeface="Calibri" pitchFamily="34" charset="0"/>
              </a:rPr>
              <a:t>Шулгина</a:t>
            </a:r>
            <a:r>
              <a:rPr lang="ru-RU" b="1" dirty="0">
                <a:latin typeface="Calibri" pitchFamily="34" charset="0"/>
              </a:rPr>
              <a:t>, А. Гринина, </a:t>
            </a:r>
            <a:r>
              <a:rPr lang="ru-RU" b="1" dirty="0"/>
              <a:t>                </a:t>
            </a:r>
            <a:r>
              <a:rPr lang="ru-RU" b="1" dirty="0" smtClean="0"/>
              <a:t> </a:t>
            </a:r>
            <a:r>
              <a:rPr lang="ru-RU" b="1" dirty="0" smtClean="0">
                <a:latin typeface="Calibri" pitchFamily="34" charset="0"/>
              </a:rPr>
              <a:t>Л.П</a:t>
            </a:r>
            <a:r>
              <a:rPr lang="ru-RU" b="1" dirty="0">
                <a:latin typeface="Calibri" pitchFamily="34" charset="0"/>
              </a:rPr>
              <a:t>. </a:t>
            </a:r>
            <a:r>
              <a:rPr lang="ru-RU" b="1" dirty="0" err="1">
                <a:latin typeface="Calibri" pitchFamily="34" charset="0"/>
              </a:rPr>
              <a:t>Прудаева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i="1" dirty="0">
                <a:latin typeface="Calibri" pitchFamily="34" charset="0"/>
              </a:rPr>
              <a:t>(верхний ряд)</a:t>
            </a:r>
            <a:r>
              <a:rPr lang="ru-RU" dirty="0">
                <a:latin typeface="Calibri" pitchFamily="34" charset="0"/>
              </a:rPr>
              <a:t>. </a:t>
            </a:r>
            <a:r>
              <a:rPr lang="ru-RU" b="1" dirty="0">
                <a:latin typeface="Calibri" pitchFamily="34" charset="0"/>
              </a:rPr>
              <a:t>А.И. </a:t>
            </a:r>
            <a:r>
              <a:rPr lang="ru-RU" b="1" dirty="0" err="1">
                <a:latin typeface="Calibri" pitchFamily="34" charset="0"/>
              </a:rPr>
              <a:t>Хухорова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i="1" dirty="0">
                <a:latin typeface="Calibri" pitchFamily="34" charset="0"/>
              </a:rPr>
              <a:t>(зам. директора школы),</a:t>
            </a:r>
            <a:r>
              <a:rPr lang="ru-RU" b="1" dirty="0">
                <a:latin typeface="Calibri" pitchFamily="34" charset="0"/>
              </a:rPr>
              <a:t> Г.И. </a:t>
            </a:r>
            <a:r>
              <a:rPr lang="ru-RU" b="1" dirty="0" err="1">
                <a:latin typeface="Calibri" pitchFamily="34" charset="0"/>
              </a:rPr>
              <a:t>Кутявина</a:t>
            </a:r>
            <a:r>
              <a:rPr lang="ru-RU" b="1" dirty="0">
                <a:latin typeface="Calibri" pitchFamily="34" charset="0"/>
              </a:rPr>
              <a:t>, </a:t>
            </a:r>
            <a:endParaRPr lang="ru-RU" b="1" dirty="0" smtClean="0">
              <a:latin typeface="Calibri" pitchFamily="34" charset="0"/>
            </a:endParaRPr>
          </a:p>
          <a:p>
            <a:pPr algn="ctr"/>
            <a:r>
              <a:rPr lang="ru-RU" b="1" dirty="0" smtClean="0">
                <a:latin typeface="Calibri" pitchFamily="34" charset="0"/>
              </a:rPr>
              <a:t>В.П</a:t>
            </a:r>
            <a:r>
              <a:rPr lang="ru-RU" b="1" dirty="0">
                <a:latin typeface="Calibri" pitchFamily="34" charset="0"/>
              </a:rPr>
              <a:t>. </a:t>
            </a:r>
            <a:r>
              <a:rPr lang="ru-RU" b="1" dirty="0" err="1">
                <a:latin typeface="Calibri" pitchFamily="34" charset="0"/>
              </a:rPr>
              <a:t>Хухорова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i="1" dirty="0">
                <a:latin typeface="Calibri" pitchFamily="34" charset="0"/>
              </a:rPr>
              <a:t>(директор школы)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07950" y="5732463"/>
            <a:ext cx="8928100" cy="9159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З.К. Постовалова. Т.А. </a:t>
            </a:r>
            <a:r>
              <a:rPr lang="ru-RU" b="1" dirty="0" err="1">
                <a:latin typeface="Calibri" pitchFamily="34" charset="0"/>
              </a:rPr>
              <a:t>Мясникова</a:t>
            </a:r>
            <a:r>
              <a:rPr lang="ru-RU" b="1" dirty="0">
                <a:latin typeface="Calibri" pitchFamily="34" charset="0"/>
              </a:rPr>
              <a:t>, З.Г. Быкова, Н.А. </a:t>
            </a:r>
            <a:r>
              <a:rPr lang="ru-RU" b="1" dirty="0" err="1">
                <a:latin typeface="Calibri" pitchFamily="34" charset="0"/>
              </a:rPr>
              <a:t>Шулгина</a:t>
            </a:r>
            <a:r>
              <a:rPr lang="ru-RU" b="1" dirty="0">
                <a:latin typeface="Calibri" pitchFamily="34" charset="0"/>
              </a:rPr>
              <a:t>, А. Гринина, </a:t>
            </a:r>
            <a:r>
              <a:rPr lang="ru-RU" b="1" dirty="0"/>
              <a:t>                </a:t>
            </a:r>
            <a:r>
              <a:rPr lang="ru-RU" b="1" dirty="0" smtClean="0"/>
              <a:t> </a:t>
            </a:r>
            <a:r>
              <a:rPr lang="ru-RU" b="1" dirty="0" smtClean="0">
                <a:latin typeface="Calibri" pitchFamily="34" charset="0"/>
              </a:rPr>
              <a:t>Л.П</a:t>
            </a:r>
            <a:r>
              <a:rPr lang="ru-RU" b="1" dirty="0">
                <a:latin typeface="Calibri" pitchFamily="34" charset="0"/>
              </a:rPr>
              <a:t>. </a:t>
            </a:r>
            <a:r>
              <a:rPr lang="ru-RU" b="1" dirty="0" err="1">
                <a:latin typeface="Calibri" pitchFamily="34" charset="0"/>
              </a:rPr>
              <a:t>Прудаева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i="1" dirty="0">
                <a:latin typeface="Calibri" pitchFamily="34" charset="0"/>
              </a:rPr>
              <a:t>(верхний ряд)</a:t>
            </a:r>
            <a:r>
              <a:rPr lang="ru-RU" dirty="0">
                <a:latin typeface="Calibri" pitchFamily="34" charset="0"/>
              </a:rPr>
              <a:t>. </a:t>
            </a:r>
            <a:r>
              <a:rPr lang="ru-RU" b="1" dirty="0">
                <a:latin typeface="Calibri" pitchFamily="34" charset="0"/>
              </a:rPr>
              <a:t>А.И. </a:t>
            </a:r>
            <a:r>
              <a:rPr lang="ru-RU" b="1" dirty="0" err="1">
                <a:latin typeface="Calibri" pitchFamily="34" charset="0"/>
              </a:rPr>
              <a:t>Хухорова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i="1" dirty="0">
                <a:latin typeface="Calibri" pitchFamily="34" charset="0"/>
              </a:rPr>
              <a:t>(зам. директора школы),</a:t>
            </a:r>
            <a:r>
              <a:rPr lang="ru-RU" b="1" dirty="0">
                <a:latin typeface="Calibri" pitchFamily="34" charset="0"/>
              </a:rPr>
              <a:t> Г.И. </a:t>
            </a:r>
            <a:r>
              <a:rPr lang="ru-RU" b="1" dirty="0" err="1">
                <a:latin typeface="Calibri" pitchFamily="34" charset="0"/>
              </a:rPr>
              <a:t>Кутявина</a:t>
            </a:r>
            <a:r>
              <a:rPr lang="ru-RU" b="1" dirty="0">
                <a:latin typeface="Calibri" pitchFamily="34" charset="0"/>
              </a:rPr>
              <a:t>, </a:t>
            </a:r>
            <a:endParaRPr lang="ru-RU" b="1" dirty="0" smtClean="0">
              <a:latin typeface="Calibri" pitchFamily="34" charset="0"/>
            </a:endParaRPr>
          </a:p>
          <a:p>
            <a:pPr algn="ctr"/>
            <a:r>
              <a:rPr lang="ru-RU" b="1" dirty="0" smtClean="0">
                <a:latin typeface="Calibri" pitchFamily="34" charset="0"/>
              </a:rPr>
              <a:t>В.П</a:t>
            </a:r>
            <a:r>
              <a:rPr lang="ru-RU" b="1" dirty="0">
                <a:latin typeface="Calibri" pitchFamily="34" charset="0"/>
              </a:rPr>
              <a:t>. </a:t>
            </a:r>
            <a:r>
              <a:rPr lang="ru-RU" b="1" dirty="0" err="1">
                <a:latin typeface="Calibri" pitchFamily="34" charset="0"/>
              </a:rPr>
              <a:t>Хухорова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i="1" dirty="0">
                <a:latin typeface="Calibri" pitchFamily="34" charset="0"/>
              </a:rPr>
              <a:t>(директор школы)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07504" y="5732463"/>
            <a:ext cx="8928100" cy="9159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Calibri" pitchFamily="34" charset="0"/>
              </a:rPr>
              <a:t>З.К. Постовалова. Т.А. </a:t>
            </a:r>
            <a:r>
              <a:rPr lang="ru-RU" b="1" dirty="0" err="1">
                <a:latin typeface="Calibri" pitchFamily="34" charset="0"/>
              </a:rPr>
              <a:t>Мясникова</a:t>
            </a:r>
            <a:r>
              <a:rPr lang="ru-RU" b="1" dirty="0">
                <a:latin typeface="Calibri" pitchFamily="34" charset="0"/>
              </a:rPr>
              <a:t>, З.Г. Быкова, Н.А. </a:t>
            </a:r>
            <a:r>
              <a:rPr lang="ru-RU" b="1" dirty="0" err="1">
                <a:latin typeface="Calibri" pitchFamily="34" charset="0"/>
              </a:rPr>
              <a:t>Шулгина</a:t>
            </a:r>
            <a:r>
              <a:rPr lang="ru-RU" b="1" dirty="0">
                <a:latin typeface="Calibri" pitchFamily="34" charset="0"/>
              </a:rPr>
              <a:t>, А. Гринина, </a:t>
            </a:r>
            <a:r>
              <a:rPr lang="ru-RU" b="1" dirty="0"/>
              <a:t>                </a:t>
            </a:r>
            <a:r>
              <a:rPr lang="ru-RU" b="1" dirty="0" smtClean="0"/>
              <a:t> </a:t>
            </a:r>
            <a:r>
              <a:rPr lang="ru-RU" b="1" dirty="0" smtClean="0">
                <a:latin typeface="Calibri" pitchFamily="34" charset="0"/>
              </a:rPr>
              <a:t>Л.П</a:t>
            </a:r>
            <a:r>
              <a:rPr lang="ru-RU" b="1" dirty="0">
                <a:latin typeface="Calibri" pitchFamily="34" charset="0"/>
              </a:rPr>
              <a:t>. </a:t>
            </a:r>
            <a:r>
              <a:rPr lang="ru-RU" b="1" dirty="0" err="1">
                <a:latin typeface="Calibri" pitchFamily="34" charset="0"/>
              </a:rPr>
              <a:t>Прудаева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i="1" dirty="0">
                <a:latin typeface="Calibri" pitchFamily="34" charset="0"/>
              </a:rPr>
              <a:t>(верхний ряд)</a:t>
            </a:r>
            <a:r>
              <a:rPr lang="ru-RU" dirty="0">
                <a:latin typeface="Calibri" pitchFamily="34" charset="0"/>
              </a:rPr>
              <a:t>. </a:t>
            </a:r>
            <a:r>
              <a:rPr lang="ru-RU" b="1" dirty="0">
                <a:latin typeface="Calibri" pitchFamily="34" charset="0"/>
              </a:rPr>
              <a:t>А.И. </a:t>
            </a:r>
            <a:r>
              <a:rPr lang="ru-RU" b="1" dirty="0" err="1">
                <a:latin typeface="Calibri" pitchFamily="34" charset="0"/>
              </a:rPr>
              <a:t>Хухорова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i="1" dirty="0">
                <a:latin typeface="Calibri" pitchFamily="34" charset="0"/>
              </a:rPr>
              <a:t>(зам. директора школы),</a:t>
            </a:r>
            <a:r>
              <a:rPr lang="ru-RU" b="1" dirty="0">
                <a:latin typeface="Calibri" pitchFamily="34" charset="0"/>
              </a:rPr>
              <a:t> Г.И. </a:t>
            </a:r>
            <a:r>
              <a:rPr lang="ru-RU" b="1" dirty="0" err="1">
                <a:latin typeface="Calibri" pitchFamily="34" charset="0"/>
              </a:rPr>
              <a:t>Кутявина</a:t>
            </a:r>
            <a:r>
              <a:rPr lang="ru-RU" b="1" dirty="0">
                <a:latin typeface="Calibri" pitchFamily="34" charset="0"/>
              </a:rPr>
              <a:t>, </a:t>
            </a:r>
            <a:endParaRPr lang="ru-RU" b="1" dirty="0" smtClean="0">
              <a:latin typeface="Calibri" pitchFamily="34" charset="0"/>
            </a:endParaRPr>
          </a:p>
          <a:p>
            <a:pPr algn="ctr"/>
            <a:r>
              <a:rPr lang="ru-RU" b="1" dirty="0" smtClean="0">
                <a:latin typeface="Calibri" pitchFamily="34" charset="0"/>
              </a:rPr>
              <a:t>В.П</a:t>
            </a:r>
            <a:r>
              <a:rPr lang="ru-RU" b="1" dirty="0">
                <a:latin typeface="Calibri" pitchFamily="34" charset="0"/>
              </a:rPr>
              <a:t>. </a:t>
            </a:r>
            <a:r>
              <a:rPr lang="ru-RU" b="1" dirty="0" err="1">
                <a:latin typeface="Calibri" pitchFamily="34" charset="0"/>
              </a:rPr>
              <a:t>Хухорова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i="1" dirty="0">
                <a:latin typeface="Calibri" pitchFamily="34" charset="0"/>
              </a:rPr>
              <a:t>(директор школы)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143000"/>
          </a:xfrm>
        </p:spPr>
        <p:txBody>
          <a:bodyPr/>
          <a:lstStyle/>
          <a:p>
            <a:r>
              <a:rPr lang="ru-RU" sz="4800" b="1" smtClean="0">
                <a:solidFill>
                  <a:srgbClr val="002060"/>
                </a:solidFill>
              </a:rPr>
              <a:t>1986 год</a:t>
            </a:r>
            <a:endParaRPr lang="ru-RU" sz="4800" smtClean="0">
              <a:solidFill>
                <a:srgbClr val="002060"/>
              </a:solidFill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6762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/>
              <a:t>    5 класс. Классный руководитель Н.А. Шулгина</a:t>
            </a:r>
            <a:r>
              <a:rPr lang="ru-RU" sz="2400" smtClean="0"/>
              <a:t>  </a:t>
            </a:r>
            <a:r>
              <a:rPr lang="ru-RU" sz="2400" b="1" smtClean="0"/>
              <a:t>198</a:t>
            </a:r>
            <a:r>
              <a:rPr lang="ru-RU" sz="2400" b="1" smtClean="0">
                <a:latin typeface="Arial" charset="0"/>
              </a:rPr>
              <a:t>6</a:t>
            </a:r>
            <a:r>
              <a:rPr lang="ru-RU" sz="2400" b="1" smtClean="0"/>
              <a:t>г?</a:t>
            </a:r>
            <a:endParaRPr lang="ru-RU" sz="2400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4097" name="Picture 1" descr="001"/>
          <p:cNvPicPr>
            <a:picLocks noChangeAspect="1" noChangeArrowheads="1"/>
          </p:cNvPicPr>
          <p:nvPr/>
        </p:nvPicPr>
        <p:blipFill>
          <a:blip r:embed="rId2"/>
          <a:srcRect l="11342" t="11647" r="9869" b="8080"/>
          <a:stretch>
            <a:fillRect/>
          </a:stretch>
        </p:blipFill>
        <p:spPr bwMode="auto">
          <a:xfrm>
            <a:off x="3995738" y="2276475"/>
            <a:ext cx="4464050" cy="331946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0825" y="2060575"/>
            <a:ext cx="4465638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spc="-150" dirty="0">
                <a:solidFill>
                  <a:srgbClr val="008000"/>
                </a:solidFill>
                <a:latin typeface="Monotype Corsiva" pitchFamily="66" charset="0"/>
              </a:rPr>
              <a:t>Красный  галстук  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spc="-150" dirty="0">
                <a:solidFill>
                  <a:srgbClr val="008000"/>
                </a:solidFill>
                <a:latin typeface="Monotype Corsiva" pitchFamily="66" charset="0"/>
              </a:rPr>
              <a:t>И руку  в салют,</a:t>
            </a:r>
            <a:br>
              <a:rPr lang="ru-RU" sz="3200" b="1" i="1" spc="-150" dirty="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3200" b="1" i="1" spc="-150" dirty="0">
                <a:solidFill>
                  <a:srgbClr val="008000"/>
                </a:solidFill>
                <a:latin typeface="Monotype Corsiva" pitchFamily="66" charset="0"/>
              </a:rPr>
              <a:t>Мы  безумно     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spc="-150" dirty="0">
                <a:solidFill>
                  <a:srgbClr val="008000"/>
                </a:solidFill>
                <a:latin typeface="Monotype Corsiva" pitchFamily="66" charset="0"/>
              </a:rPr>
              <a:t>гордились   собою</a:t>
            </a:r>
            <a:br>
              <a:rPr lang="ru-RU" sz="3200" b="1" i="1" spc="-150" dirty="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3200" b="1" i="1" spc="-150" dirty="0">
                <a:solidFill>
                  <a:srgbClr val="008000"/>
                </a:solidFill>
                <a:latin typeface="Monotype Corsiva" pitchFamily="66" charset="0"/>
              </a:rPr>
              <a:t>Пионеры 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spc="-150" dirty="0">
                <a:solidFill>
                  <a:srgbClr val="008000"/>
                </a:solidFill>
                <a:latin typeface="Monotype Corsiva" pitchFamily="66" charset="0"/>
              </a:rPr>
              <a:t>Великой  страны.</a:t>
            </a:r>
            <a:br>
              <a:rPr lang="ru-RU" sz="3200" b="1" i="1" spc="-150" dirty="0">
                <a:solidFill>
                  <a:srgbClr val="008000"/>
                </a:solidFill>
                <a:latin typeface="Monotype Corsiva" pitchFamily="66" charset="0"/>
              </a:rPr>
            </a:br>
            <a:r>
              <a:rPr lang="ru-RU" sz="3200" b="1" i="1" spc="-150" dirty="0">
                <a:solidFill>
                  <a:srgbClr val="008000"/>
                </a:solidFill>
                <a:latin typeface="Monotype Corsiva" pitchFamily="66" charset="0"/>
              </a:rPr>
              <a:t>Каждый   был   хоть  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spc="-150" dirty="0">
                <a:solidFill>
                  <a:srgbClr val="008000"/>
                </a:solidFill>
                <a:latin typeface="Monotype Corsiva" pitchFamily="66" charset="0"/>
              </a:rPr>
              <a:t>немного   героем!!!</a:t>
            </a:r>
            <a:endParaRPr lang="ru-RU" sz="3200" b="1" spc="-150" dirty="0">
              <a:solidFill>
                <a:srgbClr val="008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algn="r"/>
            <a:r>
              <a:rPr lang="ru-RU" altLang="ko-KR" sz="2800" smtClean="0"/>
              <a:t/>
            </a:r>
            <a:br>
              <a:rPr lang="ru-RU" altLang="ko-KR" sz="2800" smtClean="0"/>
            </a:br>
            <a:r>
              <a:rPr lang="ru-RU" altLang="ko-KR" sz="2800" smtClean="0"/>
              <a:t/>
            </a:r>
            <a:br>
              <a:rPr lang="ru-RU" altLang="ko-KR" sz="2800" smtClean="0"/>
            </a:br>
            <a:r>
              <a:rPr lang="ru-RU" altLang="ko-KR" sz="2800" smtClean="0"/>
              <a:t>Нам       досталось      великое      время…</a:t>
            </a:r>
            <a:endParaRPr lang="ru-RU" sz="2800" smtClean="0"/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68313" y="1557338"/>
            <a:ext cx="8229600" cy="4352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/>
              <a:t>в 80-е годы обязательным дополнением к школьной форме, в зависимости от возраста ученика, были октябрятский (в начальных классах), пионерский (в средних классах) или комсомольский (в старших классах) значки. Пионеры должны были также обязательно носить пионерский галстук.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Группы октябрят создавались в первых классах школ и действовали до вступления октябрят в пионеры и образования пионерских отрядов. При вступлении в ряды октябрят детям выдавался нагрудный значок — пятиконечная рубиновая звезда с портретом Ленина в детстве. Символом группы был красный октябрьский флажок. Группа октябрят состояла из нескольких подразделений, называемых «звёздочками», каждая из которых включала обычно по 5 детей — символ пятиконечной звезды. Как правило, в «звёздочке» каждый октябрёнок занимал одну из должностей — командир, цветовод, санитар, библиотекарь или физкультурник.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В детскую пионерскую организацию принимались школьники с 10 до 14 лет. Прием осуществляется индивидуально, открытым голосованием на сборе отряда. Вступивший в организацию школьник на торжественном сборе дает клятвенное обещание. Вожатый повязывает новому члену организации галстук.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Всесоюзная пионерская организация строилась по так называемому школьному принципу: класс – отряд, школа – пионерская дружина.</a:t>
            </a:r>
          </a:p>
          <a:p>
            <a:pPr>
              <a:lnSpc>
                <a:spcPct val="80000"/>
              </a:lnSpc>
            </a:pPr>
            <a:endParaRPr lang="ru-RU" sz="1800" smtClean="0"/>
          </a:p>
          <a:p>
            <a:pPr>
              <a:lnSpc>
                <a:spcPct val="80000"/>
              </a:lnSpc>
            </a:pP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10"/>
          <p:cNvPicPr>
            <a:picLocks noChangeAspect="1" noChangeArrowheads="1"/>
          </p:cNvPicPr>
          <p:nvPr/>
        </p:nvPicPr>
        <p:blipFill>
          <a:blip r:embed="rId2" cstate="print"/>
          <a:srcRect l="15240" t="8910" r="20316" b="60078"/>
          <a:stretch>
            <a:fillRect/>
          </a:stretch>
        </p:blipFill>
        <p:spPr bwMode="auto">
          <a:xfrm>
            <a:off x="467544" y="3573016"/>
            <a:ext cx="4392488" cy="2900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 rot="-361641">
            <a:off x="1852613" y="3643313"/>
            <a:ext cx="2736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FFFF00"/>
                </a:solidFill>
                <a:latin typeface="Calibri" pitchFamily="34" charset="0"/>
              </a:rPr>
              <a:t>Выпускной 1985 г.</a:t>
            </a:r>
            <a:endParaRPr lang="ru-RU" sz="240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8435" name="Picture 3" descr="007"/>
          <p:cNvPicPr>
            <a:picLocks noChangeAspect="1" noChangeArrowheads="1"/>
          </p:cNvPicPr>
          <p:nvPr/>
        </p:nvPicPr>
        <p:blipFill>
          <a:blip r:embed="rId3" cstate="print"/>
          <a:srcRect l="15218" t="8211" r="20442" b="60205"/>
          <a:stretch>
            <a:fillRect/>
          </a:stretch>
        </p:blipFill>
        <p:spPr bwMode="auto">
          <a:xfrm>
            <a:off x="179512" y="188640"/>
            <a:ext cx="4392488" cy="2968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6" name="Picture 4" descr="008"/>
          <p:cNvPicPr>
            <a:picLocks noChangeAspect="1" noChangeArrowheads="1"/>
          </p:cNvPicPr>
          <p:nvPr/>
        </p:nvPicPr>
        <p:blipFill>
          <a:blip r:embed="rId4" cstate="print"/>
          <a:srcRect l="16228" t="7800" r="17293" b="60159"/>
          <a:stretch>
            <a:fillRect/>
          </a:stretch>
        </p:blipFill>
        <p:spPr bwMode="auto">
          <a:xfrm>
            <a:off x="4788024" y="188640"/>
            <a:ext cx="4229100" cy="2790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588125" y="260350"/>
            <a:ext cx="208756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ЛЕТО - 86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5366" name="Picture 2" descr="https://sunveter.ru/uploads/posts/2015-08/1439925564_bell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3068638"/>
            <a:ext cx="3382962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2555875" y="549275"/>
            <a:ext cx="57610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2060"/>
                </a:solidFill>
                <a:latin typeface="Calibri" pitchFamily="34" charset="0"/>
              </a:rPr>
              <a:t>1987 год</a:t>
            </a:r>
            <a:endParaRPr lang="ru-RU" sz="66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12776"/>
            <a:ext cx="789254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«По путевке в г. Донецк»</a:t>
            </a:r>
          </a:p>
        </p:txBody>
      </p:sp>
      <p:pic>
        <p:nvPicPr>
          <p:cNvPr id="20482" name="Picture 2" descr="002"/>
          <p:cNvPicPr>
            <a:picLocks noChangeAspect="1" noChangeArrowheads="1"/>
          </p:cNvPicPr>
          <p:nvPr/>
        </p:nvPicPr>
        <p:blipFill>
          <a:blip r:embed="rId2" cstate="print"/>
          <a:srcRect l="9747" t="10692" r="10583" b="12314"/>
          <a:stretch>
            <a:fillRect/>
          </a:stretch>
        </p:blipFill>
        <p:spPr bwMode="auto">
          <a:xfrm>
            <a:off x="251520" y="2708920"/>
            <a:ext cx="4114800" cy="30205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isometricOffAxis1Right">
              <a:rot lat="1080000" lon="210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483" name="Picture 3" descr="003"/>
          <p:cNvPicPr>
            <a:picLocks noChangeAspect="1" noChangeArrowheads="1"/>
          </p:cNvPicPr>
          <p:nvPr/>
        </p:nvPicPr>
        <p:blipFill>
          <a:blip r:embed="rId3" cstate="print"/>
          <a:srcRect l="9990" t="13287" r="8694" b="8241"/>
          <a:stretch>
            <a:fillRect/>
          </a:stretch>
        </p:blipFill>
        <p:spPr bwMode="auto">
          <a:xfrm rot="205780">
            <a:off x="4653075" y="2829619"/>
            <a:ext cx="4124325" cy="2976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6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979613" y="620713"/>
            <a:ext cx="38877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002060"/>
                </a:solidFill>
                <a:latin typeface="Calibri" pitchFamily="34" charset="0"/>
              </a:rPr>
              <a:t>1988 год</a:t>
            </a:r>
            <a:endParaRPr lang="ru-RU" sz="60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4932363" y="692150"/>
            <a:ext cx="38163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М</a:t>
            </a:r>
            <a:r>
              <a:rPr lang="ru-RU" sz="2400" b="1">
                <a:latin typeface="Monotype Corsiva" pitchFamily="66" charset="0"/>
              </a:rPr>
              <a:t>ы белым мелом на доске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Писали теоремы,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И ровным почерком в строке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Название новой темы</a:t>
            </a:r>
            <a:endParaRPr lang="ru-RU" sz="2400">
              <a:latin typeface="Monotype Corsiva" pitchFamily="66" charset="0"/>
            </a:endParaRPr>
          </a:p>
          <a:p>
            <a:pPr algn="ctr"/>
            <a:r>
              <a:rPr lang="ru-RU" sz="2400" b="1">
                <a:latin typeface="Monotype Corsiva" pitchFamily="66" charset="0"/>
              </a:rPr>
              <a:t>Не только правилам простым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Нас школа научила,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Мы крепкой дружбой дорожим,</a:t>
            </a:r>
            <a:br>
              <a:rPr lang="ru-RU" sz="2400" b="1">
                <a:latin typeface="Monotype Corsiva" pitchFamily="66" charset="0"/>
              </a:rPr>
            </a:br>
            <a:r>
              <a:rPr lang="ru-RU" sz="2400" b="1">
                <a:latin typeface="Monotype Corsiva" pitchFamily="66" charset="0"/>
              </a:rPr>
              <a:t>Что нас объединила!</a:t>
            </a:r>
            <a:endParaRPr lang="ru-RU" sz="2400">
              <a:latin typeface="Monotype Corsiva" pitchFamily="66" charset="0"/>
            </a:endParaRPr>
          </a:p>
        </p:txBody>
      </p:sp>
      <p:pic>
        <p:nvPicPr>
          <p:cNvPr id="18435" name="Picture 2" descr="011"/>
          <p:cNvPicPr>
            <a:picLocks noChangeAspect="1" noChangeArrowheads="1"/>
          </p:cNvPicPr>
          <p:nvPr/>
        </p:nvPicPr>
        <p:blipFill>
          <a:blip r:embed="rId2"/>
          <a:srcRect l="7750" t="5542" r="13536" b="56255"/>
          <a:stretch>
            <a:fillRect/>
          </a:stretch>
        </p:blipFill>
        <p:spPr bwMode="auto">
          <a:xfrm>
            <a:off x="179388" y="1916113"/>
            <a:ext cx="4248150" cy="283845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8436" name="Picture 3" descr="006"/>
          <p:cNvPicPr>
            <a:picLocks noChangeAspect="1" noChangeArrowheads="1"/>
          </p:cNvPicPr>
          <p:nvPr/>
        </p:nvPicPr>
        <p:blipFill>
          <a:blip r:embed="rId3"/>
          <a:srcRect l="14539" t="9122" r="15250" b="56416"/>
          <a:stretch>
            <a:fillRect/>
          </a:stretch>
        </p:blipFill>
        <p:spPr bwMode="auto">
          <a:xfrm>
            <a:off x="4500563" y="3716338"/>
            <a:ext cx="4505325" cy="303847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 flipH="1">
            <a:off x="1042988" y="5300663"/>
            <a:ext cx="326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FF0000"/>
                </a:solidFill>
                <a:latin typeface="Calibri" pitchFamily="34" charset="0"/>
              </a:rPr>
              <a:t>Выпускной 1988 года</a:t>
            </a:r>
            <a:endParaRPr lang="ru-RU" sz="2400" i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473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맑은 고딕</vt:lpstr>
      <vt:lpstr>Aparajita</vt:lpstr>
      <vt:lpstr>Arial</vt:lpstr>
      <vt:lpstr>Calibri</vt:lpstr>
      <vt:lpstr>Monotype Corsiva</vt:lpstr>
      <vt:lpstr>Times New Roman</vt:lpstr>
      <vt:lpstr>Тема Office</vt:lpstr>
      <vt:lpstr> </vt:lpstr>
      <vt:lpstr>Школе 80-х годов посвящается!</vt:lpstr>
      <vt:lpstr>Коктюльская восьмилетняя школа</vt:lpstr>
      <vt:lpstr>Презентация PowerPoint</vt:lpstr>
      <vt:lpstr>1986 год</vt:lpstr>
      <vt:lpstr>  Нам       досталось      великое      время…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User</cp:lastModifiedBy>
  <cp:revision>19</cp:revision>
  <dcterms:created xsi:type="dcterms:W3CDTF">2018-01-05T21:41:15Z</dcterms:created>
  <dcterms:modified xsi:type="dcterms:W3CDTF">2018-01-29T09:30:46Z</dcterms:modified>
</cp:coreProperties>
</file>