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84" r:id="rId2"/>
    <p:sldId id="285" r:id="rId3"/>
    <p:sldId id="273" r:id="rId4"/>
    <p:sldId id="274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8" autoAdjust="0"/>
    <p:restoredTop sz="85572" autoAdjust="0"/>
  </p:normalViewPr>
  <p:slideViewPr>
    <p:cSldViewPr snapToGrid="0">
      <p:cViewPr varScale="1">
        <p:scale>
          <a:sx n="100" d="100"/>
          <a:sy n="100" d="100"/>
        </p:scale>
        <p:origin x="217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ED5BA-9C6F-44D0-8B29-CFC04E531E6F}" type="datetimeFigureOut">
              <a:rPr lang="ru-RU" smtClean="0"/>
              <a:t>30.06.2017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34B6E-2EC3-4A3D-8B99-8AD02F3287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587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760B-B006-428F-AFE8-DCF02C6B5824}" type="datetime1">
              <a:rPr lang="ru-RU" smtClean="0"/>
              <a:t>30.06.2017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30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985D-173A-4D31-A29B-A446FEA2CE16}" type="datetime1">
              <a:rPr lang="ru-RU" smtClean="0"/>
              <a:t>30.06.2017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40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97B6-FADB-4D32-ABCF-A3A24A2383AB}" type="datetime1">
              <a:rPr lang="ru-RU" smtClean="0"/>
              <a:t>30.06.2017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76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4283-4033-4F0D-B73F-7D9B3AB26667}" type="datetime1">
              <a:rPr lang="ru-RU" smtClean="0"/>
              <a:t>30.06.2017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5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9580-A5B5-4E6D-95B3-5609343926F9}" type="datetime1">
              <a:rPr lang="ru-RU" smtClean="0"/>
              <a:t>30.06.2017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88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C15F-BA6C-4EB1-85B3-8DB520FA3DB5}" type="datetime1">
              <a:rPr lang="ru-RU" smtClean="0"/>
              <a:t>30.06.2017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14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3498-AE0A-4C1E-BEDE-8C0E78A6F2A3}" type="datetime1">
              <a:rPr lang="ru-RU" smtClean="0"/>
              <a:t>30.06.2017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723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DC4A9-0034-450F-98F5-145BDAD68A2B}" type="datetime1">
              <a:rPr lang="ru-RU" smtClean="0"/>
              <a:t>30.06.2017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267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45DD9-DB11-4F49-9A49-9E65C2B47752}" type="datetime1">
              <a:rPr lang="ru-RU" smtClean="0"/>
              <a:t>30.06.2017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81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787E1-9942-4EC1-9931-B14574FDAEF7}" type="datetime1">
              <a:rPr lang="ru-RU" smtClean="0"/>
              <a:t>30.06.2017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65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22216-3BC9-4CBB-90B2-A9183C2F4696}" type="datetime1">
              <a:rPr lang="ru-RU" smtClean="0"/>
              <a:t>30.06.2017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14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58AD3-4E49-4B56-8459-6615FA15E967}" type="datetime1">
              <a:rPr lang="ru-RU" smtClean="0"/>
              <a:t>30.06.2017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DB640-7508-4A44-ABBE-2A2069F79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859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маршруты выпускников 9 классов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1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92482" y="745816"/>
            <a:ext cx="85472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</a:rPr>
              <a:t>ГИА-9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4001" y="1579533"/>
            <a:ext cx="1935018" cy="43486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Успешное прохождение 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</a:rPr>
              <a:t>основной период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4709" y="1579533"/>
            <a:ext cx="2358338" cy="4462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Неуспешное прохождение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</a:rPr>
              <a:t>основной период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4001" y="2148101"/>
            <a:ext cx="193501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4709" y="2148101"/>
            <a:ext cx="2412840" cy="2616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Пересдача экзамена в </a:t>
            </a: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сентябре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0730" y="2543417"/>
            <a:ext cx="1788289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10 классе школы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0730" y="3123929"/>
            <a:ext cx="1788289" cy="34948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учреждении СПО: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программе среднего профессионального образования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(с получением среднего общего образования или без получения);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программам профессионального обучения;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- по программам профессионального обучения и социальной адаптации</a:t>
            </a:r>
            <a:endParaRPr lang="ru-RU" sz="11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221510" y="1339273"/>
            <a:ext cx="352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2" idx="2"/>
          </p:cNvCxnSpPr>
          <p:nvPr/>
        </p:nvCxnSpPr>
        <p:spPr>
          <a:xfrm flipH="1">
            <a:off x="2919842" y="1115148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1222661" y="1336936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737524" y="1338163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221509" y="2025809"/>
            <a:ext cx="1" cy="108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4746950" y="202580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62082" y="2399364"/>
            <a:ext cx="3466" cy="26806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9" idx="1"/>
          </p:cNvCxnSpPr>
          <p:nvPr/>
        </p:nvCxnSpPr>
        <p:spPr>
          <a:xfrm flipH="1" flipV="1">
            <a:off x="250536" y="275886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250536" y="5079999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518971" y="2665038"/>
            <a:ext cx="2234907" cy="26161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Успешное прохождение ГИА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988415" y="2665038"/>
            <a:ext cx="2234907" cy="2616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Неуспешное прохождение ГИА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518970" y="3101437"/>
            <a:ext cx="223490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988415" y="3069451"/>
            <a:ext cx="2234907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Подготовка к пересдаче </a:t>
            </a: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следующем году</a:t>
            </a:r>
            <a:endParaRPr lang="ru-RU" sz="11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703023" y="3500338"/>
            <a:ext cx="2050855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10 классе школы</a:t>
            </a:r>
            <a:endParaRPr lang="ru-RU" sz="11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03024" y="4028258"/>
            <a:ext cx="2050854" cy="244605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учреждении СПО (</a:t>
            </a: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случае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наличия </a:t>
            </a: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набора):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программе среднего профессионального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образования (с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получением среднего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общего образования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или без получения);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 и социальной адаптации</a:t>
            </a: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2520124" y="3348493"/>
            <a:ext cx="3466" cy="208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2525121" y="3715781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2525121" y="543524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574707" y="2543417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755411" y="2424003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3577771" y="254869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6093397" y="253945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579323" y="2944921"/>
            <a:ext cx="1" cy="1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6098017" y="2932000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5160493" y="3576606"/>
            <a:ext cx="2062828" cy="11541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Повторное обучение в 9 классе школы: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в массовом классе,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индивидуальной программе, 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УКП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160493" y="4807036"/>
            <a:ext cx="2062828" cy="4462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вне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школы 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(семейное, самообразование)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160493" y="5337647"/>
            <a:ext cx="2062828" cy="133113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учреждении СПО </a:t>
            </a:r>
            <a:endParaRPr lang="ru-RU" sz="1000" b="1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(в случае наличия мест):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программам профессионального обучения;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 и социальной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адаптации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H="1">
            <a:off x="4983499" y="3500338"/>
            <a:ext cx="3466" cy="244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 flipV="1">
            <a:off x="5010299" y="4100846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992764" y="5019312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 flipV="1">
            <a:off x="4983337" y="593777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7373515" y="4449057"/>
            <a:ext cx="1770485" cy="1084912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Прохождение </a:t>
            </a: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</a:t>
            </a: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2018 году</a:t>
            </a:r>
            <a:endParaRPr lang="ru-RU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</a:t>
            </a: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тем предметам</a:t>
            </a: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endParaRPr lang="ru-RU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по которым  получен </a:t>
            </a: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неудовлетворительный результат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49" name="Правая фигурная скобка 48"/>
          <p:cNvSpPr/>
          <p:nvPr/>
        </p:nvSpPr>
        <p:spPr>
          <a:xfrm>
            <a:off x="7259509" y="3626655"/>
            <a:ext cx="228012" cy="3042126"/>
          </a:xfrm>
          <a:prstGeom prst="rightBrace">
            <a:avLst>
              <a:gd name="adj1" fmla="val 93808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19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1" y="413657"/>
            <a:ext cx="8458200" cy="538842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lnSpc>
                <a:spcPct val="134000"/>
              </a:lnSpc>
              <a:buNone/>
            </a:pPr>
            <a:r>
              <a:rPr lang="ru-RU" b="1" dirty="0"/>
              <a:t>ПРИКАЗ МИНИСТЕРСТВА ОБРАЗОВАНИЯ И НАУКИ РФ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/>
              <a:t> </a:t>
            </a:r>
            <a:r>
              <a:rPr lang="ru-RU" b="1" i="1" dirty="0" smtClean="0"/>
              <a:t>ОБ </a:t>
            </a:r>
            <a:r>
              <a:rPr lang="ru-RU" b="1" i="1" dirty="0"/>
              <a:t>УТВЕРЖДЕНИИ ПОРЯДКА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/>
              <a:t>ПРОВЕДЕНИЯ ГОСУДАРСТВЕННОЙ ИТОГОВОЙ АТТЕСТАЦИИ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/>
              <a:t>ПО ОБРАЗОВАТЕЛЬНЫМ ПРОГРАММАМ ОСНОВНОГО ОБЩЕГО ОБРАЗОВАНИЯ</a:t>
            </a:r>
          </a:p>
          <a:p>
            <a:pPr marL="0" indent="0" algn="ctr">
              <a:buNone/>
            </a:pPr>
            <a:r>
              <a:rPr lang="ru-RU" b="1" i="1" dirty="0"/>
              <a:t>от 25 декабря 2013 г. N </a:t>
            </a:r>
            <a:r>
              <a:rPr lang="ru-RU" b="1" i="1" dirty="0" smtClean="0"/>
              <a:t>1394</a:t>
            </a:r>
          </a:p>
          <a:p>
            <a:pPr marL="0" indent="0" algn="ctr">
              <a:buNone/>
            </a:pPr>
            <a:r>
              <a:rPr lang="ru-RU" i="1" dirty="0" smtClean="0"/>
              <a:t>(в редакции от 09.01.2017 №7)</a:t>
            </a:r>
          </a:p>
          <a:p>
            <a:pPr marL="0" indent="0" algn="just">
              <a:buNone/>
            </a:pPr>
            <a:r>
              <a:rPr lang="ru-RU" b="1" i="1" dirty="0" smtClean="0"/>
              <a:t>…….</a:t>
            </a:r>
            <a:endParaRPr lang="ru-RU" b="1" i="1" dirty="0"/>
          </a:p>
          <a:p>
            <a:pPr marL="804863" indent="-804863" algn="just">
              <a:buNone/>
            </a:pPr>
            <a:r>
              <a:rPr lang="ru-RU" b="1" dirty="0" smtClean="0"/>
              <a:t>Пункт 61</a:t>
            </a:r>
            <a:r>
              <a:rPr lang="ru-RU" b="1" dirty="0"/>
              <a:t>. </a:t>
            </a:r>
            <a:r>
              <a:rPr lang="ru-RU" dirty="0"/>
              <a:t>Обучающимся, не прошедшим ГИА или получившим на ГИА неудовлетворительные результаты </a:t>
            </a:r>
            <a:r>
              <a:rPr lang="ru-RU" b="1" dirty="0">
                <a:solidFill>
                  <a:srgbClr val="FF0000"/>
                </a:solidFill>
              </a:rPr>
              <a:t>более чем по двум </a:t>
            </a:r>
            <a:r>
              <a:rPr lang="ru-RU" dirty="0"/>
              <a:t>учебным предметам, либо получившим повторно неудовлетворительный результат по одному или двум учебным предметам на ГИА в дополнительные сроки, предоставляется право пройти ГИА по соответствующим учебным предметам не ранее 1 сентября текущего года в сроки и формах, устанавливаемых настоящим Порядком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14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87088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маршруты выпускников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11 классов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3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32947" y="2018159"/>
            <a:ext cx="1935018" cy="446276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Успешное прохождение 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основной период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53655" y="2018159"/>
            <a:ext cx="2358338" cy="4462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Неуспешное прохождение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в основной период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32947" y="2586727"/>
            <a:ext cx="193501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53655" y="2586727"/>
            <a:ext cx="2358338" cy="2616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Пересдача экзамена в сентябре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79676" y="2982043"/>
            <a:ext cx="1788289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учреждении СПО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79676" y="3562555"/>
            <a:ext cx="1788289" cy="4691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ВУЗе</a:t>
            </a:r>
            <a:endParaRPr lang="ru-RU" sz="11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200456" y="1777899"/>
            <a:ext cx="352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3898788" y="1553774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201607" y="1775562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5716470" y="1776789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2200455" y="2464435"/>
            <a:ext cx="1" cy="108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5725896" y="246443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241028" y="2837990"/>
            <a:ext cx="3466" cy="9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9" idx="1"/>
          </p:cNvCxnSpPr>
          <p:nvPr/>
        </p:nvCxnSpPr>
        <p:spPr>
          <a:xfrm flipH="1" flipV="1">
            <a:off x="1229482" y="3197486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1229482" y="378664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497917" y="3103664"/>
            <a:ext cx="2234907" cy="26161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Успешное прохождение </a:t>
            </a: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ГИА</a:t>
            </a:r>
            <a:endParaRPr lang="ru-RU" sz="1100" i="1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967361" y="3103664"/>
            <a:ext cx="2234907" cy="2616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Неуспешное прохождение ГИА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497916" y="3540063"/>
            <a:ext cx="223490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967361" y="3508077"/>
            <a:ext cx="2234907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справки за курс средней школы</a:t>
            </a:r>
            <a:endParaRPr lang="ru-RU" sz="11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681969" y="3938964"/>
            <a:ext cx="2050855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учреждении СПО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(при наличии мест)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681970" y="4564858"/>
            <a:ext cx="2050854" cy="6597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ВУЗе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случае дополнительного набора)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3499070" y="3797877"/>
            <a:ext cx="3466" cy="97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3504067" y="415440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3504067" y="4776585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553653" y="2982043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5734357" y="286262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4556717" y="2987321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7072343" y="297808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4558269" y="3383547"/>
            <a:ext cx="1" cy="1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7076963" y="3370626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6139439" y="4015232"/>
            <a:ext cx="2062828" cy="43120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учреждении СПО </a:t>
            </a:r>
          </a:p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 аттестатом 9 класса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139439" y="4557173"/>
            <a:ext cx="2062828" cy="7851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Самостоятельная подготовка к пересдаче экзамена на следующий год в качестве экстерна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5962445" y="3938964"/>
            <a:ext cx="3466" cy="9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 flipV="1">
            <a:off x="5989245" y="4205982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 flipV="1">
            <a:off x="5971710" y="488777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авая фигурная скобка 41"/>
          <p:cNvSpPr/>
          <p:nvPr/>
        </p:nvSpPr>
        <p:spPr>
          <a:xfrm rot="5400000">
            <a:off x="5832785" y="4052457"/>
            <a:ext cx="259319" cy="3042126"/>
          </a:xfrm>
          <a:prstGeom prst="rightBrace">
            <a:avLst>
              <a:gd name="adj1" fmla="val 93808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471428" y="1184442"/>
            <a:ext cx="970202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ГИА-11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630266" y="5796704"/>
            <a:ext cx="46531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Возможность пересдать любой предмет </a:t>
            </a:r>
            <a:endParaRPr lang="ru-RU" sz="1400" b="1" dirty="0" smtClean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следующий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 </a:t>
            </a:r>
            <a: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 целью 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получения аттестата или повышения 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баллов)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90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t>4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31128" y="224050"/>
            <a:ext cx="583738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1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Обучение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 составе учеников 9 класса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дневной школы.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2. Трудоустройство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обучение в составе контингента школы по индивидуальному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учебному плану.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3. Трудоустройство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обучение по очно-заочной (заочной) форме в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дневной или вечерней школе, в </a:t>
            </a:r>
            <a:r>
              <a:rPr lang="ru-RU" sz="160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том числе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в в УКП.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4. Обучение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 ОУ СПО и получение основного общего образования по очно-заочной (заочной) форме в школе на основе договора между учреждениями (школа –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СПО).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5. Семейное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образование с учётом выполнения утверждённого ДОН ТО совместно с прокуратурой алгоритма организации данной формы обучения.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52" y="1110446"/>
            <a:ext cx="2980093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Форматы организации повторного обучения выпускников 9 классов, не получивших аттестат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73891" y="4169284"/>
            <a:ext cx="3057235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При любом формате организации обучения школа должна создать условия для ученика </a:t>
            </a:r>
            <a:endParaRPr lang="ru-RU" b="1" dirty="0" smtClean="0">
              <a:solidFill>
                <a:srgbClr val="666633"/>
              </a:solidFill>
              <a:ea typeface="Calibri" panose="020F0502020204030204" pitchFamily="34" charset="0"/>
            </a:endParaRPr>
          </a:p>
          <a:p>
            <a:pPr algn="r"/>
            <a:r>
              <a:rPr lang="ru-RU" b="1" i="1" dirty="0" smtClean="0">
                <a:solidFill>
                  <a:srgbClr val="666633"/>
                </a:solidFill>
                <a:ea typeface="Calibri" panose="020F0502020204030204" pitchFamily="34" charset="0"/>
              </a:rPr>
              <a:t>в </a:t>
            </a:r>
            <a:r>
              <a:rPr lang="ru-RU" b="1" i="1" dirty="0">
                <a:solidFill>
                  <a:srgbClr val="666633"/>
                </a:solidFill>
                <a:ea typeface="Calibri" panose="020F0502020204030204" pitchFamily="34" charset="0"/>
              </a:rPr>
              <a:t>части</a:t>
            </a:r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:</a:t>
            </a:r>
            <a:endParaRPr lang="ru-RU" sz="1400" i="1" dirty="0">
              <a:solidFill>
                <a:srgbClr val="666633"/>
              </a:solidFill>
              <a:ea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95782" y="3591724"/>
            <a:ext cx="577272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ликвидации пробелов и успешного прохождения промежуточной аттестации по предмету, за знание которого получен неудовлетворительный результат (включая участие в пробных экзаменах);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своевременного включения ученика в региональную базу данных для прохождения ГИА;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получения допуска к экзаменам;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консультационного сопровождения при подготовке к экзаменам;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информационно-разъяснительной работы по всем вопросам проведения ГИА. 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63520" y="3515156"/>
            <a:ext cx="79616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4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621</TotalTime>
  <Words>429</Words>
  <Application>Microsoft Office PowerPoint</Application>
  <PresentationFormat>Экран (4:3)</PresentationFormat>
  <Paragraphs>82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Шилков Михаил Александрович</dc:creator>
  <cp:lastModifiedBy>Андрей Зенков</cp:lastModifiedBy>
  <cp:revision>117</cp:revision>
  <cp:lastPrinted>2016-10-13T13:41:15Z</cp:lastPrinted>
  <dcterms:created xsi:type="dcterms:W3CDTF">2016-09-27T11:28:17Z</dcterms:created>
  <dcterms:modified xsi:type="dcterms:W3CDTF">2017-06-30T09:47:00Z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