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6" r:id="rId5"/>
    <p:sldId id="257" r:id="rId6"/>
    <p:sldId id="258" r:id="rId7"/>
    <p:sldId id="259" r:id="rId8"/>
    <p:sldId id="260" r:id="rId9"/>
    <p:sldId id="261" r:id="rId10"/>
    <p:sldId id="277" r:id="rId11"/>
    <p:sldId id="262" r:id="rId12"/>
    <p:sldId id="263" r:id="rId13"/>
    <p:sldId id="264" r:id="rId14"/>
    <p:sldId id="265" r:id="rId15"/>
    <p:sldId id="273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671" autoAdjust="0"/>
  </p:normalViewPr>
  <p:slideViewPr>
    <p:cSldViewPr>
      <p:cViewPr varScale="1">
        <p:scale>
          <a:sx n="79" d="100"/>
          <a:sy n="79" d="100"/>
        </p:scale>
        <p:origin x="27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image" Target="../media/image68.wmf"/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12" Type="http://schemas.openxmlformats.org/officeDocument/2006/relationships/image" Target="../media/image67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11" Type="http://schemas.openxmlformats.org/officeDocument/2006/relationships/image" Target="../media/image66.wmf"/><Relationship Id="rId5" Type="http://schemas.openxmlformats.org/officeDocument/2006/relationships/image" Target="../media/image60.wmf"/><Relationship Id="rId10" Type="http://schemas.openxmlformats.org/officeDocument/2006/relationships/image" Target="../media/image65.wmf"/><Relationship Id="rId4" Type="http://schemas.openxmlformats.org/officeDocument/2006/relationships/image" Target="../media/image59.wmf"/><Relationship Id="rId9" Type="http://schemas.openxmlformats.org/officeDocument/2006/relationships/image" Target="../media/image64.wmf"/><Relationship Id="rId14" Type="http://schemas.openxmlformats.org/officeDocument/2006/relationships/image" Target="../media/image6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5" Type="http://schemas.openxmlformats.org/officeDocument/2006/relationships/image" Target="../media/image74.wmf"/><Relationship Id="rId4" Type="http://schemas.openxmlformats.org/officeDocument/2006/relationships/image" Target="../media/image7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7A4F-A289-417A-BEBC-607FCB34A094}" type="datetimeFigureOut">
              <a:rPr lang="ru-RU" smtClean="0"/>
              <a:t>23.11.2019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3BCB4-4C13-401D-9F46-663A790B7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84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7A4F-A289-417A-BEBC-607FCB34A094}" type="datetimeFigureOut">
              <a:rPr lang="ru-RU" smtClean="0"/>
              <a:t>23.11.2019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3BCB4-4C13-401D-9F46-663A790B7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791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7A4F-A289-417A-BEBC-607FCB34A094}" type="datetimeFigureOut">
              <a:rPr lang="ru-RU" smtClean="0"/>
              <a:t>23.11.2019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3BCB4-4C13-401D-9F46-663A790B7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4934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7A4F-A289-417A-BEBC-607FCB34A094}" type="datetimeFigureOut">
              <a:rPr lang="ru-RU" smtClean="0"/>
              <a:t>23.11.2019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3BCB4-4C13-401D-9F46-663A790B7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14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7A4F-A289-417A-BEBC-607FCB34A094}" type="datetimeFigureOut">
              <a:rPr lang="ru-RU" smtClean="0"/>
              <a:t>23.11.2019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3BCB4-4C13-401D-9F46-663A790B7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279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7A4F-A289-417A-BEBC-607FCB34A094}" type="datetimeFigureOut">
              <a:rPr lang="ru-RU" smtClean="0"/>
              <a:t>23.11.2019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3BCB4-4C13-401D-9F46-663A790B7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604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7A4F-A289-417A-BEBC-607FCB34A094}" type="datetimeFigureOut">
              <a:rPr lang="ru-RU" smtClean="0"/>
              <a:t>23.11.2019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3BCB4-4C13-401D-9F46-663A790B7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0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7A4F-A289-417A-BEBC-607FCB34A094}" type="datetimeFigureOut">
              <a:rPr lang="ru-RU" smtClean="0"/>
              <a:t>23.11.2019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3BCB4-4C13-401D-9F46-663A790B7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862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7A4F-A289-417A-BEBC-607FCB34A094}" type="datetimeFigureOut">
              <a:rPr lang="ru-RU" smtClean="0"/>
              <a:t>23.11.2019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3BCB4-4C13-401D-9F46-663A790B7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494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7A4F-A289-417A-BEBC-607FCB34A094}" type="datetimeFigureOut">
              <a:rPr lang="ru-RU" smtClean="0"/>
              <a:t>23.11.2019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3BCB4-4C13-401D-9F46-663A790B7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3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7A4F-A289-417A-BEBC-607FCB34A094}" type="datetimeFigureOut">
              <a:rPr lang="ru-RU" smtClean="0"/>
              <a:t>23.11.2019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3BCB4-4C13-401D-9F46-663A790B7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431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B7A4F-A289-417A-BEBC-607FCB34A094}" type="datetimeFigureOut">
              <a:rPr lang="ru-RU" smtClean="0"/>
              <a:t>23.11.2019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3BCB4-4C13-401D-9F46-663A790B7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67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3" Type="http://schemas.openxmlformats.org/officeDocument/2006/relationships/image" Target="../media/image49.png"/><Relationship Id="rId7" Type="http://schemas.openxmlformats.org/officeDocument/2006/relationships/image" Target="../media/image53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Relationship Id="rId9" Type="http://schemas.openxmlformats.org/officeDocument/2006/relationships/image" Target="../media/image55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63.wmf"/><Relationship Id="rId26" Type="http://schemas.openxmlformats.org/officeDocument/2006/relationships/image" Target="../media/image67.wmf"/><Relationship Id="rId3" Type="http://schemas.openxmlformats.org/officeDocument/2006/relationships/oleObject" Target="../embeddings/oleObject6.bin"/><Relationship Id="rId21" Type="http://schemas.openxmlformats.org/officeDocument/2006/relationships/oleObject" Target="../embeddings/oleObject15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60.wmf"/><Relationship Id="rId17" Type="http://schemas.openxmlformats.org/officeDocument/2006/relationships/oleObject" Target="../embeddings/oleObject13.bin"/><Relationship Id="rId25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wmf"/><Relationship Id="rId20" Type="http://schemas.openxmlformats.org/officeDocument/2006/relationships/image" Target="../media/image64.wmf"/><Relationship Id="rId29" Type="http://schemas.openxmlformats.org/officeDocument/2006/relationships/oleObject" Target="../embeddings/oleObject19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10.bin"/><Relationship Id="rId24" Type="http://schemas.openxmlformats.org/officeDocument/2006/relationships/image" Target="../media/image66.wmf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23" Type="http://schemas.openxmlformats.org/officeDocument/2006/relationships/oleObject" Target="../embeddings/oleObject16.bin"/><Relationship Id="rId28" Type="http://schemas.openxmlformats.org/officeDocument/2006/relationships/image" Target="../media/image68.wmf"/><Relationship Id="rId10" Type="http://schemas.openxmlformats.org/officeDocument/2006/relationships/image" Target="../media/image59.wmf"/><Relationship Id="rId19" Type="http://schemas.openxmlformats.org/officeDocument/2006/relationships/oleObject" Target="../embeddings/oleObject14.bin"/><Relationship Id="rId4" Type="http://schemas.openxmlformats.org/officeDocument/2006/relationships/image" Target="../media/image56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61.wmf"/><Relationship Id="rId22" Type="http://schemas.openxmlformats.org/officeDocument/2006/relationships/image" Target="../media/image65.wmf"/><Relationship Id="rId27" Type="http://schemas.openxmlformats.org/officeDocument/2006/relationships/oleObject" Target="../embeddings/oleObject18.bin"/><Relationship Id="rId30" Type="http://schemas.openxmlformats.org/officeDocument/2006/relationships/image" Target="../media/image6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7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1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73.wmf"/><Relationship Id="rId4" Type="http://schemas.openxmlformats.org/officeDocument/2006/relationships/image" Target="../media/image70.wmf"/><Relationship Id="rId9" Type="http://schemas.openxmlformats.org/officeDocument/2006/relationships/oleObject" Target="../embeddings/oleObject23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13" Type="http://schemas.openxmlformats.org/officeDocument/2006/relationships/image" Target="../media/image87.png"/><Relationship Id="rId3" Type="http://schemas.openxmlformats.org/officeDocument/2006/relationships/image" Target="../media/image77.png"/><Relationship Id="rId7" Type="http://schemas.openxmlformats.org/officeDocument/2006/relationships/image" Target="../media/image81.png"/><Relationship Id="rId12" Type="http://schemas.openxmlformats.org/officeDocument/2006/relationships/image" Target="../media/image86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11" Type="http://schemas.openxmlformats.org/officeDocument/2006/relationships/image" Target="../media/image85.png"/><Relationship Id="rId5" Type="http://schemas.openxmlformats.org/officeDocument/2006/relationships/image" Target="../media/image79.png"/><Relationship Id="rId10" Type="http://schemas.openxmlformats.org/officeDocument/2006/relationships/image" Target="../media/image84.png"/><Relationship Id="rId4" Type="http://schemas.openxmlformats.org/officeDocument/2006/relationships/image" Target="../media/image78.png"/><Relationship Id="rId9" Type="http://schemas.openxmlformats.org/officeDocument/2006/relationships/image" Target="../media/image8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8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0.png"/><Relationship Id="rId4" Type="http://schemas.openxmlformats.org/officeDocument/2006/relationships/image" Target="../media/image8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548680"/>
            <a:ext cx="8348464" cy="1470025"/>
          </a:xfrm>
        </p:spPr>
        <p:txBody>
          <a:bodyPr/>
          <a:lstStyle/>
          <a:p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с параметрами на ЕГЭ</a:t>
            </a:r>
            <a:b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1.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717032"/>
            <a:ext cx="6400800" cy="1752600"/>
          </a:xfrm>
        </p:spPr>
        <p:txBody>
          <a:bodyPr/>
          <a:lstStyle/>
          <a:p>
            <a:pPr>
              <a:defRPr/>
            </a:pP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математики </a:t>
            </a:r>
            <a:endParaRPr lang="ru-RU" sz="2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МАОУ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гимназии № 1 г. Тюмени</a:t>
            </a:r>
          </a:p>
          <a:p>
            <a:pPr>
              <a:defRPr/>
            </a:pPr>
            <a:r>
              <a:rPr lang="ru-RU" sz="28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Тютина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Лилия </a:t>
            </a:r>
            <a:r>
              <a:rPr lang="ru-RU" sz="28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Шамилевна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397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32" y="476672"/>
            <a:ext cx="8494878" cy="568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029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84776"/>
            <a:ext cx="5734703" cy="495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6223" y="656884"/>
            <a:ext cx="2867142" cy="390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1520" y="184666"/>
            <a:ext cx="3384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3. 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944" y="1479968"/>
            <a:ext cx="1940012" cy="844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1560" y="1079858"/>
            <a:ext cx="14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Решение. 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695" y="2420888"/>
            <a:ext cx="5456606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34460" y="3006864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Подставляя эти значения в первое уравнение видим, что ему удовлетворяет только а= - 2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70" y="3720078"/>
            <a:ext cx="1905212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4999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8586430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46548"/>
            <a:ext cx="5414718" cy="402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284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58336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4.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0592" y="9667"/>
            <a:ext cx="3662613" cy="897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7233" y="937347"/>
            <a:ext cx="54726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Относительно х это уравнение линейное.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050" y="537237"/>
            <a:ext cx="1831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.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628" y="1703132"/>
            <a:ext cx="3765454" cy="753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6320" y="1337457"/>
            <a:ext cx="52105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Воспользуемся общими выводами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0778" y="1703132"/>
            <a:ext cx="3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47202" y="1903187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Уравнение имеет решениями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1804" y="1949737"/>
            <a:ext cx="655886" cy="307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97361" y="2493236"/>
            <a:ext cx="66967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Найдем корни второго уравнения и подставим их в первое.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1" y="2929979"/>
            <a:ext cx="7291509" cy="139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628" y="4283856"/>
            <a:ext cx="5278585" cy="685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96320" y="4327975"/>
            <a:ext cx="387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2.</a:t>
            </a:r>
            <a:endParaRPr lang="ru-RU" dirty="0"/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320" y="5085184"/>
            <a:ext cx="4375680" cy="70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7936" y="5293905"/>
            <a:ext cx="4756499" cy="285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182" y="5681248"/>
            <a:ext cx="4160219" cy="475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05294" y="5787758"/>
            <a:ext cx="391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</a:t>
            </a:r>
            <a:endParaRPr lang="ru-RU" dirty="0"/>
          </a:p>
        </p:txBody>
      </p:sp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8524" y="5681248"/>
            <a:ext cx="3115476" cy="57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785170" y="5754006"/>
            <a:ext cx="1243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равнение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2011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260648"/>
            <a:ext cx="3835007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412776"/>
            <a:ext cx="7196799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9236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116632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Задача 5.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516742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Найти сумму всех целых а, при которых уравнение </a:t>
            </a:r>
          </a:p>
          <a:p>
            <a:r>
              <a:rPr lang="ru-RU" dirty="0" smtClean="0"/>
              <a:t>2а(</a:t>
            </a:r>
            <a:r>
              <a:rPr lang="en-US" dirty="0" err="1" smtClean="0"/>
              <a:t>sinx</a:t>
            </a:r>
            <a:r>
              <a:rPr lang="en-US" dirty="0" smtClean="0"/>
              <a:t> – 1) +15=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- 10sinx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хотя бы одно решение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82660" y="1268760"/>
                <a:ext cx="7560840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>
                    <a:solidFill>
                      <a:srgbClr val="002060"/>
                    </a:solidFill>
                  </a:rPr>
                  <a:t>Решение.</a:t>
                </a:r>
              </a:p>
              <a:p>
                <a:r>
                  <a:rPr lang="ru-RU" dirty="0"/>
                  <a:t>Приведем уравнение к виду: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+5</m:t>
                          </m:r>
                        </m:e>
                      </m:d>
                      <m:r>
                        <a:rPr lang="ru-RU" i="1"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ru-RU" i="1">
                          <a:latin typeface="Cambria Math" panose="02040503050406030204" pitchFamily="18" charset="0"/>
                        </a:rPr>
                        <m:t>𝑠𝑖𝑛𝑥</m:t>
                      </m:r>
                      <m:r>
                        <a:rPr lang="ru-RU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+5</m:t>
                          </m:r>
                        </m:e>
                      </m:d>
                      <m:r>
                        <a:rPr lang="ru-RU" i="1">
                          <a:latin typeface="Cambria Math" panose="02040503050406030204" pitchFamily="18" charset="0"/>
                        </a:rPr>
                        <m:t>∙(</m:t>
                      </m:r>
                      <m:r>
                        <a:rPr lang="ru-RU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ru-RU" i="1">
                          <a:latin typeface="Cambria Math" panose="02040503050406030204" pitchFamily="18" charset="0"/>
                        </a:rPr>
                        <m:t>−3)</m:t>
                      </m:r>
                    </m:oMath>
                  </m:oMathPara>
                </a14:m>
                <a:endParaRPr lang="ru-RU" dirty="0" smtClean="0"/>
              </a:p>
              <a:p>
                <a:r>
                  <a:rPr lang="ru-RU" u="sng" dirty="0" smtClean="0"/>
                  <a:t>Случай 1.</a:t>
                </a:r>
                <a:endParaRPr lang="ru-RU" u="sng" dirty="0"/>
              </a:p>
              <a:p>
                <a:r>
                  <a:rPr lang="ru-RU" dirty="0"/>
                  <a:t>Если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ru-RU" i="1">
                        <a:latin typeface="Cambria Math" panose="02040503050406030204" pitchFamily="18" charset="0"/>
                      </a:rPr>
                      <m:t>=−5</m:t>
                    </m:r>
                  </m:oMath>
                </a14:m>
                <a:r>
                  <a:rPr lang="ru-RU" dirty="0"/>
                  <a:t>, </a:t>
                </a:r>
                <a:endParaRPr lang="ru-RU" dirty="0" smtClean="0"/>
              </a:p>
              <a:p>
                <a:r>
                  <a:rPr lang="ru-RU" dirty="0" smtClean="0"/>
                  <a:t> то </a:t>
                </a:r>
                <a:r>
                  <a:rPr lang="ru-RU" dirty="0"/>
                  <a:t>любое число является корнем уравнения.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660" y="1268760"/>
                <a:ext cx="7560840" cy="2062103"/>
              </a:xfrm>
              <a:prstGeom prst="rect">
                <a:avLst/>
              </a:prstGeom>
              <a:blipFill rotWithShape="1">
                <a:blip r:embed="rId2"/>
                <a:stretch>
                  <a:fillRect l="-887" t="-14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95536" y="3212976"/>
                <a:ext cx="8748464" cy="27070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u="sng" dirty="0" smtClean="0"/>
                  <a:t>Случай 2.</a:t>
                </a:r>
              </a:p>
              <a:p>
                <a:r>
                  <a:rPr lang="ru-RU" dirty="0" smtClean="0"/>
                  <a:t>Если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ru-RU" i="1">
                        <a:latin typeface="Cambria Math" panose="02040503050406030204" pitchFamily="18" charset="0"/>
                      </a:rPr>
                      <m:t>≠−5</m:t>
                    </m:r>
                  </m:oMath>
                </a14:m>
                <a:r>
                  <a:rPr lang="ru-RU" dirty="0"/>
                  <a:t>, </a:t>
                </a:r>
                <a:endParaRPr lang="ru-RU" dirty="0" smtClean="0"/>
              </a:p>
              <a:p>
                <a:r>
                  <a:rPr lang="ru-RU" dirty="0" smtClean="0"/>
                  <a:t>то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𝑠𝑖𝑛𝑥</m:t>
                    </m:r>
                    <m:r>
                      <a:rPr lang="ru-RU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ru-RU" i="1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ru-RU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dirty="0"/>
                  <a:t> , это уравнение будет иметь хотя бы одно решение, когда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−1≤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ru-RU" i="1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ru-RU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ru-RU" i="1">
                        <a:latin typeface="Cambria Math" panose="02040503050406030204" pitchFamily="18" charset="0"/>
                      </a:rPr>
                      <m:t>≤1</m:t>
                    </m:r>
                  </m:oMath>
                </a14:m>
                <a:r>
                  <a:rPr lang="ru-RU" dirty="0"/>
                  <a:t>, т.е.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1≤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ru-RU" i="1">
                        <a:latin typeface="Cambria Math" panose="02040503050406030204" pitchFamily="18" charset="0"/>
                      </a:rPr>
                      <m:t>≤5</m:t>
                    </m:r>
                  </m:oMath>
                </a14:m>
                <a:r>
                  <a:rPr lang="ru-RU" dirty="0" smtClean="0"/>
                  <a:t>.</a:t>
                </a:r>
              </a:p>
              <a:p>
                <a:endParaRPr lang="ru-RU" dirty="0"/>
              </a:p>
              <a:p>
                <a:r>
                  <a:rPr lang="ru-RU" dirty="0"/>
                  <a:t>Осталось вычислить сумму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−5+1+2+3+4+5=10</m:t>
                    </m:r>
                  </m:oMath>
                </a14:m>
                <a:endParaRPr lang="ru-RU" dirty="0" smtClean="0"/>
              </a:p>
              <a:p>
                <a:endParaRPr lang="ru-RU" dirty="0"/>
              </a:p>
              <a:p>
                <a:r>
                  <a:rPr lang="ru-RU" dirty="0"/>
                  <a:t>Ответ: 10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3212976"/>
                <a:ext cx="8748464" cy="2707088"/>
              </a:xfrm>
              <a:prstGeom prst="rect">
                <a:avLst/>
              </a:prstGeom>
              <a:blipFill rotWithShape="1">
                <a:blip r:embed="rId3"/>
                <a:stretch>
                  <a:fillRect l="-627" t="-11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088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3392" y="188640"/>
            <a:ext cx="75409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Квадратные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 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ах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+вх+с = 0, при а 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а = 0 уравнение является линейным.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25920" y="1465913"/>
            <a:ext cx="1365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6. 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402154"/>
            <a:ext cx="3240360" cy="92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934675"/>
            <a:ext cx="4211960" cy="368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5920" y="230322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Решение.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3812" y="2672553"/>
            <a:ext cx="6218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оно имеет один корень, когда дискриминант равен нулю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0" y="3018067"/>
            <a:ext cx="6007958" cy="371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895" y="3376624"/>
            <a:ext cx="3117273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6685" y="3443299"/>
            <a:ext cx="1862138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12" y="3722360"/>
            <a:ext cx="6466872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712447" y="2303222"/>
            <a:ext cx="49251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Данное уравнение квадратное,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а=1.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43392" y="4082400"/>
            <a:ext cx="3508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Решая это неравенство, получим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104" y="4082266"/>
            <a:ext cx="2113366" cy="279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33108" y="4544065"/>
            <a:ext cx="2566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Квадратное уравнение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803" y="4605703"/>
            <a:ext cx="5196541" cy="314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98662" y="4920645"/>
            <a:ext cx="3228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Решим неравенство получим,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3223" y="4942444"/>
            <a:ext cx="921816" cy="30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93" y="5517232"/>
            <a:ext cx="4532094" cy="998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21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88640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7.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23312"/>
            <a:ext cx="4392488" cy="821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296" y="732499"/>
            <a:ext cx="1800200" cy="262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65" y="1268760"/>
            <a:ext cx="4732931" cy="545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7365" y="1645047"/>
            <a:ext cx="6362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Уравнение  - линейное, имеет вид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045157"/>
            <a:ext cx="5760640" cy="492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65" y="2456290"/>
            <a:ext cx="5834795" cy="58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85" y="3050399"/>
            <a:ext cx="1283093" cy="41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864" y="2986199"/>
            <a:ext cx="2660761" cy="540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439089" y="3126345"/>
            <a:ext cx="3146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Уравнение – квадратное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77364" y="3526455"/>
            <a:ext cx="8966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оно имело два решения, необходимо и достаточно, чтобы его дискриминант был положителен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6229" y="3857730"/>
            <a:ext cx="4512739" cy="3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23528" y="4177093"/>
            <a:ext cx="222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Решая неравенство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4920" y="4247458"/>
            <a:ext cx="5125432" cy="308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24" y="4723180"/>
            <a:ext cx="5611444" cy="444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0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239141"/>
            <a:ext cx="3168352" cy="54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4661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60593"/>
            <a:ext cx="52565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Дробно – рациональные уравнения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474" y="935637"/>
            <a:ext cx="4894197" cy="668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995" y="1628800"/>
            <a:ext cx="7351365" cy="1025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83" y="2735264"/>
            <a:ext cx="7063334" cy="381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9" y="3149274"/>
            <a:ext cx="7610404" cy="418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3415" y="3527165"/>
            <a:ext cx="1852787" cy="32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111" y="3949037"/>
            <a:ext cx="5040561" cy="380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831" y="4293096"/>
            <a:ext cx="8800978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647" y="5423480"/>
            <a:ext cx="8100913" cy="648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5536" y="460703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8.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133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3508" y="180990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9.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7584" y="588750"/>
            <a:ext cx="6300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каких значениях параметра а корни уравнения</a:t>
            </a: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6248399"/>
              </p:ext>
            </p:extLst>
          </p:nvPr>
        </p:nvGraphicFramePr>
        <p:xfrm>
          <a:off x="1113908" y="958082"/>
          <a:ext cx="721788" cy="538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2" r:id="rId3" imgW="520474" imgH="393529" progId="Equation.3">
                  <p:embed/>
                </p:oleObj>
              </mc:Choice>
              <mc:Fallback>
                <p:oleObj r:id="rId3" imgW="520474" imgH="393529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3908" y="958082"/>
                        <a:ext cx="721788" cy="5380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8554461"/>
              </p:ext>
            </p:extLst>
          </p:nvPr>
        </p:nvGraphicFramePr>
        <p:xfrm>
          <a:off x="2267744" y="958083"/>
          <a:ext cx="720080" cy="5272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3" r:id="rId5" imgW="533169" imgH="393529" progId="Equation.3">
                  <p:embed/>
                </p:oleObj>
              </mc:Choice>
              <mc:Fallback>
                <p:oleObj r:id="rId5" imgW="533169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958083"/>
                        <a:ext cx="720080" cy="5272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6790843"/>
              </p:ext>
            </p:extLst>
          </p:nvPr>
        </p:nvGraphicFramePr>
        <p:xfrm>
          <a:off x="3509882" y="968574"/>
          <a:ext cx="810655" cy="527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" r:id="rId7" imgW="596641" imgH="393529" progId="Equation.3">
                  <p:embed/>
                </p:oleObj>
              </mc:Choice>
              <mc:Fallback>
                <p:oleObj r:id="rId7" imgW="596641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882" y="968574"/>
                        <a:ext cx="810655" cy="5275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4"/>
          <p:cNvSpPr>
            <a:spLocks noChangeArrowheads="1"/>
          </p:cNvSpPr>
          <p:nvPr/>
        </p:nvSpPr>
        <p:spPr bwMode="auto">
          <a:xfrm>
            <a:off x="7812360" y="1049865"/>
            <a:ext cx="28405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835696" y="958083"/>
            <a:ext cx="216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1830" y="1034477"/>
            <a:ext cx="468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02832" y="1034477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принадлежит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отрезку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28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1663972"/>
              </p:ext>
            </p:extLst>
          </p:nvPr>
        </p:nvGraphicFramePr>
        <p:xfrm>
          <a:off x="6948264" y="1034477"/>
          <a:ext cx="576064" cy="36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5" r:id="rId9" imgW="393359" imgH="215713" progId="Equation.3">
                  <p:embed/>
                </p:oleObj>
              </mc:Choice>
              <mc:Fallback>
                <p:oleObj r:id="rId9" imgW="393359" imgH="215713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264" y="1034477"/>
                        <a:ext cx="576064" cy="3681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331952" y="1496142"/>
            <a:ext cx="1503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9355184"/>
              </p:ext>
            </p:extLst>
          </p:nvPr>
        </p:nvGraphicFramePr>
        <p:xfrm>
          <a:off x="323528" y="1886474"/>
          <a:ext cx="716601" cy="534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6" r:id="rId11" imgW="558800" imgH="419100" progId="Equation.3">
                  <p:embed/>
                </p:oleObj>
              </mc:Choice>
              <mc:Fallback>
                <p:oleObj r:id="rId11" imgW="558800" imgH="4191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886474"/>
                        <a:ext cx="716601" cy="5344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Прямоугольник 33"/>
          <p:cNvSpPr/>
          <p:nvPr/>
        </p:nvSpPr>
        <p:spPr>
          <a:xfrm>
            <a:off x="1083824" y="1988840"/>
            <a:ext cx="405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 – </a:t>
            </a:r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6" name="Объект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89081"/>
              </p:ext>
            </p:extLst>
          </p:nvPr>
        </p:nvGraphicFramePr>
        <p:xfrm>
          <a:off x="1440656" y="1914425"/>
          <a:ext cx="1043112" cy="4935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7" r:id="rId13" imgW="889000" imgH="419100" progId="Equation.3">
                  <p:embed/>
                </p:oleObj>
              </mc:Choice>
              <mc:Fallback>
                <p:oleObj r:id="rId13" imgW="889000" imgH="41910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0656" y="1914425"/>
                        <a:ext cx="1043112" cy="4935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Прямоугольник 36"/>
          <p:cNvSpPr/>
          <p:nvPr/>
        </p:nvSpPr>
        <p:spPr>
          <a:xfrm>
            <a:off x="2475032" y="1964214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=</a:t>
            </a:r>
          </a:p>
        </p:txBody>
      </p:sp>
      <p:sp>
        <p:nvSpPr>
          <p:cNvPr id="38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9" name="Объект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3549563"/>
              </p:ext>
            </p:extLst>
          </p:nvPr>
        </p:nvGraphicFramePr>
        <p:xfrm>
          <a:off x="2775114" y="1934854"/>
          <a:ext cx="1202820" cy="49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8" r:id="rId15" imgW="1028700" imgH="419100" progId="Equation.3">
                  <p:embed/>
                </p:oleObj>
              </mc:Choice>
              <mc:Fallback>
                <p:oleObj r:id="rId15" imgW="1028700" imgH="41910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5114" y="1934854"/>
                        <a:ext cx="1202820" cy="490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1" name="Объект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9134302"/>
              </p:ext>
            </p:extLst>
          </p:nvPr>
        </p:nvGraphicFramePr>
        <p:xfrm>
          <a:off x="355420" y="2564904"/>
          <a:ext cx="6559274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9" r:id="rId17" imgW="4775200" imgH="939800" progId="Equation.3">
                  <p:embed/>
                </p:oleObj>
              </mc:Choice>
              <mc:Fallback>
                <p:oleObj r:id="rId17" imgW="4775200" imgH="93980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420" y="2564904"/>
                        <a:ext cx="6559274" cy="12961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3" name="Объект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474172"/>
              </p:ext>
            </p:extLst>
          </p:nvPr>
        </p:nvGraphicFramePr>
        <p:xfrm>
          <a:off x="320200" y="3861047"/>
          <a:ext cx="1169504" cy="13644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0" r:id="rId19" imgW="914400" imgH="1066800" progId="Equation.3">
                  <p:embed/>
                </p:oleObj>
              </mc:Choice>
              <mc:Fallback>
                <p:oleObj r:id="rId19" imgW="914400" imgH="106680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200" y="3861047"/>
                        <a:ext cx="1169504" cy="13644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1929902" y="4149080"/>
            <a:ext cx="4154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=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 то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 = 12 – решений нет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866470" y="4518413"/>
            <a:ext cx="55138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Найдем значения а, при которых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0,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 =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 = - 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326245" y="5229200"/>
            <a:ext cx="9605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1. </a:t>
            </a:r>
            <a:r>
              <a:rPr lang="ru-RU" i="1" dirty="0"/>
              <a:t>х </a:t>
            </a:r>
            <a:r>
              <a:rPr lang="ru-RU" dirty="0"/>
              <a:t>= 0, </a:t>
            </a:r>
          </a:p>
        </p:txBody>
      </p:sp>
      <p:sp>
        <p:nvSpPr>
          <p:cNvPr id="47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8" name="Объект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4808472"/>
              </p:ext>
            </p:extLst>
          </p:nvPr>
        </p:nvGraphicFramePr>
        <p:xfrm>
          <a:off x="382087" y="5672058"/>
          <a:ext cx="904677" cy="5375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1" r:id="rId21" imgW="660113" imgH="393529" progId="Equation.3">
                  <p:embed/>
                </p:oleObj>
              </mc:Choice>
              <mc:Fallback>
                <p:oleObj r:id="rId21" imgW="660113" imgH="393529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087" y="5672058"/>
                        <a:ext cx="904677" cy="5375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Прямоугольник 48"/>
          <p:cNvSpPr/>
          <p:nvPr/>
        </p:nvSpPr>
        <p:spPr>
          <a:xfrm>
            <a:off x="401982" y="6211499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/>
              <a:t>а</a:t>
            </a:r>
            <a:r>
              <a:rPr lang="ru-RU" dirty="0"/>
              <a:t> = 0.</a:t>
            </a:r>
          </a:p>
        </p:txBody>
      </p:sp>
      <p:sp>
        <p:nvSpPr>
          <p:cNvPr id="50" name="Rectangle 51"/>
          <p:cNvSpPr>
            <a:spLocks noChangeArrowheads="1"/>
          </p:cNvSpPr>
          <p:nvPr/>
        </p:nvSpPr>
        <p:spPr bwMode="auto">
          <a:xfrm>
            <a:off x="2209516" y="5215840"/>
            <a:ext cx="113119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 =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а,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1" name="Объект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1752216"/>
              </p:ext>
            </p:extLst>
          </p:nvPr>
        </p:nvGraphicFramePr>
        <p:xfrm>
          <a:off x="2224479" y="5491961"/>
          <a:ext cx="919371" cy="5462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2" r:id="rId23" imgW="660113" imgH="393529" progId="Equation.3">
                  <p:embed/>
                </p:oleObj>
              </mc:Choice>
              <mc:Fallback>
                <p:oleObj r:id="rId23" imgW="660113" imgH="393529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479" y="5491961"/>
                        <a:ext cx="919371" cy="5462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Rectangle 52"/>
          <p:cNvSpPr>
            <a:spLocks noChangeArrowheads="1"/>
          </p:cNvSpPr>
          <p:nvPr/>
        </p:nvSpPr>
        <p:spPr bwMode="auto">
          <a:xfrm>
            <a:off x="1458558" y="6072999"/>
            <a:ext cx="241226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- 3 = 4;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         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7.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3" name="Rectangle 54"/>
          <p:cNvSpPr>
            <a:spLocks noChangeArrowheads="1"/>
          </p:cNvSpPr>
          <p:nvPr/>
        </p:nvSpPr>
        <p:spPr bwMode="auto">
          <a:xfrm>
            <a:off x="3922716" y="5185062"/>
            <a:ext cx="12867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 = - а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     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4" name="Объект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65019"/>
              </p:ext>
            </p:extLst>
          </p:nvPr>
        </p:nvGraphicFramePr>
        <p:xfrm>
          <a:off x="4013383" y="5457175"/>
          <a:ext cx="990665" cy="5014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3" r:id="rId25" imgW="774364" imgH="393529" progId="Equation.3">
                  <p:embed/>
                </p:oleObj>
              </mc:Choice>
              <mc:Fallback>
                <p:oleObj r:id="rId25" imgW="774364" imgH="393529" progId="Equation.3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383" y="5457175"/>
                        <a:ext cx="990665" cy="5014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Rectangle 55"/>
          <p:cNvSpPr>
            <a:spLocks noChangeArrowheads="1"/>
          </p:cNvSpPr>
          <p:nvPr/>
        </p:nvSpPr>
        <p:spPr bwMode="auto">
          <a:xfrm>
            <a:off x="4139952" y="5996056"/>
            <a:ext cx="12084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– 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4;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а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- 1.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6" name="Объект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402520"/>
              </p:ext>
            </p:extLst>
          </p:nvPr>
        </p:nvGraphicFramePr>
        <p:xfrm>
          <a:off x="7045706" y="5552921"/>
          <a:ext cx="1533307" cy="3975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4" r:id="rId27" imgW="774364" imgH="203112" progId="Equation.3">
                  <p:embed/>
                </p:oleObj>
              </mc:Choice>
              <mc:Fallback>
                <p:oleObj r:id="rId27" imgW="774364" imgH="203112" progId="Equation.3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706" y="5552921"/>
                        <a:ext cx="1533307" cy="3975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Объект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535261"/>
              </p:ext>
            </p:extLst>
          </p:nvPr>
        </p:nvGraphicFramePr>
        <p:xfrm>
          <a:off x="7414511" y="5996056"/>
          <a:ext cx="1079749" cy="65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5" r:id="rId29" imgW="647419" imgH="393529" progId="Equation.3">
                  <p:embed/>
                </p:oleObj>
              </mc:Choice>
              <mc:Fallback>
                <p:oleObj r:id="rId29" imgW="647419" imgH="393529" progId="Equation.3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4511" y="5996056"/>
                        <a:ext cx="1079749" cy="651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Rectangle 70"/>
          <p:cNvSpPr>
            <a:spLocks noChangeArrowheads="1"/>
          </p:cNvSpPr>
          <p:nvPr/>
        </p:nvSpPr>
        <p:spPr bwMode="auto">
          <a:xfrm>
            <a:off x="5992754" y="5154229"/>
            <a:ext cx="277511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Таким образом, при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Rectangle 71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761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22" grpId="0"/>
      <p:bldP spid="23" grpId="0"/>
      <p:bldP spid="27" grpId="0"/>
      <p:bldP spid="31" grpId="0"/>
      <p:bldP spid="34" grpId="0"/>
      <p:bldP spid="37" grpId="0"/>
      <p:bldP spid="44" grpId="0"/>
      <p:bldP spid="45" grpId="0"/>
      <p:bldP spid="46" grpId="0"/>
      <p:bldP spid="49" grpId="0"/>
      <p:bldP spid="50" grpId="0"/>
      <p:bldP spid="52" grpId="0"/>
      <p:bldP spid="53" grpId="0"/>
      <p:bldP spid="55" grpId="0"/>
      <p:bldP spid="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476672"/>
            <a:ext cx="784887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араметр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(гр.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arametron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-отмеривающий)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математическая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величина, входящая в формулы и выражения, значение которой является постоянным в пределах рассматриваемой задачи. Переменные а, b, c, …, k, которые при решении заданий считаются постоянными, называются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сами задания называются заданиями, содержащими  параметры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есть, если в уравнении (неравенстве), некоторые коэффициенты заданы не конкретными числовыми значениями, а обозначены буквами, то они называются параметрами, а уравнение (неравенство) параметрическим. </a:t>
            </a:r>
          </a:p>
        </p:txBody>
      </p:sp>
    </p:spTree>
    <p:extLst>
      <p:ext uri="{BB962C8B-B14F-4D97-AF65-F5344CB8AC3E}">
        <p14:creationId xmlns:p14="http://schemas.microsoft.com/office/powerpoint/2010/main" val="362096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1132054"/>
              </p:ext>
            </p:extLst>
          </p:nvPr>
        </p:nvGraphicFramePr>
        <p:xfrm>
          <a:off x="2213484" y="259178"/>
          <a:ext cx="1065688" cy="345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3" r:id="rId3" imgW="672808" imgH="215806" progId="Equation.3">
                  <p:embed/>
                </p:oleObj>
              </mc:Choice>
              <mc:Fallback>
                <p:oleObj r:id="rId3" imgW="672808" imgH="21580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3484" y="259178"/>
                        <a:ext cx="1065688" cy="3452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543565"/>
              </p:ext>
            </p:extLst>
          </p:nvPr>
        </p:nvGraphicFramePr>
        <p:xfrm>
          <a:off x="4024070" y="206274"/>
          <a:ext cx="1316385" cy="534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4" r:id="rId5" imgW="965200" imgH="393700" progId="Equation.3">
                  <p:embed/>
                </p:oleObj>
              </mc:Choice>
              <mc:Fallback>
                <p:oleObj r:id="rId5" imgW="965200" imgH="393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4070" y="206274"/>
                        <a:ext cx="1316385" cy="5343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37828" y="211573"/>
            <a:ext cx="147565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условию 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522387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19872" y="337165"/>
            <a:ext cx="5710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т. е</a:t>
            </a:r>
            <a:r>
              <a:rPr lang="ru-RU" altLang="ru-RU" sz="14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altLang="ru-RU" sz="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6758137"/>
              </p:ext>
            </p:extLst>
          </p:nvPr>
        </p:nvGraphicFramePr>
        <p:xfrm>
          <a:off x="498997" y="830164"/>
          <a:ext cx="7201553" cy="13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5" r:id="rId7" imgW="4394200" imgH="838200" progId="Equation.3">
                  <p:embed/>
                </p:oleObj>
              </mc:Choice>
              <mc:Fallback>
                <p:oleObj r:id="rId7" imgW="4394200" imgH="838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997" y="830164"/>
                        <a:ext cx="7201553" cy="1374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409633"/>
              </p:ext>
            </p:extLst>
          </p:nvPr>
        </p:nvGraphicFramePr>
        <p:xfrm>
          <a:off x="7452320" y="2060848"/>
          <a:ext cx="1421211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6" r:id="rId9" imgW="710891" imgH="177723" progId="Equation.3">
                  <p:embed/>
                </p:oleObj>
              </mc:Choice>
              <mc:Fallback>
                <p:oleObj r:id="rId9" imgW="710891" imgH="177723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2320" y="2060848"/>
                        <a:ext cx="1421211" cy="3600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045412"/>
              </p:ext>
            </p:extLst>
          </p:nvPr>
        </p:nvGraphicFramePr>
        <p:xfrm>
          <a:off x="1459672" y="2941619"/>
          <a:ext cx="1528152" cy="5245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7" r:id="rId11" imgW="634449" imgH="215713" progId="Equation.3">
                  <p:embed/>
                </p:oleObj>
              </mc:Choice>
              <mc:Fallback>
                <p:oleObj r:id="rId11" imgW="634449" imgH="215713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9672" y="2941619"/>
                        <a:ext cx="1528152" cy="5245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117180" y="2941619"/>
            <a:ext cx="111561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22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95536" y="188640"/>
                <a:ext cx="6552728" cy="11985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Задача 10.</a:t>
                </a:r>
              </a:p>
              <a:p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При каких значениях а уравнение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000" i="1">
                                <a:latin typeface="Cambria Math"/>
                              </a:rPr>
                              <m:t>х</m:t>
                            </m:r>
                          </m:e>
                          <m:sup>
                            <m:r>
                              <a:rPr lang="ru-RU" sz="2000" i="1">
                                <a:latin typeface="Cambria Math"/>
                              </a:rPr>
                              <m:t>2 </m:t>
                            </m:r>
                          </m:sup>
                        </m:sSup>
                        <m:r>
                          <a:rPr lang="ru-RU" sz="2000" i="1">
                            <a:latin typeface="Cambria Math"/>
                          </a:rPr>
                          <m:t>−2х+</m:t>
                        </m:r>
                        <m:sSup>
                          <m:sSup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000" i="1">
                                <a:latin typeface="Cambria Math"/>
                              </a:rPr>
                              <m:t>а</m:t>
                            </m:r>
                          </m:e>
                          <m:sup>
                            <m:r>
                              <a:rPr lang="ru-RU" sz="2000" i="1">
                                <a:latin typeface="Cambria Math"/>
                              </a:rPr>
                              <m:t>2 </m:t>
                            </m:r>
                          </m:sup>
                        </m:sSup>
                        <m:r>
                          <a:rPr lang="ru-RU" sz="2000" i="1">
                            <a:latin typeface="Cambria Math"/>
                          </a:rPr>
                          <m:t>−4а</m:t>
                        </m:r>
                      </m:num>
                      <m:den>
                        <m:sSup>
                          <m:sSup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000" i="1">
                                <a:latin typeface="Cambria Math"/>
                              </a:rPr>
                              <m:t>х</m:t>
                            </m:r>
                          </m:e>
                          <m:sup>
                            <m:r>
                              <a:rPr lang="ru-RU" sz="2000" i="1">
                                <a:latin typeface="Cambria Math"/>
                              </a:rPr>
                              <m:t>2 </m:t>
                            </m:r>
                          </m:sup>
                        </m:sSup>
                        <m:r>
                          <a:rPr lang="ru-RU" sz="2000" i="1">
                            <a:latin typeface="Cambria Math"/>
                          </a:rPr>
                          <m:t>−а</m:t>
                        </m:r>
                      </m:den>
                    </m:f>
                    <m:r>
                      <a:rPr lang="ru-RU" sz="2000" i="1">
                        <a:latin typeface="Cambria Math"/>
                      </a:rPr>
                      <m:t>=0</m:t>
                    </m:r>
                  </m:oMath>
                </a14:m>
                <a:endParaRPr lang="ru-RU" sz="2000" dirty="0"/>
              </a:p>
              <a:p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имеет два различных корня.</a:t>
                </a:r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88640"/>
                <a:ext cx="6552728" cy="1198533"/>
              </a:xfrm>
              <a:prstGeom prst="rect">
                <a:avLst/>
              </a:prstGeom>
              <a:blipFill rotWithShape="1">
                <a:blip r:embed="rId2"/>
                <a:stretch>
                  <a:fillRect l="-1023" t="-2538" b="-71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376536" y="1387173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Решение.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8592" y="1787283"/>
            <a:ext cx="4339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дробь равна нулю, делаем вывод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51384" y="2276872"/>
                <a:ext cx="234378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i="1"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ru-RU" i="1">
                            <a:latin typeface="Cambria Math"/>
                          </a:rPr>
                          <m:t>2 </m:t>
                        </m:r>
                      </m:sup>
                    </m:sSup>
                    <m:r>
                      <a:rPr lang="ru-RU" i="1">
                        <a:latin typeface="Cambria Math"/>
                      </a:rPr>
                      <m:t>−2х+</m:t>
                    </m:r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i="1">
                            <a:latin typeface="Cambria Math"/>
                          </a:rPr>
                          <m:t>а</m:t>
                        </m:r>
                      </m:e>
                      <m:sup>
                        <m:r>
                          <a:rPr lang="ru-RU" i="1">
                            <a:latin typeface="Cambria Math"/>
                          </a:rPr>
                          <m:t>2 </m:t>
                        </m:r>
                      </m:sup>
                    </m:sSup>
                    <m:r>
                      <a:rPr lang="ru-RU" i="1">
                        <a:latin typeface="Cambria Math"/>
                      </a:rPr>
                      <m:t>−4а</m:t>
                    </m:r>
                  </m:oMath>
                </a14:m>
                <a:r>
                  <a:rPr lang="ru-RU" dirty="0" smtClean="0"/>
                  <a:t> = 0</a:t>
                </a:r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384" y="2276872"/>
                <a:ext cx="2343783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8333" r="-1302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499992" y="1790641"/>
                <a:ext cx="13583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i="1"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ru-RU" i="1">
                            <a:latin typeface="Cambria Math"/>
                          </a:rPr>
                          <m:t>2 </m:t>
                        </m:r>
                      </m:sup>
                    </m:sSup>
                    <m:r>
                      <a:rPr lang="ru-RU" i="1">
                        <a:latin typeface="Cambria Math"/>
                      </a:rPr>
                      <m:t>−а</m:t>
                    </m:r>
                  </m:oMath>
                </a14:m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ǂ 0, </a:t>
                </a:r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992" y="1790641"/>
                <a:ext cx="1358320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10000" b="-2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770280" y="1766636"/>
                <a:ext cx="1161960" cy="389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х  ǂ - 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√</m:t>
                    </m:r>
                    <m:r>
                      <a:rPr lang="ru-RU" b="0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а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0280" y="1766636"/>
                <a:ext cx="1161960" cy="389979"/>
              </a:xfrm>
              <a:prstGeom prst="rect">
                <a:avLst/>
              </a:prstGeom>
              <a:blipFill rotWithShape="1">
                <a:blip r:embed="rId5"/>
                <a:stretch>
                  <a:fillRect t="-3125" b="-23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164288" y="1776959"/>
                <a:ext cx="792088" cy="389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 х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ǂ 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√</m:t>
                    </m:r>
                    <m:r>
                      <a:rPr lang="ru-RU" b="0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а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4288" y="1776959"/>
                <a:ext cx="792088" cy="389979"/>
              </a:xfrm>
              <a:prstGeom prst="rect">
                <a:avLst/>
              </a:prstGeom>
              <a:blipFill rotWithShape="1">
                <a:blip r:embed="rId6"/>
                <a:stretch>
                  <a:fillRect t="-3125" b="-2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6868244" y="1778638"/>
            <a:ext cx="160040" cy="365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5030" y="2646203"/>
                <a:ext cx="8745408" cy="389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Квадратное уравнение, оно должно иметь два различных корня отличных от - 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√</m:t>
                    </m:r>
                    <m:r>
                      <a:rPr lang="ru-RU" b="0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а</m:t>
                    </m:r>
                  </m:oMath>
                </a14:m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√</m:t>
                    </m:r>
                    <m:r>
                      <a:rPr lang="ru-RU" b="0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а</m:t>
                    </m:r>
                  </m:oMath>
                </a14:m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30" y="2646203"/>
                <a:ext cx="8745408" cy="389979"/>
              </a:xfrm>
              <a:prstGeom prst="rect">
                <a:avLst/>
              </a:prstGeom>
              <a:blipFill rotWithShape="1">
                <a:blip r:embed="rId7"/>
                <a:stretch>
                  <a:fillRect l="-628" t="-1563" b="-2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95536" y="3036182"/>
                <a:ext cx="5760640" cy="20726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en-US" dirty="0" smtClean="0"/>
                  <a:t>D</a:t>
                </a:r>
                <a:r>
                  <a:rPr lang="ru-RU" dirty="0" smtClean="0"/>
                  <a:t>&gt;0</a:t>
                </a:r>
              </a:p>
              <a:p>
                <a:r>
                  <a:rPr lang="en-US" dirty="0" smtClean="0"/>
                  <a:t>D</a:t>
                </a:r>
                <a:r>
                  <a:rPr lang="ru-RU" dirty="0" smtClean="0"/>
                  <a:t> = 4 – 4(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i="1">
                            <a:latin typeface="Cambria Math"/>
                          </a:rPr>
                          <m:t>а</m:t>
                        </m:r>
                      </m:e>
                      <m:sup>
                        <m:r>
                          <a:rPr lang="ru-RU" i="1">
                            <a:latin typeface="Cambria Math"/>
                          </a:rPr>
                          <m:t>2 </m:t>
                        </m:r>
                      </m:sup>
                    </m:sSup>
                  </m:oMath>
                </a14:m>
                <a:r>
                  <a:rPr lang="ru-RU" dirty="0" smtClean="0"/>
                  <a:t> - 4а)</a:t>
                </a:r>
              </a:p>
              <a:p>
                <a:r>
                  <a:rPr lang="ru-RU" dirty="0" smtClean="0"/>
                  <a:t>4 – 4(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i="1">
                            <a:latin typeface="Cambria Math"/>
                          </a:rPr>
                          <m:t>а</m:t>
                        </m:r>
                      </m:e>
                      <m:sup>
                        <m:r>
                          <a:rPr lang="ru-RU" i="1">
                            <a:latin typeface="Cambria Math"/>
                          </a:rPr>
                          <m:t>2 </m:t>
                        </m:r>
                      </m:sup>
                    </m:sSup>
                  </m:oMath>
                </a14:m>
                <a:r>
                  <a:rPr lang="ru-RU" dirty="0" smtClean="0"/>
                  <a:t> - 4а)&gt;0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i="1">
                            <a:latin typeface="Cambria Math"/>
                          </a:rPr>
                          <m:t>а</m:t>
                        </m:r>
                      </m:e>
                      <m:sup>
                        <m:r>
                          <a:rPr lang="ru-RU" i="1">
                            <a:latin typeface="Cambria Math"/>
                          </a:rPr>
                          <m:t>2 </m:t>
                        </m:r>
                      </m:sup>
                    </m:sSup>
                  </m:oMath>
                </a14:m>
                <a:r>
                  <a:rPr lang="ru-RU" dirty="0" smtClean="0"/>
                  <a:t> - 4а-1&lt; 0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i="1">
                            <a:latin typeface="Cambria Math"/>
                          </a:rPr>
                          <m:t>а</m:t>
                        </m:r>
                      </m:e>
                      <m:sup>
                        <m:r>
                          <a:rPr lang="ru-RU" i="1">
                            <a:latin typeface="Cambria Math"/>
                          </a:rPr>
                          <m:t>2 </m:t>
                        </m:r>
                      </m:sup>
                    </m:sSup>
                  </m:oMath>
                </a14:m>
                <a:r>
                  <a:rPr lang="ru-RU" dirty="0" smtClean="0"/>
                  <a:t> - 4а-1 = 0</a:t>
                </a:r>
              </a:p>
              <a:p>
                <a:r>
                  <a:rPr lang="ru-RU" dirty="0"/>
                  <a:t> </a:t>
                </a:r>
                <a:r>
                  <a:rPr lang="ru-RU" dirty="0" smtClean="0"/>
                  <a:t>а</a:t>
                </a:r>
                <a:r>
                  <a:rPr lang="ru-RU" baseline="-25000" dirty="0" smtClean="0"/>
                  <a:t>1</a:t>
                </a:r>
                <a:r>
                  <a:rPr lang="ru-RU" dirty="0" smtClean="0"/>
                  <a:t> =2-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√</m:t>
                    </m:r>
                  </m:oMath>
                </a14:m>
                <a:r>
                  <a:rPr lang="ru-RU" dirty="0" smtClean="0"/>
                  <a:t>5  а</a:t>
                </a:r>
                <a:r>
                  <a:rPr lang="ru-RU" baseline="-25000" dirty="0" smtClean="0"/>
                  <a:t>2</a:t>
                </a:r>
                <a:r>
                  <a:rPr lang="ru-RU" dirty="0" smtClean="0"/>
                  <a:t> =2+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√</m:t>
                    </m:r>
                  </m:oMath>
                </a14:m>
                <a:r>
                  <a:rPr lang="ru-RU" dirty="0" smtClean="0"/>
                  <a:t>5</a:t>
                </a:r>
              </a:p>
              <a:p>
                <a:r>
                  <a:rPr lang="ru-RU" dirty="0" smtClean="0"/>
                  <a:t>Решая неравенство, получим промежуток (2-</a:t>
                </a:r>
                <a:r>
                  <a:rPr lang="ru-RU" dirty="0" smtClean="0">
                    <a:ea typeface="Cambria Math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√</m:t>
                    </m:r>
                  </m:oMath>
                </a14:m>
                <a:r>
                  <a:rPr lang="ru-RU" dirty="0" smtClean="0"/>
                  <a:t>5; 2+</a:t>
                </a:r>
                <a:r>
                  <a:rPr lang="ru-RU" dirty="0" smtClean="0">
                    <a:ea typeface="Cambria Math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√</m:t>
                    </m:r>
                  </m:oMath>
                </a14:m>
                <a:r>
                  <a:rPr lang="ru-RU" dirty="0" smtClean="0"/>
                  <a:t>5)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3036182"/>
                <a:ext cx="5760640" cy="2072619"/>
              </a:xfrm>
              <a:prstGeom prst="rect">
                <a:avLst/>
              </a:prstGeom>
              <a:blipFill rotWithShape="1">
                <a:blip r:embed="rId8"/>
                <a:stretch>
                  <a:fillRect l="-952" t="-1471" b="-3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580112" y="3212976"/>
                <a:ext cx="3200326" cy="9564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dirty="0" smtClean="0"/>
                  <a:t>2. х</a:t>
                </a:r>
                <a:r>
                  <a:rPr lang="ru-RU" baseline="-25000" dirty="0" smtClean="0"/>
                  <a:t>1  </a:t>
                </a:r>
                <a:r>
                  <a:rPr lang="ru-RU" dirty="0" smtClean="0"/>
                  <a:t>и х</a:t>
                </a:r>
                <a:r>
                  <a:rPr lang="ru-RU" baseline="-25000" dirty="0" smtClean="0"/>
                  <a:t>2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ǂ - 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√</m:t>
                    </m:r>
                    <m:r>
                      <a:rPr lang="ru-RU" b="0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а</m:t>
                    </m:r>
                  </m:oMath>
                </a14:m>
                <a:r>
                  <a:rPr lang="ru-RU" dirty="0" smtClean="0"/>
                  <a:t>,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√</m:t>
                    </m:r>
                    <m:r>
                      <a:rPr lang="ru-RU" b="0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а</m:t>
                    </m:r>
                  </m:oMath>
                </a14:m>
                <a:endParaRPr lang="ru-RU" dirty="0"/>
              </a:p>
              <a:p>
                <a:pPr algn="ctr"/>
                <a:r>
                  <a:rPr lang="ru-RU" dirty="0" smtClean="0"/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i="1">
                            <a:latin typeface="Cambria Math"/>
                          </a:rPr>
                          <m:t>а</m:t>
                        </m:r>
                      </m:e>
                      <m:sup>
                        <m:r>
                          <a:rPr lang="ru-RU" i="1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ru-RU" i="1">
                        <a:latin typeface="Cambria Math"/>
                      </a:rPr>
                      <m:t>±2</m:t>
                    </m:r>
                    <m:rad>
                      <m:radPr>
                        <m:degHide m:val="on"/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ru-RU" i="1">
                            <a:latin typeface="Cambria Math"/>
                          </a:rPr>
                          <m:t>а</m:t>
                        </m:r>
                      </m:e>
                    </m:rad>
                    <m:r>
                      <a:rPr lang="ru-RU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i="1">
                            <a:latin typeface="Cambria Math"/>
                          </a:rPr>
                          <m:t>а</m:t>
                        </m:r>
                      </m:e>
                      <m:sup>
                        <m:r>
                          <a:rPr lang="ru-RU" i="1">
                            <a:latin typeface="Cambria Math"/>
                          </a:rPr>
                          <m:t>2 </m:t>
                        </m:r>
                      </m:sup>
                    </m:sSup>
                    <m:r>
                      <a:rPr lang="ru-RU" i="1">
                        <a:latin typeface="Cambria Math"/>
                      </a:rPr>
                      <m:t>−4а=0</m:t>
                    </m:r>
                  </m:oMath>
                </a14:m>
                <a:endParaRPr lang="en-US" i="1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i="1">
                              <a:latin typeface="Cambria Math"/>
                            </a:rPr>
                            <m:t>а</m:t>
                          </m:r>
                        </m:e>
                        <m:sup>
                          <m:r>
                            <a:rPr lang="ru-RU" i="1">
                              <a:latin typeface="Cambria Math"/>
                            </a:rPr>
                            <m:t>2 </m:t>
                          </m:r>
                        </m:sup>
                      </m:sSup>
                      <m:r>
                        <a:rPr lang="ru-RU" i="1">
                          <a:latin typeface="Cambria Math"/>
                        </a:rPr>
                        <m:t>−3а±2</m:t>
                      </m:r>
                      <m:rad>
                        <m:radPr>
                          <m:degHide m:val="on"/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ru-RU" i="1">
                              <a:latin typeface="Cambria Math"/>
                            </a:rPr>
                            <m:t>а</m:t>
                          </m:r>
                        </m:e>
                      </m:rad>
                      <m:r>
                        <a:rPr lang="ru-RU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3212976"/>
                <a:ext cx="3200326" cy="956416"/>
              </a:xfrm>
              <a:prstGeom prst="rect">
                <a:avLst/>
              </a:prstGeom>
              <a:blipFill rotWithShape="1">
                <a:blip r:embed="rId9"/>
                <a:stretch>
                  <a:fillRect t="-12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256176" y="4078399"/>
                <a:ext cx="122413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ru-RU" sz="2800" i="1" baseline="-2500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ru-RU" sz="2800" i="1" baseline="-25000">
                              <a:latin typeface="Cambria Math"/>
                            </a:rPr>
                            <m:t>а</m:t>
                          </m:r>
                        </m:e>
                      </m:rad>
                      <m:r>
                        <a:rPr lang="ru-RU" sz="2800" i="1" baseline="-25000">
                          <a:latin typeface="Cambria Math"/>
                        </a:rPr>
                        <m:t>=</m:t>
                      </m:r>
                      <m:r>
                        <a:rPr lang="en-US" sz="2800" i="1" baseline="-25000"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6176" y="4078399"/>
                <a:ext cx="1224136" cy="523220"/>
              </a:xfrm>
              <a:prstGeom prst="rect">
                <a:avLst/>
              </a:prstGeom>
              <a:blipFill rotWithShape="1">
                <a:blip r:embed="rId10"/>
                <a:stretch>
                  <a:fillRect b="-69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6156176" y="4601619"/>
            <a:ext cx="1539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30000" dirty="0" smtClean="0"/>
              <a:t>4</a:t>
            </a:r>
            <a:r>
              <a:rPr lang="en-US" dirty="0" smtClean="0"/>
              <a:t>-3t</a:t>
            </a:r>
            <a:r>
              <a:rPr lang="en-US" baseline="30000" dirty="0" smtClean="0"/>
              <a:t>2</a:t>
            </a:r>
            <a:r>
              <a:rPr lang="en-US" dirty="0" smtClean="0"/>
              <a:t>+2t=0</a:t>
            </a:r>
          </a:p>
          <a:p>
            <a:r>
              <a:rPr lang="en-US" dirty="0"/>
              <a:t>t</a:t>
            </a:r>
            <a:r>
              <a:rPr lang="en-US" dirty="0" smtClean="0"/>
              <a:t>=1   t= -2   t=0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7695575" y="4601257"/>
            <a:ext cx="1331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30000" dirty="0" smtClean="0"/>
              <a:t>4</a:t>
            </a:r>
            <a:r>
              <a:rPr lang="en-US" dirty="0" smtClean="0"/>
              <a:t>-3t</a:t>
            </a:r>
            <a:r>
              <a:rPr lang="en-US" baseline="30000" dirty="0" smtClean="0"/>
              <a:t>2</a:t>
            </a:r>
            <a:r>
              <a:rPr lang="en-US" dirty="0" smtClean="0"/>
              <a:t>-2t=0</a:t>
            </a:r>
          </a:p>
          <a:p>
            <a:r>
              <a:rPr lang="en-US" dirty="0"/>
              <a:t>t</a:t>
            </a:r>
            <a:r>
              <a:rPr lang="en-US" dirty="0" smtClean="0"/>
              <a:t>= -1    t=2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96334" y="5210628"/>
            <a:ext cx="8353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t=0</a:t>
            </a:r>
            <a:endParaRPr lang="ru-RU" dirty="0"/>
          </a:p>
          <a:p>
            <a:r>
              <a:rPr lang="en-US" dirty="0"/>
              <a:t>t=1</a:t>
            </a:r>
            <a:endParaRPr lang="ru-RU" dirty="0"/>
          </a:p>
          <a:p>
            <a:r>
              <a:rPr lang="en-US" dirty="0"/>
              <a:t>t= -1</a:t>
            </a:r>
            <a:endParaRPr lang="ru-RU" dirty="0"/>
          </a:p>
          <a:p>
            <a:r>
              <a:rPr lang="en-US" dirty="0"/>
              <a:t>t=2</a:t>
            </a:r>
            <a:endParaRPr lang="ru-RU" dirty="0"/>
          </a:p>
          <a:p>
            <a:r>
              <a:rPr lang="en-US" dirty="0"/>
              <a:t>t= -</a:t>
            </a:r>
            <a:r>
              <a:rPr lang="en-US" dirty="0" smtClean="0"/>
              <a:t>2</a:t>
            </a:r>
            <a:endParaRPr lang="ru-RU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351384" y="5247588"/>
            <a:ext cx="47208" cy="14403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337468" y="5247950"/>
                <a:ext cx="1230863" cy="24115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√</m:t>
                    </m:r>
                    <m:r>
                      <a:rPr lang="ru-RU" i="1">
                        <a:latin typeface="Cambria Math"/>
                      </a:rPr>
                      <m:t>а</m:t>
                    </m:r>
                  </m:oMath>
                </a14:m>
                <a:r>
                  <a:rPr lang="en-US" dirty="0" smtClean="0"/>
                  <a:t>=0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√</m:t>
                    </m:r>
                    <m:r>
                      <a:rPr lang="ru-RU" i="1">
                        <a:latin typeface="Cambria Math"/>
                      </a:rPr>
                      <m:t>а</m:t>
                    </m:r>
                  </m:oMath>
                </a14:m>
                <a:r>
                  <a:rPr lang="en-US" dirty="0" smtClean="0"/>
                  <a:t>=1</a:t>
                </a:r>
              </a:p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√</m:t>
                    </m:r>
                    <m:r>
                      <a:rPr lang="ru-RU" i="1">
                        <a:latin typeface="Cambria Math"/>
                      </a:rPr>
                      <m:t>а</m:t>
                    </m:r>
                  </m:oMath>
                </a14:m>
                <a:r>
                  <a:rPr lang="en-US" dirty="0" smtClean="0"/>
                  <a:t>=-1 </a:t>
                </a:r>
                <a:r>
                  <a:rPr lang="ru-RU" dirty="0">
                    <a:sym typeface="Symbol"/>
                  </a:rPr>
                  <a:t></a:t>
                </a:r>
                <a:endParaRPr lang="en-US" dirty="0" smtClean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√</m:t>
                    </m:r>
                    <m:r>
                      <a:rPr lang="ru-RU" i="1">
                        <a:latin typeface="Cambria Math"/>
                      </a:rPr>
                      <m:t>а</m:t>
                    </m:r>
                  </m:oMath>
                </a14:m>
                <a:r>
                  <a:rPr lang="en-US" dirty="0" smtClean="0"/>
                  <a:t>=2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√</m:t>
                    </m:r>
                    <m:r>
                      <a:rPr lang="ru-RU" i="1">
                        <a:latin typeface="Cambria Math"/>
                      </a:rPr>
                      <m:t>а</m:t>
                    </m:r>
                  </m:oMath>
                </a14:m>
                <a:r>
                  <a:rPr lang="en-US" dirty="0" smtClean="0"/>
                  <a:t>=-2 </a:t>
                </a:r>
                <a:r>
                  <a:rPr lang="ru-RU" dirty="0">
                    <a:sym typeface="Symbol"/>
                  </a:rPr>
                  <a:t></a:t>
                </a:r>
                <a:endParaRPr lang="ru-RU" dirty="0"/>
              </a:p>
              <a:p>
                <a:endParaRPr lang="ru-RU" dirty="0"/>
              </a:p>
              <a:p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468" y="5247950"/>
                <a:ext cx="1230863" cy="2411558"/>
              </a:xfrm>
              <a:prstGeom prst="rect">
                <a:avLst/>
              </a:prstGeom>
              <a:blipFill rotWithShape="1">
                <a:blip r:embed="rId11"/>
                <a:stretch>
                  <a:fillRect l="-1485" t="-2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3419872" y="5247950"/>
            <a:ext cx="9878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a=0</a:t>
            </a:r>
          </a:p>
          <a:p>
            <a:r>
              <a:rPr lang="en-US" dirty="0"/>
              <a:t>a</a:t>
            </a:r>
            <a:r>
              <a:rPr lang="en-US" dirty="0" smtClean="0"/>
              <a:t>=1</a:t>
            </a:r>
          </a:p>
          <a:p>
            <a:r>
              <a:rPr lang="en-US" dirty="0"/>
              <a:t>a</a:t>
            </a:r>
            <a:r>
              <a:rPr lang="en-US" dirty="0" smtClean="0"/>
              <a:t>=4</a:t>
            </a:r>
            <a:endParaRPr lang="ru-RU" dirty="0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3419872" y="5210628"/>
            <a:ext cx="0" cy="9606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268582" y="5247588"/>
                <a:ext cx="2082678" cy="800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err="1"/>
                  <a:t>т</a:t>
                </a:r>
                <a:r>
                  <a:rPr lang="ru-RU" dirty="0" err="1" smtClean="0"/>
                  <a:t>.к</a:t>
                </a:r>
                <a:r>
                  <a:rPr lang="ru-RU" dirty="0" smtClean="0"/>
                  <a:t>, х</a:t>
                </a:r>
                <a:r>
                  <a:rPr lang="ru-RU" baseline="-25000" dirty="0" smtClean="0"/>
                  <a:t>1  </a:t>
                </a:r>
                <a:r>
                  <a:rPr lang="ru-RU" dirty="0"/>
                  <a:t>и х</a:t>
                </a:r>
                <a:r>
                  <a:rPr lang="ru-RU" baseline="-25000" dirty="0"/>
                  <a:t>2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ǂ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</a:rPr>
                      <m:t>±</m:t>
                    </m:r>
                    <m:rad>
                      <m:radPr>
                        <m:degHide m:val="on"/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ru-RU" i="1">
                            <a:latin typeface="Cambria Math"/>
                          </a:rPr>
                          <m:t>а</m:t>
                        </m:r>
                      </m:e>
                    </m:rad>
                  </m:oMath>
                </a14:m>
                <a:endParaRPr lang="ru-RU" dirty="0" smtClean="0">
                  <a:latin typeface="Times New Roman" panose="02020603050405020304" pitchFamily="18" charset="0"/>
                </a:endParaRPr>
              </a:p>
              <a:p>
                <a:r>
                  <a:rPr lang="ru-RU" dirty="0"/>
                  <a:t>т</a:t>
                </a:r>
                <a:r>
                  <a:rPr lang="ru-RU" dirty="0" smtClean="0"/>
                  <a:t>о а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ǂ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0; 1; 4.</a:t>
                </a:r>
                <a:endParaRPr lang="ru-RU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8582" y="5247588"/>
                <a:ext cx="2082678" cy="800219"/>
              </a:xfrm>
              <a:prstGeom prst="rect">
                <a:avLst/>
              </a:prstGeom>
              <a:blipFill rotWithShape="1">
                <a:blip r:embed="rId12"/>
                <a:stretch>
                  <a:fillRect l="-2339" t="-7634" b="-114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268583" y="6171280"/>
                <a:ext cx="24636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002060"/>
                    </a:solidFill>
                  </a:rPr>
                  <a:t>Ответ:</a:t>
                </a:r>
                <a:r>
                  <a:rPr lang="ru-RU" dirty="0" smtClean="0"/>
                  <a:t> (2-</a:t>
                </a:r>
                <a:r>
                  <a:rPr lang="ru-RU" dirty="0" smtClean="0">
                    <a:ea typeface="Cambria Math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√</m:t>
                    </m:r>
                  </m:oMath>
                </a14:m>
                <a:r>
                  <a:rPr lang="ru-RU" dirty="0" smtClean="0"/>
                  <a:t>5; 2+</a:t>
                </a:r>
                <a:r>
                  <a:rPr lang="ru-RU" dirty="0" smtClean="0">
                    <a:ea typeface="Cambria Math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√</m:t>
                    </m:r>
                  </m:oMath>
                </a14:m>
                <a:r>
                  <a:rPr lang="ru-RU" dirty="0" smtClean="0"/>
                  <a:t>5)  </a:t>
                </a:r>
                <a:endParaRPr lang="ru-RU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8583" y="6171280"/>
                <a:ext cx="2463658" cy="400110"/>
              </a:xfrm>
              <a:prstGeom prst="rect">
                <a:avLst/>
              </a:prstGeom>
              <a:blipFill rotWithShape="1">
                <a:blip r:embed="rId13"/>
                <a:stretch>
                  <a:fillRect l="-2475" t="-7576" b="-257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единительная линия 35"/>
          <p:cNvCxnSpPr/>
          <p:nvPr/>
        </p:nvCxnSpPr>
        <p:spPr>
          <a:xfrm>
            <a:off x="6438228" y="6284605"/>
            <a:ext cx="60700" cy="2503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468578" y="6225120"/>
            <a:ext cx="1232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0; 1; 4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33180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1" grpId="0"/>
      <p:bldP spid="14" grpId="0"/>
      <p:bldP spid="15" grpId="0"/>
      <p:bldP spid="16" grpId="0"/>
      <p:bldP spid="17" grpId="0"/>
      <p:bldP spid="18" grpId="0"/>
      <p:bldP spid="19" grpId="0"/>
      <p:bldP spid="21" grpId="0"/>
      <p:bldP spid="23" grpId="0"/>
      <p:bldP spid="24" grpId="0"/>
      <p:bldP spid="27" grpId="0"/>
      <p:bldP spid="29" grpId="0"/>
      <p:bldP spid="33" grpId="0"/>
      <p:bldP spid="34" grpId="0"/>
      <p:bldP spid="4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79512" y="116632"/>
                <a:ext cx="7488832" cy="7148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Задача 11.</a:t>
                </a:r>
              </a:p>
              <a:p>
                <a:r>
                  <a:rPr lang="ru-RU" sz="2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При каких а уравнение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ru-RU" sz="2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ru-RU" sz="20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+3</m:t>
                    </m:r>
                    <m:sSup>
                      <m:sSupPr>
                        <m:ctrlPr>
                          <a:rPr lang="ru-RU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ru-RU" sz="2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а = 0  имеет только один корень. </a:t>
                </a:r>
                <a:endParaRPr lang="ru-RU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16632"/>
                <a:ext cx="7488832" cy="714876"/>
              </a:xfrm>
              <a:prstGeom prst="rect">
                <a:avLst/>
              </a:prstGeom>
              <a:blipFill rotWithShape="1">
                <a:blip r:embed="rId2"/>
                <a:stretch>
                  <a:fillRect l="-814" t="-4274" r="-325" b="-145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79512" y="985373"/>
                <a:ext cx="8640960" cy="929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dirty="0">
                    <a:solidFill>
                      <a:srgbClr val="002060"/>
                    </a:solidFill>
                  </a:rPr>
                  <a:t>Решение</a:t>
                </a:r>
                <a:r>
                  <a:rPr lang="ru-RU" b="1" dirty="0" smtClean="0">
                    <a:solidFill>
                      <a:srgbClr val="002060"/>
                    </a:solidFill>
                  </a:rPr>
                  <a:t>.</a:t>
                </a:r>
                <a:endParaRPr lang="ru-RU" b="1" dirty="0">
                  <a:solidFill>
                    <a:srgbClr val="002060"/>
                  </a:solidFill>
                </a:endParaRPr>
              </a:p>
              <a:p>
                <a:r>
                  <a:rPr lang="ru-RU" dirty="0"/>
                  <a:t>Запишем уравнение в виде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ru-RU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ru-RU" dirty="0"/>
                  <a:t>, где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ru-RU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ru-RU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ru-RU" i="1">
                        <a:latin typeface="Cambria Math" panose="02040503050406030204" pitchFamily="18" charset="0"/>
                      </a:rPr>
                      <m:t>+3</m:t>
                    </m:r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ru-RU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ru-RU" dirty="0" smtClean="0"/>
              </a:p>
              <a:p>
                <a:r>
                  <a:rPr lang="ru-RU" dirty="0"/>
                  <a:t> Исследовав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ru-RU" dirty="0"/>
                  <a:t> с помощью производной, построим </a:t>
                </a:r>
                <a:r>
                  <a:rPr lang="ru-RU" i="1" dirty="0"/>
                  <a:t>эскиз графика</a:t>
                </a:r>
                <a:r>
                  <a:rPr lang="ru-RU" dirty="0"/>
                  <a:t>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985373"/>
                <a:ext cx="8640960" cy="929550"/>
              </a:xfrm>
              <a:prstGeom prst="rect">
                <a:avLst/>
              </a:prstGeom>
              <a:blipFill rotWithShape="1">
                <a:blip r:embed="rId3"/>
                <a:stretch>
                  <a:fillRect l="-564" t="-3289" b="-9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Рисунок 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9512" y="2290781"/>
            <a:ext cx="4536504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580112" y="2492052"/>
                <a:ext cx="2952328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Уравнение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ru-RU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ru-RU" i="1" dirty="0"/>
                  <a:t> </a:t>
                </a:r>
                <a:r>
                  <a:rPr lang="ru-RU" dirty="0"/>
                  <a:t>имеет только один корень при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ru-RU" i="1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r>
                  <a:rPr lang="ru-RU" dirty="0"/>
                  <a:t> и при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ru-RU" i="1">
                        <a:latin typeface="Cambria Math" panose="02040503050406030204" pitchFamily="18" charset="0"/>
                      </a:rPr>
                      <m:t>&gt;4</m:t>
                    </m:r>
                  </m:oMath>
                </a14:m>
                <a:endParaRPr lang="ru-RU" dirty="0" smtClean="0"/>
              </a:p>
              <a:p>
                <a:endParaRPr lang="ru-RU" dirty="0"/>
              </a:p>
              <a:p>
                <a:r>
                  <a:rPr lang="ru-RU" dirty="0"/>
                  <a:t>Ответ: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i="1">
                            <a:latin typeface="Cambria Math" panose="02040503050406030204" pitchFamily="18" charset="0"/>
                          </a:rPr>
                          <m:t>−∞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;0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∪(4; +∞)</m:t>
                    </m:r>
                  </m:oMath>
                </a14:m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2492052"/>
                <a:ext cx="2952328" cy="1754326"/>
              </a:xfrm>
              <a:prstGeom prst="rect">
                <a:avLst/>
              </a:prstGeom>
              <a:blipFill rotWithShape="1">
                <a:blip r:embed="rId5"/>
                <a:stretch>
                  <a:fillRect l="-1649" t="-17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7118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188640"/>
            <a:ext cx="87129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сновные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типы задач с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параметрами</a:t>
            </a:r>
          </a:p>
          <a:p>
            <a:pPr algn="just"/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 1.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Уравнения, неравенства, их системы и совокупности, которые необходимо решить либо для любого значения параметра (параметров), либо для значений параметра, принадлежащих заранее оговоренному множеству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3256" y="1916832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 2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Уравнения, неравенства, их системы и совокупности, для которых требуется определить количество решений в зависимости от значения параметра (параметров</a:t>
            </a:r>
            <a:r>
              <a:rPr lang="ru-RU" dirty="0"/>
              <a:t>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8676" y="2780928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 3.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Уравнения, неравенства, их системы и совокупности, для которых требуется найти все те значения параметра, при которых указанные уравнения, неравенства, их системы и совокупности имеют заданное число решений (в частности, не имеют или имеют бесконечное множество решений).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6420" y="4078617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 4.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Уравнения, неравенства, их системы и совокупности, для которых при искомых значениях параметра множество решений удовлетворяет заданным условиям в области определения.</a:t>
            </a:r>
          </a:p>
        </p:txBody>
      </p:sp>
    </p:spTree>
    <p:extLst>
      <p:ext uri="{BB962C8B-B14F-4D97-AF65-F5344CB8AC3E}">
        <p14:creationId xmlns:p14="http://schemas.microsoft.com/office/powerpoint/2010/main" val="639654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16632"/>
            <a:ext cx="842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сновные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(методы) решения задач с параметром</a:t>
            </a:r>
            <a:endParaRPr lang="ru-RU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9951" y="710835"/>
            <a:ext cx="78488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Аналитический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метод.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прямого решения, повторяющий стандартные процедуры нахождения ответа в задачах без параметра.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950" y="1988839"/>
            <a:ext cx="82089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Графический метод.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зависимости от задачи (с переменной x и параметром a) рассматриваются графики в координатной плоскости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x;y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или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плоскости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x;a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520" y="3429000"/>
            <a:ext cx="84969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Метод решения относительно параметра.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решении этим способом переменные х и а принимаются равноправными, и выбирается та переменная, относительно которой аналитическое решение становится более простым. После упрощений нужно вернуться к исходному смыслу переменных х и а и закончить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68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032" y="548680"/>
            <a:ext cx="8229600" cy="936104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Линейные уравнения с одним неизвестным.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вид: ах=в, </a:t>
            </a:r>
            <a:b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 а, в некоторые числа, а – коэффициент, в  - свободный член</a:t>
            </a:r>
            <a:b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276" y="2924944"/>
            <a:ext cx="20304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arenR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⸳ Х= 0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⸳ Х = 5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4Х = 7</a:t>
            </a:r>
          </a:p>
          <a:p>
            <a:pPr marL="342900" indent="-342900">
              <a:lnSpc>
                <a:spcPct val="150000"/>
              </a:lnSpc>
              <a:buFontTx/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3Х+1 = 3Х+1</a:t>
            </a:r>
            <a:endParaRPr lang="ru-RU" dirty="0" smtClean="0"/>
          </a:p>
          <a:p>
            <a:pPr>
              <a:lnSpc>
                <a:spcPct val="150000"/>
              </a:lnSpc>
            </a:pP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40768" y="1642157"/>
            <a:ext cx="87849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одних значениях коэффициентов уравнение может вообще не иметь решений, при других – одно решение, при третьих – бесконечно много решений.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9532" y="1052736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корней может иметь линейное уравнение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439188" y="3001308"/>
            <a:ext cx="244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- любое число</a:t>
            </a:r>
            <a:endParaRPr lang="ru-RU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3368316" y="3421773"/>
            <a:ext cx="305399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корней нет</a:t>
            </a:r>
          </a:p>
          <a:p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3282204" y="4298986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х – любое число</a:t>
            </a:r>
            <a:endParaRPr lang="ru-RU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3313076" y="3898826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 = 1,75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530102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2" grpId="0"/>
      <p:bldP spid="15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996952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971600" y="480904"/>
            <a:ext cx="7272808" cy="2345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задачи: 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каких а и в уравнение имеет решение;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число решений при разных а и в;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Найти эти решения;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Выяснить, при каких а и в уравнение не имеет решений.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433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8944" y="188640"/>
            <a:ext cx="6912768" cy="1152128"/>
          </a:xfrm>
        </p:spPr>
        <p:txBody>
          <a:bodyPr>
            <a:normAutofit/>
          </a:bodyPr>
          <a:lstStyle/>
          <a:p>
            <a:pPr algn="l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всех а решить уравнение (2а-4)х = 3а +1.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1340768"/>
            <a:ext cx="89644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Решение.</a:t>
            </a:r>
          </a:p>
          <a:p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Случай 1.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2а-4 = 0 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а=2.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Подставим а=2 в уравнение,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получим 0⸱х = 7.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уравнение решений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имеет,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 при каком х не выполняется равенство 0 ⸱х = 7</a:t>
            </a:r>
            <a:r>
              <a:rPr lang="ru-RU" dirty="0" smtClean="0">
                <a:latin typeface="Times New Roman"/>
                <a:cs typeface="Times New Roman"/>
              </a:rPr>
              <a:t>.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9512" y="3581817"/>
                <a:ext cx="6696744" cy="1206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Случай 2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2а-4 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ǂ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0 , </a:t>
                </a:r>
                <a:r>
                  <a:rPr lang="ru-RU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т.е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а 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ǂ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2. </a:t>
                </a:r>
              </a:p>
              <a:p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Тогда корень  уравнения  х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</a:rPr>
                          <m:t>3а+1</m:t>
                        </m:r>
                      </m:num>
                      <m:den>
                        <m:r>
                          <a:rPr lang="ru-RU" sz="2000" b="0" i="1" smtClean="0">
                            <a:latin typeface="Cambria Math"/>
                          </a:rPr>
                          <m:t>2а −4</m:t>
                        </m:r>
                      </m:den>
                    </m:f>
                  </m:oMath>
                </a14:m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3581817"/>
                <a:ext cx="6696744" cy="1206164"/>
              </a:xfrm>
              <a:prstGeom prst="rect">
                <a:avLst/>
              </a:prstGeom>
              <a:blipFill rotWithShape="1">
                <a:blip r:embed="rId2"/>
                <a:stretch>
                  <a:fillRect l="-910" t="-2538" b="-30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67544" y="4869160"/>
                <a:ext cx="8676456" cy="1483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Ответ: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при а = 2 уравнение решений не имеет;</a:t>
                </a:r>
              </a:p>
              <a:p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при а ǂ 2  уравнений имеет одно решение х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</a:rPr>
                          <m:t>3а+1</m:t>
                        </m:r>
                      </m:num>
                      <m:den>
                        <m:r>
                          <a:rPr lang="ru-RU" sz="2000" b="0" i="1" smtClean="0">
                            <a:latin typeface="Cambria Math"/>
                          </a:rPr>
                          <m:t>2а −4</m:t>
                        </m:r>
                      </m:den>
                    </m:f>
                  </m:oMath>
                </a14:m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</a:p>
              <a:p>
                <a:endParaRPr lang="ru-RU" sz="2000" dirty="0"/>
              </a:p>
              <a:p>
                <a:r>
                  <a:rPr lang="ru-RU" dirty="0" smtClean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4869160"/>
                <a:ext cx="8676456" cy="1483163"/>
              </a:xfrm>
              <a:prstGeom prst="rect">
                <a:avLst/>
              </a:prstGeom>
              <a:blipFill rotWithShape="1">
                <a:blip r:embed="rId3"/>
                <a:stretch>
                  <a:fillRect l="-1124" t="-32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единительная линия 22"/>
          <p:cNvCxnSpPr/>
          <p:nvPr/>
        </p:nvCxnSpPr>
        <p:spPr>
          <a:xfrm>
            <a:off x="1556088" y="5048618"/>
            <a:ext cx="0" cy="5621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189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760" y="-178623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2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всех а решить уравнение а</a:t>
            </a:r>
            <a:r>
              <a:rPr lang="ru-RU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– 5а = 9х – 15.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332" y="764704"/>
            <a:ext cx="91450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Решение.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Перенесем все члены, содержащие х,  в левую часть, а не содержащие – в правую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41240" y="1340768"/>
            <a:ext cx="29523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 – 9х = 5а – 15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(а</a:t>
            </a:r>
            <a:r>
              <a:rPr lang="ru-RU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9)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х=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5(а – 3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192" y="3083007"/>
            <a:ext cx="8580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а=3 уравнение принимает вид 0⸳х = 0. Это уравнение имеет решениями все действительные числа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760" y="2252010"/>
            <a:ext cx="4680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Случай 1.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9 = 0,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а=3 или а= -3.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8192" y="3779234"/>
            <a:ext cx="77768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а= -3 уравнение имеет вид 0⸳х = -6. Это уравнение решений не имеет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8896" y="4487120"/>
            <a:ext cx="34563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Случай 2.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9 ǂ 0,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аǂ3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-3.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987824" y="4692410"/>
                <a:ext cx="4331800" cy="5464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Тогда из уравнения х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i="1">
                            <a:latin typeface="Cambria Math"/>
                          </a:rPr>
                          <m:t>5(а−3)</m:t>
                        </m:r>
                      </m:num>
                      <m:den>
                        <m:sSup>
                          <m:sSupPr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000" i="1">
                                <a:latin typeface="Cambria Math"/>
                              </a:rPr>
                              <m:t>а</m:t>
                            </m:r>
                          </m:e>
                          <m:sup>
                            <m:r>
                              <a:rPr lang="ru-RU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ru-RU" sz="2000" i="1">
                            <a:latin typeface="Cambria Math"/>
                          </a:rPr>
                          <m:t>−9 </m:t>
                        </m:r>
                      </m:den>
                    </m:f>
                    <m:r>
                      <a:rPr lang="ru-RU" sz="20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ru-RU" sz="2000" i="1">
                            <a:latin typeface="Cambria Math"/>
                          </a:rPr>
                          <m:t>а+3</m:t>
                        </m:r>
                      </m:den>
                    </m:f>
                  </m:oMath>
                </a14:m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4692410"/>
                <a:ext cx="4331800" cy="546496"/>
              </a:xfrm>
              <a:prstGeom prst="rect">
                <a:avLst/>
              </a:prstGeom>
              <a:blipFill rotWithShape="1">
                <a:blip r:embed="rId2"/>
                <a:stretch>
                  <a:fillRect l="-1406" b="-67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88896" y="5195006"/>
                <a:ext cx="8136904" cy="11491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>
                    <a:solidFill>
                      <a:schemeClr val="tx2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Ответ: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при а= -3 решений нет;</a:t>
                </a:r>
              </a:p>
              <a:p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при 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а=3 решением являются все хϵ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при аǂ3 и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аǂ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-3, уравнение имеет   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одно 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решение х =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ru-RU" sz="2000" i="1">
                            <a:latin typeface="Cambria Math"/>
                          </a:rPr>
                          <m:t>а+3</m:t>
                        </m:r>
                      </m:den>
                    </m:f>
                  </m:oMath>
                </a14:m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896" y="5195006"/>
                <a:ext cx="8136904" cy="1149161"/>
              </a:xfrm>
              <a:prstGeom prst="rect">
                <a:avLst/>
              </a:prstGeom>
              <a:blipFill rotWithShape="1">
                <a:blip r:embed="rId3"/>
                <a:stretch>
                  <a:fillRect l="-749" t="-2646" b="-21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/>
          <p:nvPr/>
        </p:nvCxnSpPr>
        <p:spPr>
          <a:xfrm>
            <a:off x="1259632" y="5238906"/>
            <a:ext cx="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1307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9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70" y="116632"/>
            <a:ext cx="2834388" cy="54215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Обобщим: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11560" y="692696"/>
            <a:ext cx="612068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решения уравнения   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 smtClean="0">
                <a:latin typeface="Times New Roman"/>
                <a:cs typeface="Times New Roman"/>
              </a:rPr>
              <a:t>ɑ</a:t>
            </a:r>
            <a:r>
              <a:rPr lang="ru-RU" sz="2000" i="1" dirty="0" smtClean="0">
                <a:latin typeface="Times New Roman"/>
                <a:cs typeface="Times New Roman"/>
              </a:rPr>
              <a:t>) 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 smtClean="0">
                <a:latin typeface="Times New Roman"/>
                <a:cs typeface="Times New Roman"/>
              </a:rPr>
              <a:t>ɑ</a:t>
            </a:r>
            <a:r>
              <a:rPr lang="ru-RU" sz="2000" i="1" dirty="0" smtClean="0">
                <a:latin typeface="Times New Roman"/>
                <a:cs typeface="Times New Roman"/>
              </a:rPr>
              <a:t>)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28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Таблица 10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212526"/>
              </p:ext>
            </p:extLst>
          </p:nvPr>
        </p:nvGraphicFramePr>
        <p:xfrm>
          <a:off x="971600" y="1196752"/>
          <a:ext cx="6984776" cy="54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2388"/>
                <a:gridCol w="3492388"/>
              </a:tblGrid>
              <a:tr h="7920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Условия для поиска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значений параметра </a:t>
                      </a:r>
                      <a:r>
                        <a:rPr lang="en-US" sz="18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a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Характеристика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множества корней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162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/>
                        </a:rPr>
                        <a:t>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/>
                        </a:rPr>
                        <a:t> 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( нет корней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24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 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3681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/>
                          <a:ea typeface="Times New Roman"/>
                        </a:rPr>
                        <a:t>3. 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29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0" name="Объект 10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3223859"/>
              </p:ext>
            </p:extLst>
          </p:nvPr>
        </p:nvGraphicFramePr>
        <p:xfrm>
          <a:off x="1304277" y="1988840"/>
          <a:ext cx="2619651" cy="18192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" r:id="rId3" imgW="1714500" imgH="1193800" progId="Equation.3">
                  <p:embed/>
                </p:oleObj>
              </mc:Choice>
              <mc:Fallback>
                <p:oleObj r:id="rId3" imgW="1714500" imgH="11938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277" y="1988840"/>
                        <a:ext cx="2619651" cy="18192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2" name="Объект 10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1492294"/>
              </p:ext>
            </p:extLst>
          </p:nvPr>
        </p:nvGraphicFramePr>
        <p:xfrm>
          <a:off x="1475656" y="4149080"/>
          <a:ext cx="1129625" cy="785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" r:id="rId5" imgW="660400" imgH="457200" progId="Equation.3">
                  <p:embed/>
                </p:oleObj>
              </mc:Choice>
              <mc:Fallback>
                <p:oleObj r:id="rId5" imgW="660400" imgH="45720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4149080"/>
                        <a:ext cx="1129625" cy="7858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3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4" name="Объект 10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4284416"/>
              </p:ext>
            </p:extLst>
          </p:nvPr>
        </p:nvGraphicFramePr>
        <p:xfrm>
          <a:off x="4788024" y="4437112"/>
          <a:ext cx="1778898" cy="3249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4" r:id="rId7" imgW="990170" imgH="177723" progId="Equation.3">
                  <p:embed/>
                </p:oleObj>
              </mc:Choice>
              <mc:Fallback>
                <p:oleObj r:id="rId7" imgW="990170" imgH="177723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4437112"/>
                        <a:ext cx="1778898" cy="3249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6" name="Объект 10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2530364"/>
              </p:ext>
            </p:extLst>
          </p:nvPr>
        </p:nvGraphicFramePr>
        <p:xfrm>
          <a:off x="1343261" y="5301208"/>
          <a:ext cx="2326759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5" r:id="rId9" imgW="1346200" imgH="457200" progId="Equation.3">
                  <p:embed/>
                </p:oleObj>
              </mc:Choice>
              <mc:Fallback>
                <p:oleObj r:id="rId9" imgW="1346200" imgH="45720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261" y="5301208"/>
                        <a:ext cx="2326759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7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8" name="Объект 10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770815"/>
              </p:ext>
            </p:extLst>
          </p:nvPr>
        </p:nvGraphicFramePr>
        <p:xfrm>
          <a:off x="6372200" y="5393878"/>
          <a:ext cx="1091525" cy="738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6" r:id="rId11" imgW="622030" imgH="418918" progId="Equation.3">
                  <p:embed/>
                </p:oleObj>
              </mc:Choice>
              <mc:Fallback>
                <p:oleObj r:id="rId11" imgW="622030" imgH="418918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5393878"/>
                        <a:ext cx="1091525" cy="7388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0" name="TextBox 1039"/>
          <p:cNvSpPr txBox="1"/>
          <p:nvPr/>
        </p:nvSpPr>
        <p:spPr>
          <a:xfrm>
            <a:off x="4572000" y="5393878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 корень     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509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7" grpId="0"/>
      <p:bldP spid="104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997</Words>
  <Application>Microsoft Office PowerPoint</Application>
  <PresentationFormat>Экран (4:3)</PresentationFormat>
  <Paragraphs>199</Paragraphs>
  <Slides>22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9" baseType="lpstr">
      <vt:lpstr>Arial</vt:lpstr>
      <vt:lpstr>Calibri</vt:lpstr>
      <vt:lpstr>Cambria Math</vt:lpstr>
      <vt:lpstr>Symbol</vt:lpstr>
      <vt:lpstr>Times New Roman</vt:lpstr>
      <vt:lpstr>Тема Office</vt:lpstr>
      <vt:lpstr>Microsoft Equation 3.0</vt:lpstr>
      <vt:lpstr>Задачи с параметрами на ЕГЭ занятие 1.</vt:lpstr>
      <vt:lpstr>Презентация PowerPoint</vt:lpstr>
      <vt:lpstr>Презентация PowerPoint</vt:lpstr>
      <vt:lpstr>Презентация PowerPoint</vt:lpstr>
      <vt:lpstr>Линейные уравнения с одним неизвестным. Общий вид: ах=в,  где а, в некоторые числа, а – коэффициент, в  - свободный член   </vt:lpstr>
      <vt:lpstr>Презентация PowerPoint</vt:lpstr>
      <vt:lpstr>Задача 1. при всех а решить уравнение (2а-4)х = 3а +1.</vt:lpstr>
      <vt:lpstr>Задача 2. при всех а решить уравнение а2х – 5а = 9х – 15.</vt:lpstr>
      <vt:lpstr>Обобщим: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Задачи с параметрами на ЕГЭ</dc:title>
  <dc:creator>Лилия</dc:creator>
  <cp:lastModifiedBy>информатика</cp:lastModifiedBy>
  <cp:revision>112</cp:revision>
  <dcterms:created xsi:type="dcterms:W3CDTF">2019-11-22T14:37:35Z</dcterms:created>
  <dcterms:modified xsi:type="dcterms:W3CDTF">2019-11-23T05:13:24Z</dcterms:modified>
</cp:coreProperties>
</file>