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79" r:id="rId2"/>
    <p:sldId id="258" r:id="rId3"/>
    <p:sldId id="284" r:id="rId4"/>
    <p:sldId id="287" r:id="rId5"/>
    <p:sldId id="289" r:id="rId6"/>
    <p:sldId id="275" r:id="rId7"/>
    <p:sldId id="260" r:id="rId8"/>
    <p:sldId id="261" r:id="rId9"/>
    <p:sldId id="262" r:id="rId10"/>
    <p:sldId id="264" r:id="rId11"/>
    <p:sldId id="265" r:id="rId12"/>
    <p:sldId id="285" r:id="rId13"/>
    <p:sldId id="271" r:id="rId14"/>
    <p:sldId id="280" r:id="rId15"/>
    <p:sldId id="282" r:id="rId16"/>
    <p:sldId id="270" r:id="rId17"/>
    <p:sldId id="266" r:id="rId18"/>
    <p:sldId id="267" r:id="rId19"/>
    <p:sldId id="276" r:id="rId20"/>
    <p:sldId id="277" r:id="rId21"/>
  </p:sldIdLst>
  <p:sldSz cx="9144000" cy="6858000" type="screen4x3"/>
  <p:notesSz cx="6761163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00FF"/>
    <a:srgbClr val="FF0066"/>
    <a:srgbClr val="FF0000"/>
    <a:srgbClr val="00CC00"/>
    <a:srgbClr val="009900"/>
    <a:srgbClr val="0066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34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89DE4-A4CF-4431-ACDC-87E9BA66D2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351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85DDB-3EF0-4BFF-8881-3C705C6E0E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030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31F1-97E1-4212-9BF9-C822367DB5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36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D37B2-4DAB-4EA4-B1B1-FDD9D6A1A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03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58320-6F76-4E6D-B30D-B671904AF7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31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02D19-3003-4E56-8363-DFF79F4750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28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58BBD-9B0B-4133-B94B-FF02F2902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025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367C-AC14-48E5-A0A9-219C196702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48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78B6-FBEA-4BFA-BF63-FC1B0575A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58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19543-AFEE-4F91-A7A6-048A6ACECF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91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4DE39-60F7-4EB9-AA67-5C0F50A99C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22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E5949-4167-4311-8E20-FAF245C473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145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F8754F0-F8BB-439A-B078-29B0603448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1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1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1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1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1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76338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Конкурс компьютерных презентаций «Недаром помнит вся Россия»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3434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tt-RU" sz="1200" b="1" dirty="0" smtClean="0">
              <a:solidFill>
                <a:srgbClr val="002060"/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tt-RU" sz="2400" b="1" dirty="0" smtClean="0">
                <a:effectLst/>
              </a:rPr>
              <a:t>Номинация:”Мое село в годы Великой Отечественной войны”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tt-RU" sz="2400" b="1" dirty="0" smtClean="0">
                <a:effectLst/>
              </a:rPr>
              <a:t>Название работы:”Женщины-матери в годы войны”</a:t>
            </a:r>
            <a:endParaRPr lang="tt-RU" sz="2400" dirty="0"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tt-RU" sz="1200" dirty="0" smtClean="0">
                <a:effectLst/>
              </a:rPr>
              <a:t>                     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tt-RU" sz="1200" dirty="0" smtClean="0">
                <a:effectLst/>
              </a:rPr>
              <a:t>         </a:t>
            </a:r>
            <a:endParaRPr lang="tt-RU" sz="1200" dirty="0" smtClean="0"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tt-RU" sz="1800" dirty="0">
                <a:effectLst/>
              </a:rPr>
              <a:t> </a:t>
            </a:r>
            <a:r>
              <a:rPr lang="tt-RU" sz="1800" dirty="0" smtClean="0">
                <a:effectLst/>
              </a:rPr>
              <a:t>                                                          Выполнила ученица 8 класса </a:t>
            </a:r>
            <a:r>
              <a:rPr lang="ru-RU" sz="1800" dirty="0">
                <a:effectLst/>
              </a:rPr>
              <a:t> </a:t>
            </a:r>
            <a:r>
              <a:rPr lang="ru-RU" sz="1800" dirty="0" smtClean="0">
                <a:effectLst/>
              </a:rPr>
              <a:t>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800" dirty="0">
                <a:effectLst/>
              </a:rPr>
              <a:t> </a:t>
            </a:r>
            <a:r>
              <a:rPr lang="ru-RU" sz="1800" dirty="0" smtClean="0">
                <a:effectLst/>
              </a:rPr>
              <a:t>                                                                МАОУ «</a:t>
            </a:r>
            <a:r>
              <a:rPr lang="ru-RU" sz="1800" dirty="0" err="1" smtClean="0">
                <a:effectLst/>
              </a:rPr>
              <a:t>Новоатьяловская</a:t>
            </a:r>
            <a:r>
              <a:rPr lang="ru-RU" sz="1800" dirty="0" smtClean="0">
                <a:effectLst/>
              </a:rPr>
              <a:t> СОШ»  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800" dirty="0">
                <a:effectLst/>
              </a:rPr>
              <a:t> </a:t>
            </a:r>
            <a:r>
              <a:rPr lang="ru-RU" sz="1800" dirty="0" smtClean="0">
                <a:effectLst/>
              </a:rPr>
              <a:t>                                                              </a:t>
            </a:r>
            <a:r>
              <a:rPr lang="ru-RU" sz="1800" dirty="0" err="1" smtClean="0">
                <a:effectLst/>
              </a:rPr>
              <a:t>Махмутова</a:t>
            </a:r>
            <a:r>
              <a:rPr lang="ru-RU" sz="1800" dirty="0" smtClean="0">
                <a:effectLst/>
              </a:rPr>
              <a:t> </a:t>
            </a:r>
            <a:r>
              <a:rPr lang="ru-RU" sz="1800" dirty="0" err="1" smtClean="0">
                <a:effectLst/>
              </a:rPr>
              <a:t>Диляра</a:t>
            </a:r>
            <a:r>
              <a:rPr lang="ru-RU" sz="1800" dirty="0" smtClean="0">
                <a:effectLst/>
              </a:rPr>
              <a:t> </a:t>
            </a:r>
            <a:r>
              <a:rPr lang="ru-RU" sz="1800" dirty="0" err="1" smtClean="0">
                <a:effectLst/>
              </a:rPr>
              <a:t>Ратифовна</a:t>
            </a:r>
            <a:r>
              <a:rPr lang="ru-RU" sz="1800" dirty="0" smtClean="0">
                <a:effectLst/>
              </a:rPr>
              <a:t>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800" dirty="0" smtClean="0">
                <a:effectLst/>
              </a:rPr>
              <a:t>                                         Возраст :14 лет.</a:t>
            </a:r>
            <a:endParaRPr lang="ru-RU" sz="1800" dirty="0"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800" b="1" dirty="0" smtClean="0">
              <a:solidFill>
                <a:srgbClr val="FF0066"/>
              </a:solidFill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err="1" smtClean="0">
                <a:solidFill>
                  <a:schemeClr val="tx1"/>
                </a:solidFill>
              </a:rPr>
              <a:t>Амирова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Муниба</a:t>
            </a:r>
            <a:r>
              <a:rPr lang="ru-RU" sz="2400" b="1" dirty="0" smtClean="0">
                <a:solidFill>
                  <a:schemeClr val="tx1"/>
                </a:solidFill>
              </a:rPr>
              <a:t> – труженица тыла с дочерью </a:t>
            </a:r>
            <a:r>
              <a:rPr lang="ru-RU" sz="2400" b="1" dirty="0" err="1" smtClean="0">
                <a:solidFill>
                  <a:schemeClr val="tx1"/>
                </a:solidFill>
              </a:rPr>
              <a:t>Аминой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17411" name="Picture 4" descr="Копия (2) Изображение 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51117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Шамсутдинова </a:t>
            </a:r>
            <a:r>
              <a:rPr lang="ru-RU" sz="2400" b="1" dirty="0" err="1" smtClean="0">
                <a:solidFill>
                  <a:schemeClr val="tx1"/>
                </a:solidFill>
              </a:rPr>
              <a:t>Марзия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Дусмухаметовна</a:t>
            </a:r>
            <a:r>
              <a:rPr lang="ru-RU" sz="2400" b="1" dirty="0" smtClean="0">
                <a:solidFill>
                  <a:schemeClr val="tx1"/>
                </a:solidFill>
              </a:rPr>
              <a:t>- </a:t>
            </a:r>
            <a:r>
              <a:rPr lang="ru-RU" sz="1800" b="1" dirty="0" smtClean="0">
                <a:solidFill>
                  <a:schemeClr val="tx1"/>
                </a:solidFill>
              </a:rPr>
              <a:t>в </a:t>
            </a:r>
            <a:r>
              <a:rPr lang="ru-RU" sz="1800" b="1" dirty="0" smtClean="0">
                <a:solidFill>
                  <a:schemeClr val="tx1"/>
                </a:solidFill>
              </a:rPr>
              <a:t>годы войны работала </a:t>
            </a:r>
            <a:r>
              <a:rPr lang="ru-RU" sz="1800" b="1" dirty="0" smtClean="0">
                <a:solidFill>
                  <a:schemeClr val="tx1"/>
                </a:solidFill>
              </a:rPr>
              <a:t>трактористкой </a:t>
            </a:r>
            <a:r>
              <a:rPr lang="ru-RU" sz="1800" b="1" dirty="0" smtClean="0">
                <a:solidFill>
                  <a:schemeClr val="tx1"/>
                </a:solidFill>
              </a:rPr>
              <a:t>в селе Аслана, после войны, окончив Тобольское педучилище, до пенсии работала в нашей школе  учителем начальных классов.</a:t>
            </a:r>
          </a:p>
        </p:txBody>
      </p:sp>
      <p:pic>
        <p:nvPicPr>
          <p:cNvPr id="18435" name="Picture 6" descr="Копия Изображение 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808"/>
            <a:ext cx="5400675" cy="48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67544" y="1196752"/>
            <a:ext cx="8229600" cy="477904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ru-RU" sz="2000" b="1" dirty="0" smtClean="0"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92D050"/>
                </a:solidFill>
                <a:effectLst/>
              </a:rPr>
              <a:t>26 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июня 1941 года Президиум Верховного Совета СССР принял указ, в котором постановлялось, что «лица, не достигнувшие 16 лет, могут быть привлечены к обязательным сверхурочным работам, продолжительностью не более двух часов». На деле же подростки работали по 12 часов в день и больше, и даже шести-семилеткам находилась работа. Ведь для фронтовиков и для рабочих нужен был хлеб. Школьники помогали взрослым растить и убирать урожай. Они пропалывали посевы, косили сено, убирали овощи.  Ребятишки постарше помогали матерям на колхозной ферме, на пахоте и в заготовке дров на зиму, косили и сушили сено на 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покосах.</a:t>
            </a:r>
            <a:endParaRPr lang="ru-RU" sz="1800" b="1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732910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Режим военного времени</a:t>
            </a:r>
            <a:endParaRPr lang="ru-RU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747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dirty="0" smtClean="0"/>
              <a:t> 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Участница трудового фронта Рахимова </a:t>
            </a:r>
            <a:r>
              <a:rPr lang="ru-RU" altLang="ru-RU" sz="2400" b="1" dirty="0" err="1" smtClean="0">
                <a:solidFill>
                  <a:schemeClr val="tx1"/>
                </a:solidFill>
              </a:rPr>
              <a:t>Раукия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tx1"/>
                </a:solidFill>
              </a:rPr>
              <a:t>Хакимчановна</a:t>
            </a:r>
            <a:endParaRPr lang="ru-RU" alt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0483" name="Picture 3" descr="Фото016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773238"/>
            <a:ext cx="3983037" cy="471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Вспоминает Рахимова </a:t>
            </a:r>
            <a:r>
              <a:rPr lang="ru-RU" sz="2800" b="1" dirty="0" err="1" smtClean="0">
                <a:solidFill>
                  <a:schemeClr val="tx1"/>
                </a:solidFill>
              </a:rPr>
              <a:t>Раукия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Хакимчановна</a:t>
            </a:r>
            <a:r>
              <a:rPr lang="ru-RU" sz="2800" b="1" dirty="0" smtClean="0">
                <a:solidFill>
                  <a:schemeClr val="tx1"/>
                </a:solidFill>
              </a:rPr>
              <a:t>: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67225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rgbClr val="92D050"/>
                </a:solidFill>
                <a:effectLst/>
              </a:rPr>
              <a:t>«Когда началась Великая Отечественная война, мне было всего было 11 лет. Я тогда училась в школе и закончила ее в трудные военные годы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. После 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школы все бежали на работу. Выполняли все, что прикажут: бороновали, пололи, помогали на ферме, на току. А летом все дети с 10-12 лет находились не работе на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Чибаркуле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, которое расположено в 10 километрах от 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села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.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 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Работали также на участке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Мошкар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- 6 километров от села.  Разрешалось вечером уйти домой только женщинам, у которых дома были маленькие дети. Надо было им сварить, приготовить что-то есть. Утром снова шли обратно. Давали по 200 муки на человека, из нее делали лепешки. Кто уходил в деревню без разрешения, сразу гнали обратно, была строжайшая трудовая дисциплина. Бригадир строго следил за 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работой». </a:t>
            </a:r>
            <a:endParaRPr lang="ru-RU" sz="18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11188" y="260648"/>
            <a:ext cx="8229600" cy="96014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/>
              <a:t>Участница трудового фронта Кадырова </a:t>
            </a:r>
            <a:r>
              <a:rPr lang="ru-RU" sz="2400" b="1" dirty="0" err="1" smtClean="0"/>
              <a:t>Фариза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Халиловна</a:t>
            </a:r>
            <a:endParaRPr lang="ru-RU" sz="2400" b="1" dirty="0" smtClean="0"/>
          </a:p>
          <a:p>
            <a:pPr marL="0" indent="0" algn="ctr">
              <a:buFont typeface="Wingdings" pitchFamily="2" charset="2"/>
              <a:buNone/>
              <a:defRPr/>
            </a:pPr>
            <a:endParaRPr lang="ru-RU" sz="2400" b="1" dirty="0"/>
          </a:p>
        </p:txBody>
      </p:sp>
      <p:pic>
        <p:nvPicPr>
          <p:cNvPr id="22531" name="Picture 4" descr="IMG_29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t="11352" r="38144" b="8019"/>
          <a:stretch/>
        </p:blipFill>
        <p:spPr bwMode="auto">
          <a:xfrm>
            <a:off x="395536" y="1484784"/>
            <a:ext cx="2728685" cy="388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2430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2D050"/>
                </a:solidFill>
              </a:rPr>
              <a:t>Из воспоминаний Кадыровой </a:t>
            </a:r>
            <a:r>
              <a:rPr lang="ru-RU" b="1" dirty="0" err="1">
                <a:solidFill>
                  <a:srgbClr val="92D050"/>
                </a:solidFill>
              </a:rPr>
              <a:t>Фаризы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Халиловны</a:t>
            </a:r>
            <a:r>
              <a:rPr lang="ru-RU" b="1" dirty="0">
                <a:solidFill>
                  <a:srgbClr val="92D050"/>
                </a:solidFill>
              </a:rPr>
              <a:t> 1932 года рождения: « Когда началась война, мне было всего 9 лет.  Мы  с семьей жили в деревне Озерной. Наша мама была из </a:t>
            </a:r>
            <a:r>
              <a:rPr lang="ru-RU" b="1" dirty="0" err="1">
                <a:solidFill>
                  <a:srgbClr val="92D050"/>
                </a:solidFill>
              </a:rPr>
              <a:t>Новоатьялово</a:t>
            </a:r>
            <a:r>
              <a:rPr lang="ru-RU" b="1" dirty="0">
                <a:solidFill>
                  <a:srgbClr val="92D050"/>
                </a:solidFill>
              </a:rPr>
              <a:t>. Помню, как провожали всех мужчин на фронт. Сначала все собрались, устроили проводины, женщины плакали. Наш отец тоже ушел на фронт. Нас в семье осталось четверо детей. После школы, все дети бежали работать, помогать взрослым. Работали везде, куда пошлют: на прополке, на сенокосе. </a:t>
            </a:r>
            <a:endParaRPr lang="ru-RU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t-RU" sz="2400" b="1" dirty="0" smtClean="0">
                <a:solidFill>
                  <a:schemeClr val="tx1"/>
                </a:solidFill>
              </a:rPr>
              <a:t>“Из одного металла льют медаль за бой, медаль за труд”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tt-RU" sz="2400" b="1" dirty="0" smtClean="0"/>
              <a:t>За свой вклад в Победу В Великой Отечественной войне многие женщины награждены медалью “За доблестный труд в Великой Отечественной войне”</a:t>
            </a:r>
            <a:r>
              <a:rPr lang="ru-RU" sz="2400" b="1" dirty="0" smtClean="0"/>
              <a:t>, а также юбилейными медалями.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Удостоверения </a:t>
            </a:r>
            <a:r>
              <a:rPr lang="ru-RU" sz="2400" b="1" dirty="0" smtClean="0">
                <a:solidFill>
                  <a:schemeClr val="tx1"/>
                </a:solidFill>
              </a:rPr>
              <a:t>к медалям </a:t>
            </a:r>
            <a:r>
              <a:rPr lang="ru-RU" sz="2400" b="1" dirty="0" err="1" smtClean="0">
                <a:solidFill>
                  <a:schemeClr val="tx1"/>
                </a:solidFill>
              </a:rPr>
              <a:t>Муликовой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Сахибчамал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Фазыловны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5603" name="Picture 4" descr="Изображение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41052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Копия Изображение 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13100"/>
            <a:ext cx="39782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Удостоверения </a:t>
            </a:r>
            <a:r>
              <a:rPr lang="ru-RU" sz="2400" b="1" dirty="0" smtClean="0">
                <a:solidFill>
                  <a:schemeClr val="tx1"/>
                </a:solidFill>
              </a:rPr>
              <a:t>к </a:t>
            </a:r>
            <a:r>
              <a:rPr lang="ru-RU" sz="2400" b="1" dirty="0" smtClean="0">
                <a:solidFill>
                  <a:schemeClr val="tx1"/>
                </a:solidFill>
              </a:rPr>
              <a:t>медалям </a:t>
            </a:r>
            <a:r>
              <a:rPr lang="ru-RU" sz="2400" b="1" dirty="0" err="1" smtClean="0">
                <a:solidFill>
                  <a:schemeClr val="tx1"/>
                </a:solidFill>
              </a:rPr>
              <a:t>Салимовой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Хамарьи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6627" name="Picture 6" descr="Изображение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4799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Копия Изображение 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41576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effectLst/>
              </a:rPr>
              <a:t>Использованная 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литература:</a:t>
            </a:r>
            <a:endParaRPr lang="ru-RU" sz="2800" dirty="0">
              <a:solidFill>
                <a:srgbClr val="C00000"/>
              </a:solidFill>
              <a:effectLst/>
            </a:endParaRPr>
          </a:p>
          <a:p>
            <a:pPr>
              <a:defRPr/>
            </a:pPr>
            <a:r>
              <a:rPr lang="ru-RU" sz="2000" dirty="0">
                <a:effectLst/>
              </a:rPr>
              <a:t>1</a:t>
            </a:r>
            <a:r>
              <a:rPr lang="ru-RU" sz="2000" dirty="0" smtClean="0">
                <a:effectLst/>
              </a:rPr>
              <a:t>.Кружинов </a:t>
            </a:r>
            <a:r>
              <a:rPr lang="ru-RU" sz="2000" dirty="0">
                <a:effectLst/>
              </a:rPr>
              <a:t>В.М. </a:t>
            </a:r>
            <a:r>
              <a:rPr lang="ru-RU" sz="2000" dirty="0">
                <a:effectLst/>
              </a:rPr>
              <a:t>Очерки истории Тюменской области. Тюмень, 1994</a:t>
            </a:r>
          </a:p>
          <a:p>
            <a:pPr>
              <a:defRPr/>
            </a:pPr>
            <a:r>
              <a:rPr lang="ru-RU" sz="2000" dirty="0" smtClean="0">
                <a:effectLst/>
              </a:rPr>
              <a:t>2. </a:t>
            </a:r>
            <a:r>
              <a:rPr lang="ru-RU" sz="2000" dirty="0">
                <a:effectLst/>
              </a:rPr>
              <a:t>«О режиме рабочего времени рабочих и служащих в военное время». Указ    Президиума Верховного Совета СССР от 26 июня 1941г. в книге «Историко-художественная хрестоматия по Великой Отечественной войне под редакцией </a:t>
            </a:r>
            <a:r>
              <a:rPr lang="ru-RU" sz="2000" dirty="0" err="1">
                <a:effectLst/>
              </a:rPr>
              <a:t>Ю.В.Плотникова</a:t>
            </a:r>
            <a:r>
              <a:rPr lang="ru-RU" sz="2000" dirty="0">
                <a:effectLst/>
              </a:rPr>
              <a:t>, стр.44. М.  «Просвещение», 1987.</a:t>
            </a:r>
          </a:p>
          <a:p>
            <a:pPr marL="0" indent="0">
              <a:buNone/>
              <a:defRPr/>
            </a:pPr>
            <a:r>
              <a:rPr lang="ru-RU" sz="2000" dirty="0" smtClean="0">
                <a:effectLst/>
              </a:rPr>
              <a:t>     3.Материалы </a:t>
            </a:r>
            <a:r>
              <a:rPr lang="ru-RU" sz="2000" dirty="0" smtClean="0">
                <a:effectLst/>
              </a:rPr>
              <a:t>школьного музея.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18487" cy="532849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b="1" dirty="0" smtClean="0">
                <a:solidFill>
                  <a:schemeClr val="tx1"/>
                </a:solidFill>
              </a:rPr>
              <a:t>Да разве ж об этом расскажешь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 какие ты годы жила!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Какая безмерная тяжесть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На женские плечи легла…»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М.Исаковский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rgbClr val="FFFF00"/>
                </a:solidFill>
                <a:effectLst/>
              </a:rPr>
              <a:t>Вот уже почти семьдесят лет как закончилась Великая Отечественная война. Но эта тема постоянно волнует наше поколение. В семейных архивах хранятся фотографии военных лет, награды наших дедушек, бабушек, письма, похоронки. Накануне Дня Победы к нам в школу приходят ветераны войны и трудового фронта, рассказывают о военных действиях, о своей фронтовой жизни, о работе в тылу.</a:t>
            </a:r>
            <a:br>
              <a:rPr lang="ru-RU" sz="1800" b="1" dirty="0">
                <a:solidFill>
                  <a:srgbClr val="FFFF00"/>
                </a:solidFill>
                <a:effectLst/>
              </a:rPr>
            </a:br>
            <a:r>
              <a:rPr lang="ru-RU" sz="1800" b="1" dirty="0">
                <a:solidFill>
                  <a:srgbClr val="FFFF00"/>
                </a:solidFill>
              </a:rPr>
              <a:t/>
            </a:r>
            <a:br>
              <a:rPr lang="ru-RU" sz="1800" b="1" dirty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2400" b="1" dirty="0">
                <a:effectLst/>
              </a:rPr>
              <a:t>Информаторы: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>
              <a:solidFill>
                <a:srgbClr val="C00000"/>
              </a:solidFill>
              <a:effectLst/>
            </a:endParaRPr>
          </a:p>
          <a:p>
            <a:pPr>
              <a:defRPr/>
            </a:pPr>
            <a:r>
              <a:rPr lang="ru-RU" b="1" dirty="0">
                <a:effectLst/>
              </a:rPr>
              <a:t> </a:t>
            </a:r>
            <a:r>
              <a:rPr lang="ru-RU" b="1" dirty="0" smtClean="0">
                <a:effectLst/>
              </a:rPr>
              <a:t>  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1.Даминов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Ахмет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Зайнутдинович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1928 г.р.</a:t>
            </a:r>
          </a:p>
          <a:p>
            <a:pPr>
              <a:defRPr/>
            </a:pPr>
            <a:r>
              <a:rPr lang="ru-RU" sz="1800" b="1" dirty="0">
                <a:solidFill>
                  <a:srgbClr val="92D050"/>
                </a:solidFill>
                <a:effectLst/>
              </a:rPr>
              <a:t>    2.Кадырова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Фариза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Халиловна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1932 г.р.</a:t>
            </a:r>
          </a:p>
          <a:p>
            <a:pPr>
              <a:defRPr/>
            </a:pPr>
            <a:r>
              <a:rPr lang="ru-RU" sz="1800" b="1" dirty="0">
                <a:solidFill>
                  <a:srgbClr val="92D050"/>
                </a:solidFill>
                <a:effectLst/>
              </a:rPr>
              <a:t>    3.Рахимова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Раукия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/>
              </a:rPr>
              <a:t>Хакимчановна</a:t>
            </a:r>
            <a:r>
              <a:rPr lang="ru-RU" sz="1800" b="1" dirty="0">
                <a:solidFill>
                  <a:srgbClr val="92D050"/>
                </a:solidFill>
                <a:effectLst/>
              </a:rPr>
              <a:t> 1931 г.р.</a:t>
            </a:r>
          </a:p>
          <a:p>
            <a:pPr>
              <a:defRPr/>
            </a:pPr>
            <a:r>
              <a:rPr lang="ru-RU" sz="1800" b="1" dirty="0">
                <a:solidFill>
                  <a:srgbClr val="92D050"/>
                </a:solidFill>
                <a:effectLst/>
              </a:rPr>
              <a:t> 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    4.Исхакова </a:t>
            </a:r>
            <a:r>
              <a:rPr lang="ru-RU" sz="1800" b="1" dirty="0" err="1" smtClean="0">
                <a:solidFill>
                  <a:srgbClr val="92D050"/>
                </a:solidFill>
                <a:effectLst/>
              </a:rPr>
              <a:t>Фариха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 </a:t>
            </a:r>
            <a:r>
              <a:rPr lang="ru-RU" sz="1800" b="1" dirty="0" err="1" smtClean="0">
                <a:solidFill>
                  <a:srgbClr val="92D050"/>
                </a:solidFill>
                <a:effectLst/>
              </a:rPr>
              <a:t>Халиулловна</a:t>
            </a:r>
            <a:r>
              <a:rPr lang="ru-RU" sz="1800" b="1" dirty="0" smtClean="0">
                <a:solidFill>
                  <a:srgbClr val="92D050"/>
                </a:solidFill>
                <a:effectLst/>
              </a:rPr>
              <a:t> -1928 г.р.</a:t>
            </a:r>
            <a:endParaRPr lang="ru-RU" sz="1800" b="1" dirty="0">
              <a:solidFill>
                <a:srgbClr val="92D050"/>
              </a:solidFill>
              <a:effectLst/>
            </a:endParaRPr>
          </a:p>
          <a:p>
            <a:pPr>
              <a:defRPr/>
            </a:pPr>
            <a:endParaRPr lang="ru-RU" sz="1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628800"/>
            <a:ext cx="6551612" cy="4537075"/>
          </a:xfrm>
        </p:spPr>
      </p:pic>
      <p:sp>
        <p:nvSpPr>
          <p:cNvPr id="4" name="Прямоугольник 3"/>
          <p:cNvSpPr/>
          <p:nvPr/>
        </p:nvSpPr>
        <p:spPr>
          <a:xfrm>
            <a:off x="1907704" y="491222"/>
            <a:ext cx="4747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t-RU" sz="2400" b="1" dirty="0">
                <a:solidFill>
                  <a:srgbClr val="FFFFFF"/>
                </a:solidFill>
              </a:rPr>
              <a:t>Митинг 9 мая 2014 г.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Ветераны </a:t>
            </a:r>
            <a:r>
              <a:rPr lang="ru-RU" sz="2400" b="1" dirty="0" err="1" smtClean="0">
                <a:solidFill>
                  <a:schemeClr val="tx1"/>
                </a:solidFill>
              </a:rPr>
              <a:t>трудав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школьном музее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9220" name="Picture 2" descr="G:\9 мая митинг\IMG_9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3238"/>
            <a:ext cx="82089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chemeClr val="tx1"/>
                </a:solidFill>
              </a:rPr>
              <a:t>Музейный урок «Ради жизни на земле»</a:t>
            </a:r>
          </a:p>
        </p:txBody>
      </p:sp>
      <p:graphicFrame>
        <p:nvGraphicFramePr>
          <p:cNvPr id="10243" name="Object 4"/>
          <p:cNvGraphicFramePr>
            <a:graphicFrameLocks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336815"/>
              </p:ext>
            </p:extLst>
          </p:nvPr>
        </p:nvGraphicFramePr>
        <p:xfrm>
          <a:off x="1907704" y="1916832"/>
          <a:ext cx="5486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Фотография Photo Editor" r:id="rId3" imgW="19504762" imgH="14628571" progId="MSPhotoEd.3">
                  <p:embed/>
                </p:oleObj>
              </mc:Choice>
              <mc:Fallback>
                <p:oleObj name="Фотография Photo Editor" r:id="rId3" imgW="19504762" imgH="146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916832"/>
                        <a:ext cx="5486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268760"/>
            <a:ext cx="8229600" cy="483517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effectLst/>
              </a:rPr>
              <a:t>В годы войны в селе были три трактора. Работали на них женщины: Алиева </a:t>
            </a:r>
            <a:r>
              <a:rPr lang="ru-RU" sz="1800" b="1" dirty="0" err="1" smtClean="0">
                <a:effectLst/>
              </a:rPr>
              <a:t>Фатиха</a:t>
            </a:r>
            <a:r>
              <a:rPr lang="ru-RU" sz="1800" b="1" dirty="0" smtClean="0">
                <a:effectLst/>
              </a:rPr>
              <a:t>, помощницей Шакирова </a:t>
            </a:r>
            <a:r>
              <a:rPr lang="ru-RU" sz="1800" b="1" dirty="0" err="1" smtClean="0">
                <a:effectLst/>
              </a:rPr>
              <a:t>Мухупчамал</a:t>
            </a:r>
            <a:r>
              <a:rPr lang="ru-RU" sz="1800" b="1" dirty="0" smtClean="0">
                <a:effectLst/>
              </a:rPr>
              <a:t> и другие женщины. Обычно эти тракторы, если и работали, были на дальних полях колхоза. Лошадей почти не было.   Пахали на корове, сеяли вручную. Летом наступала самая жаркая пора – полевая страда. В поле приходилось чуть ли не жить. С утра до позднего вечера кипела работа. Многих женщин отправили на лесозаготовки, </a:t>
            </a:r>
            <a:r>
              <a:rPr lang="ru-RU" sz="1800" b="1" dirty="0" err="1" smtClean="0">
                <a:effectLst/>
              </a:rPr>
              <a:t>лесохим</a:t>
            </a:r>
            <a:r>
              <a:rPr lang="ru-RU" sz="1800" b="1" dirty="0" smtClean="0">
                <a:effectLst/>
              </a:rPr>
              <a:t>. Ручными пилами валили деревья. </a:t>
            </a:r>
            <a:endParaRPr lang="ru-RU" sz="1800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81000"/>
            <a:ext cx="8075612" cy="18954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Вдовы Великой Отечественной войны –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участники трудового фронта </a:t>
            </a:r>
            <a:r>
              <a:rPr lang="ru-RU" sz="1800" b="1" dirty="0" err="1" smtClean="0">
                <a:solidFill>
                  <a:schemeClr val="tx1"/>
                </a:solidFill>
              </a:rPr>
              <a:t>Мирхалилова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</a:rPr>
              <a:t>Хабибчамал</a:t>
            </a:r>
            <a:r>
              <a:rPr lang="ru-RU" sz="1800" b="1" dirty="0" smtClean="0">
                <a:solidFill>
                  <a:schemeClr val="tx1"/>
                </a:solidFill>
              </a:rPr>
              <a:t>, Усманова </a:t>
            </a:r>
            <a:r>
              <a:rPr lang="ru-RU" sz="1800" b="1" dirty="0" err="1" smtClean="0">
                <a:solidFill>
                  <a:schemeClr val="tx1"/>
                </a:solidFill>
              </a:rPr>
              <a:t>Сулькамал</a:t>
            </a:r>
            <a:r>
              <a:rPr lang="ru-RU" sz="1800" b="1" dirty="0" smtClean="0">
                <a:solidFill>
                  <a:schemeClr val="tx1"/>
                </a:solidFill>
              </a:rPr>
              <a:t>, </a:t>
            </a:r>
            <a:r>
              <a:rPr lang="ru-RU" sz="1800" b="1" dirty="0" err="1" smtClean="0">
                <a:solidFill>
                  <a:schemeClr val="tx1"/>
                </a:solidFill>
              </a:rPr>
              <a:t>Муликова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</a:rPr>
              <a:t>Сахибчамал</a:t>
            </a:r>
            <a:r>
              <a:rPr lang="ru-RU" sz="1800" b="1" dirty="0" smtClean="0">
                <a:solidFill>
                  <a:schemeClr val="tx1"/>
                </a:solidFill>
              </a:rPr>
              <a:t>, Мамкина </a:t>
            </a:r>
            <a:r>
              <a:rPr lang="ru-RU" sz="1800" b="1" dirty="0" err="1" smtClean="0">
                <a:solidFill>
                  <a:schemeClr val="tx1"/>
                </a:solidFill>
              </a:rPr>
              <a:t>Махмуса</a:t>
            </a:r>
            <a:r>
              <a:rPr lang="ru-RU" sz="1800" b="1" dirty="0" smtClean="0">
                <a:solidFill>
                  <a:schemeClr val="tx1"/>
                </a:solidFill>
              </a:rPr>
              <a:t>, </a:t>
            </a:r>
            <a:r>
              <a:rPr lang="ru-RU" sz="1800" b="1" dirty="0" err="1" smtClean="0">
                <a:solidFill>
                  <a:schemeClr val="tx1"/>
                </a:solidFill>
              </a:rPr>
              <a:t>Гаффарова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</a:rPr>
              <a:t>Махмуса</a:t>
            </a:r>
            <a:r>
              <a:rPr lang="ru-RU" sz="1800" b="1" dirty="0" smtClean="0">
                <a:solidFill>
                  <a:schemeClr val="tx1"/>
                </a:solidFill>
              </a:rPr>
              <a:t>. Все они не дождались с  своих мужей с фронта, одни вырастили своих детей. </a:t>
            </a:r>
            <a:r>
              <a:rPr lang="en-US" sz="1800" b="1" dirty="0" smtClean="0">
                <a:solidFill>
                  <a:srgbClr val="92D050"/>
                </a:solidFill>
              </a:rPr>
              <a:t/>
            </a:r>
            <a:br>
              <a:rPr lang="en-US" sz="1800" b="1" dirty="0" smtClean="0">
                <a:solidFill>
                  <a:srgbClr val="92D050"/>
                </a:solidFill>
              </a:rPr>
            </a:br>
            <a:endParaRPr lang="ru-RU" sz="1800" b="1" dirty="0" smtClean="0">
              <a:solidFill>
                <a:srgbClr val="92D050"/>
              </a:solidFill>
            </a:endParaRPr>
          </a:p>
        </p:txBody>
      </p:sp>
      <p:pic>
        <p:nvPicPr>
          <p:cNvPr id="14339" name="Picture 5" descr="Изображение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05025"/>
            <a:ext cx="75596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err="1" smtClean="0">
                <a:solidFill>
                  <a:schemeClr val="tx1"/>
                </a:solidFill>
              </a:rPr>
              <a:t>Исхакова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Хамарья</a:t>
            </a:r>
            <a:r>
              <a:rPr lang="ru-RU" sz="2400" b="1" dirty="0" smtClean="0">
                <a:solidFill>
                  <a:schemeClr val="tx1"/>
                </a:solidFill>
              </a:rPr>
              <a:t> – </a:t>
            </a: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 годы войны работала на полях колхоза, на лесозаготовках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5363" name="Picture 4" descr="Изображение 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44825"/>
            <a:ext cx="4824412" cy="46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err="1" smtClean="0">
                <a:solidFill>
                  <a:schemeClr val="tx1"/>
                </a:solidFill>
              </a:rPr>
              <a:t>Хучахметова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Мархаба</a:t>
            </a:r>
            <a:r>
              <a:rPr lang="ru-RU" sz="2400" b="1" dirty="0" smtClean="0">
                <a:solidFill>
                  <a:schemeClr val="tx1"/>
                </a:solidFill>
              </a:rPr>
              <a:t> –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 годы войны подростком работала вместе со взрослыми, выполняла всю тяжелую работу. После войны работала в колхозе, вырастила семерых детей. </a:t>
            </a:r>
          </a:p>
        </p:txBody>
      </p:sp>
      <p:pic>
        <p:nvPicPr>
          <p:cNvPr id="16387" name="Picture 4" descr="Изображение 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133600"/>
            <a:ext cx="49688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355</TotalTime>
  <Words>716</Words>
  <Application>Microsoft Office PowerPoint</Application>
  <PresentationFormat>Экран (4:3)</PresentationFormat>
  <Paragraphs>42</Paragraphs>
  <Slides>20</Slides>
  <Notes>0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Tahoma</vt:lpstr>
      <vt:lpstr>Arial</vt:lpstr>
      <vt:lpstr>Wingdings</vt:lpstr>
      <vt:lpstr>Calibri</vt:lpstr>
      <vt:lpstr>Текстура</vt:lpstr>
      <vt:lpstr>Фотография Microsoft Photo Editor 3.0</vt:lpstr>
      <vt:lpstr>Конкурс компьютерных презентаций «Недаром помнит вся Россия»</vt:lpstr>
      <vt:lpstr>«Да разве ж об этом расскажешь В какие ты годы жила! Какая безмерная тяжесть        На женские плечи легла…»                       М.Исаковский.  Вот уже почти семьдесят лет как закончилась Великая Отечественная война. Но эта тема постоянно волнует наше поколение. В семейных архивах хранятся фотографии военных лет, награды наших дедушек, бабушек, письма, похоронки. Накануне Дня Победы к нам в школу приходят ветераны войны и трудового фронта, рассказывают о военных действиях, о своей фронтовой жизни, о работе в тылу.   </vt:lpstr>
      <vt:lpstr>Презентация PowerPoint</vt:lpstr>
      <vt:lpstr>Ветераны трудав школьном музее</vt:lpstr>
      <vt:lpstr>Музейный урок «Ради жизни на земле»</vt:lpstr>
      <vt:lpstr>Презентация PowerPoint</vt:lpstr>
      <vt:lpstr>Вдовы Великой Отечественной войны –  участники трудового фронта Мирхалилова Хабибчамал, Усманова Сулькамал, Муликова Сахибчамал, Мамкина Махмуса, Гаффарова Махмуса. Все они не дождались с  своих мужей с фронта, одни вырастили своих детей.  </vt:lpstr>
      <vt:lpstr>Исхакова Хамарья –  в годы войны работала на полях колхоза, на лесозаготовках </vt:lpstr>
      <vt:lpstr>Хучахметова Мархаба –  в годы войны подростком работала вместе со взрослыми, выполняла всю тяжелую работу. После войны работала в колхозе, вырастила семерых детей. </vt:lpstr>
      <vt:lpstr>Амирова Муниба – труженица тыла с дочерью Аминой </vt:lpstr>
      <vt:lpstr>Шамсутдинова Марзия Дусмухаметовна- в годы войны работала трактористкой в селе Аслана, после войны, окончив Тобольское педучилище, до пенсии работала в нашей школе  учителем начальных классов.</vt:lpstr>
      <vt:lpstr>Презентация PowerPoint</vt:lpstr>
      <vt:lpstr> Участница трудового фронта Рахимова Раукия Хакимчановна</vt:lpstr>
      <vt:lpstr>Вспоминает Рахимова Раукия Хакимчановна:</vt:lpstr>
      <vt:lpstr>Презентация PowerPoint</vt:lpstr>
      <vt:lpstr>“Из одного металла льют медаль за бой, медаль за труд”</vt:lpstr>
      <vt:lpstr>Удостоверения к медалям Муликовой Сахибчамал Фазыловны</vt:lpstr>
      <vt:lpstr>Удостоверения к медалям Салимовой Хамарьи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Ученик</dc:creator>
  <cp:lastModifiedBy>Ученик</cp:lastModifiedBy>
  <cp:revision>37</cp:revision>
  <cp:lastPrinted>2014-11-18T07:11:11Z</cp:lastPrinted>
  <dcterms:created xsi:type="dcterms:W3CDTF">1601-01-01T00:00:00Z</dcterms:created>
  <dcterms:modified xsi:type="dcterms:W3CDTF">2015-04-15T07:48:14Z</dcterms:modified>
</cp:coreProperties>
</file>