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9" r:id="rId3"/>
    <p:sldId id="263" r:id="rId4"/>
    <p:sldId id="277" r:id="rId5"/>
    <p:sldId id="278" r:id="rId6"/>
    <p:sldId id="280" r:id="rId7"/>
    <p:sldId id="279" r:id="rId8"/>
    <p:sldId id="298" r:id="rId9"/>
    <p:sldId id="297" r:id="rId10"/>
    <p:sldId id="294" r:id="rId11"/>
    <p:sldId id="29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01428B2-1571-4006-AAA3-A6F7B2A0E685}" type="datetimeFigureOut">
              <a:rPr lang="ru-RU" smtClean="0"/>
              <a:pPr/>
              <a:t>30.03.2015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31627D3-E8AA-46AF-AAD7-A4E9A9E79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28B2-1571-4006-AAA3-A6F7B2A0E685}" type="datetimeFigureOut">
              <a:rPr lang="ru-RU" smtClean="0"/>
              <a:pPr/>
              <a:t>30.03.2015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27D3-E8AA-46AF-AAD7-A4E9A9E79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28B2-1571-4006-AAA3-A6F7B2A0E685}" type="datetimeFigureOut">
              <a:rPr lang="ru-RU" smtClean="0"/>
              <a:pPr/>
              <a:t>30.03.2015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27D3-E8AA-46AF-AAD7-A4E9A9E79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01428B2-1571-4006-AAA3-A6F7B2A0E685}" type="datetimeFigureOut">
              <a:rPr lang="ru-RU" smtClean="0"/>
              <a:pPr/>
              <a:t>30.03.2015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31627D3-E8AA-46AF-AAD7-A4E9A9E79E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01428B2-1571-4006-AAA3-A6F7B2A0E685}" type="datetimeFigureOut">
              <a:rPr lang="ru-RU" smtClean="0"/>
              <a:pPr/>
              <a:t>30.03.2015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31627D3-E8AA-46AF-AAD7-A4E9A9E79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28B2-1571-4006-AAA3-A6F7B2A0E685}" type="datetimeFigureOut">
              <a:rPr lang="ru-RU" smtClean="0"/>
              <a:pPr/>
              <a:t>30.03.2015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27D3-E8AA-46AF-AAD7-A4E9A9E79E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28B2-1571-4006-AAA3-A6F7B2A0E685}" type="datetimeFigureOut">
              <a:rPr lang="ru-RU" smtClean="0"/>
              <a:pPr/>
              <a:t>30.03.2015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27D3-E8AA-46AF-AAD7-A4E9A9E79E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01428B2-1571-4006-AAA3-A6F7B2A0E685}" type="datetimeFigureOut">
              <a:rPr lang="ru-RU" smtClean="0"/>
              <a:pPr/>
              <a:t>30.03.2015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31627D3-E8AA-46AF-AAD7-A4E9A9E79E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28B2-1571-4006-AAA3-A6F7B2A0E685}" type="datetimeFigureOut">
              <a:rPr lang="ru-RU" smtClean="0"/>
              <a:pPr/>
              <a:t>30.03.2015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27D3-E8AA-46AF-AAD7-A4E9A9E79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01428B2-1571-4006-AAA3-A6F7B2A0E685}" type="datetimeFigureOut">
              <a:rPr lang="ru-RU" smtClean="0"/>
              <a:pPr/>
              <a:t>30.03.2015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31627D3-E8AA-46AF-AAD7-A4E9A9E79E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01428B2-1571-4006-AAA3-A6F7B2A0E685}" type="datetimeFigureOut">
              <a:rPr lang="ru-RU" smtClean="0"/>
              <a:pPr/>
              <a:t>30.03.2015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31627D3-E8AA-46AF-AAD7-A4E9A9E79E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01428B2-1571-4006-AAA3-A6F7B2A0E685}" type="datetimeFigureOut">
              <a:rPr lang="ru-RU" smtClean="0"/>
              <a:pPr/>
              <a:t>30.03.2015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31627D3-E8AA-46AF-AAD7-A4E9A9E79E5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972107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НОВОЙ ШКОЛЕ – 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НОВЫЕ 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СРЕДСТВА ОБУЧЕНИЯ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1340768"/>
            <a:ext cx="7992888" cy="4298032"/>
          </a:xfrm>
        </p:spPr>
        <p:txBody>
          <a:bodyPr>
            <a:normAutofit/>
          </a:bodyPr>
          <a:lstStyle/>
          <a:p>
            <a:r>
              <a:rPr lang="ru-RU" sz="2800" u="sng" dirty="0" smtClean="0"/>
              <a:t>Единый </a:t>
            </a:r>
            <a:r>
              <a:rPr lang="ru-RU" sz="2800" u="sng" dirty="0"/>
              <a:t>методический день </a:t>
            </a:r>
          </a:p>
          <a:p>
            <a:pPr>
              <a:defRPr/>
            </a:pPr>
            <a:r>
              <a:rPr lang="ru-RU" sz="2800" u="sng" dirty="0"/>
              <a:t>в рамках педсовета</a:t>
            </a:r>
          </a:p>
          <a:p>
            <a:pPr algn="ctr"/>
            <a:r>
              <a:rPr lang="ru-RU" altLang="ru-RU" sz="2800" dirty="0"/>
              <a:t>Поиск эффективных способов развития среды профессионального общения педагогов с учётом особенностей и потребностей ОО и погружение в продуктивные образовательные </a:t>
            </a:r>
            <a:r>
              <a:rPr lang="ru-RU" altLang="ru-RU" sz="2800" dirty="0" smtClean="0"/>
              <a:t>технологии</a:t>
            </a:r>
            <a:endParaRPr lang="ru-RU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 descr="\\FILESERVERDC\afsedu\Для_Димы\1111\наша новая школа33333333333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548680"/>
            <a:ext cx="1944216" cy="1368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05800" cy="13843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200" dirty="0" smtClean="0">
                <a:solidFill>
                  <a:srgbClr val="FF0066"/>
                </a:solidFill>
              </a:rPr>
              <a:t>Технология-это и способы деятельности и то , КАК личность участвует в деятельности.</a:t>
            </a:r>
            <a:r>
              <a:rPr lang="ru-RU" sz="4000" dirty="0" smtClean="0"/>
              <a:t> 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6832"/>
            <a:ext cx="8229600" cy="3417168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800" dirty="0" smtClean="0">
                <a:solidFill>
                  <a:srgbClr val="FFFF00"/>
                </a:solidFill>
              </a:rPr>
              <a:t>   </a:t>
            </a:r>
            <a:r>
              <a:rPr lang="ru-RU" sz="2800" i="1" dirty="0" smtClean="0">
                <a:solidFill>
                  <a:srgbClr val="7030A0"/>
                </a:solidFill>
              </a:rPr>
              <a:t>«Любая же деятельность может быть либо технологией , либо искусством.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800" i="1" dirty="0" smtClean="0">
                <a:solidFill>
                  <a:srgbClr val="7030A0"/>
                </a:solidFill>
              </a:rPr>
              <a:t>Искусство основано на интуиции , технология – на науке.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800" i="1" dirty="0" smtClean="0">
                <a:solidFill>
                  <a:srgbClr val="7030A0"/>
                </a:solidFill>
              </a:rPr>
              <a:t>Но во главе угла любой технологии должен стоять педагог, хорошо знающий свой предмет и умеющий управлять учебно-познавательной деятельностью своих учеников».</a:t>
            </a:r>
            <a:r>
              <a:rPr lang="ru-RU" dirty="0" smtClean="0">
                <a:solidFill>
                  <a:srgbClr val="7030A0"/>
                </a:solidFill>
              </a:rPr>
              <a:t>               </a:t>
            </a:r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 smtClean="0"/>
              <a:t>                                           </a:t>
            </a:r>
            <a:r>
              <a:rPr lang="ru-RU" dirty="0" err="1" smtClean="0"/>
              <a:t>Г.К.Селевко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024874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357188" y="4221088"/>
            <a:ext cx="8229600" cy="1656184"/>
          </a:xfrm>
        </p:spPr>
        <p:txBody>
          <a:bodyPr>
            <a:normAutofit/>
          </a:bodyPr>
          <a:lstStyle/>
          <a:p>
            <a:pPr algn="ctr"/>
            <a:r>
              <a:rPr lang="ru-RU" altLang="ru-RU" sz="4000" dirty="0" smtClean="0">
                <a:solidFill>
                  <a:srgbClr val="0066FF"/>
                </a:solidFill>
                <a:latin typeface="Georgia" pitchFamily="18" charset="0"/>
              </a:rPr>
              <a:t>БЛАГОДАРИМ ЗА СОТРУДНИЧЕСТВО!!!</a:t>
            </a:r>
          </a:p>
        </p:txBody>
      </p:sp>
      <p:pic>
        <p:nvPicPr>
          <p:cNvPr id="6" name="Picture 5" descr="&amp;Zcy;&amp;ncy;&amp;acy;&amp;kcy; &amp;khcy;&amp;ocy;&amp;rcy;&amp;ocy;&amp;shcy;&amp;ocy; - &amp;Scy;&amp;tcy;&amp;ocy;&amp;kcy;&amp;ocy;&amp;vcy;&amp;ocy;&amp;iecy; &amp;fcy;&amp;ocy;&amp;tcy;&amp;ocy; Dmitriy Shironosov #1163157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7" y="332656"/>
            <a:ext cx="5040560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4669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User\Desktop\004015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2"/>
            <a:ext cx="7416824" cy="590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0873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Выбор темы педсовета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Основополагающие государственные документы </a:t>
            </a:r>
            <a:r>
              <a:rPr lang="ru-RU" dirty="0"/>
              <a:t>последних лет, касающиеся школы «Концепция общего среднего образования», Закон Российской Федерации «Об образовании</a:t>
            </a:r>
            <a:r>
              <a:rPr lang="ru-RU" dirty="0" smtClean="0"/>
              <a:t>», «Новая школа» </a:t>
            </a:r>
            <a:r>
              <a:rPr lang="ru-RU" b="1" dirty="0" smtClean="0"/>
              <a:t>разработка и внедрение новых ФГОС</a:t>
            </a:r>
            <a:r>
              <a:rPr lang="ru-RU" dirty="0" smtClean="0"/>
              <a:t>, нацелены на развитие современной, качественной системы образования России.</a:t>
            </a:r>
          </a:p>
          <a:p>
            <a:r>
              <a:rPr lang="ru-RU" dirty="0" smtClean="0"/>
              <a:t> Развитие </a:t>
            </a:r>
            <a:r>
              <a:rPr lang="ru-RU" dirty="0"/>
              <a:t>школы может осуществляться посредством инноваций. </a:t>
            </a:r>
            <a:r>
              <a:rPr lang="ru-RU" dirty="0" smtClean="0"/>
              <a:t>Под </a:t>
            </a:r>
            <a:r>
              <a:rPr lang="ru-RU" dirty="0"/>
              <a:t>инновационной деятельностью понимается деятельность по разработке, поиску, освоению и использованию новшеств, осуществлению нововведений.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Выбор темы педсовета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школы – подготовить выпускника, обладающего необходимым набором современных знаний, умений и качеств, позволяющих ему уверенно чувствовать себя в самостоятельной жизни. </a:t>
            </a:r>
          </a:p>
          <a:p>
            <a:r>
              <a:rPr lang="ru-RU" dirty="0" smtClean="0"/>
              <a:t> Традиционное репродуктивное обучение, пассивная подчиненная роль ученика не могут решить такие задачи. Для их решения требуются </a:t>
            </a:r>
            <a:r>
              <a:rPr lang="ru-RU" i="1" u="sng" dirty="0" smtClean="0"/>
              <a:t>новые педагогические технологии</a:t>
            </a:r>
            <a:r>
              <a:rPr lang="ru-RU" i="1" dirty="0" smtClean="0"/>
              <a:t>, </a:t>
            </a:r>
            <a:r>
              <a:rPr lang="ru-RU" i="1" u="sng" dirty="0" smtClean="0"/>
              <a:t>эффективные формы организации образовательного процесса, активные методы обучения.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актуальные для российской школы вопросы 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Как обеспечить становление личности, успешной в профессиональной, общественной и личной жизни?</a:t>
            </a:r>
          </a:p>
          <a:p>
            <a:r>
              <a:rPr lang="ru-RU" dirty="0" smtClean="0"/>
              <a:t>Как сформировать в школьнике навыки и качества, дающие ему возможность эффективно адаптироваться в современной жизни?</a:t>
            </a:r>
          </a:p>
          <a:p>
            <a:r>
              <a:rPr lang="ru-RU" dirty="0" smtClean="0"/>
              <a:t>Как создать условия для всестороннего развития способностей ребенка?</a:t>
            </a:r>
          </a:p>
          <a:p>
            <a:r>
              <a:rPr lang="ru-RU" dirty="0" smtClean="0"/>
              <a:t>Как сделать обучение в школе творческим, приносящим удовлетворение и ученикам и учителям? </a:t>
            </a:r>
          </a:p>
          <a:p>
            <a:r>
              <a:rPr lang="ru-RU" dirty="0" smtClean="0"/>
              <a:t>Чем заменить устаревшее репродуктивное обучение?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актуальные для российской школы вопросы 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Как сделать так, чтобы наши ученики не из-под палки, а  самостоятельно могли открывать новые знания, оценивать свой труд и, в конечном итоге, показывать  высокие результаты по предмету?</a:t>
            </a:r>
          </a:p>
          <a:p>
            <a:r>
              <a:rPr lang="ru-RU" dirty="0" smtClean="0"/>
              <a:t>Как сделать так, чтобы каждому обучающемуся было комфортно, интересно и вместе с тем понятно на уроке или на любом другом внеклассном  мероприятии? </a:t>
            </a:r>
          </a:p>
          <a:p>
            <a:r>
              <a:rPr lang="ru-RU" dirty="0" smtClean="0"/>
              <a:t> Как подобрать тот или иной метод к любому этапу урока, чтобы добиться максимального результата?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ru-RU" sz="3200" b="1" i="1" dirty="0" smtClean="0"/>
              <a:t>Модернизация процесса обучения неуклонно приводит каждого педагога к пониманию того, что необходимо искать </a:t>
            </a:r>
            <a:r>
              <a:rPr lang="ru-RU" sz="3200" b="1" i="1" u="sng" dirty="0" smtClean="0"/>
              <a:t>такие педагогические технологии, методики и эффективные способы, </a:t>
            </a:r>
            <a:r>
              <a:rPr lang="ru-RU" sz="3200" b="1" i="1" dirty="0" smtClean="0"/>
              <a:t>которые бы смогли заинтересовать обучающихся и мотивировать их на изучение предмета.</a:t>
            </a:r>
            <a:endParaRPr lang="ru-RU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u="sng" dirty="0" smtClean="0"/>
              <a:t>РЕШЕНИЕ:</a:t>
            </a:r>
            <a:endParaRPr lang="ru-RU" b="1" i="1" u="sng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836712"/>
            <a:ext cx="8424936" cy="563724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dirty="0"/>
              <a:t>В своей педагогической деятельности педагогам </a:t>
            </a:r>
            <a:r>
              <a:rPr lang="ru-RU" dirty="0" err="1"/>
              <a:t>Ялуторовского</a:t>
            </a:r>
            <a:r>
              <a:rPr lang="ru-RU" dirty="0"/>
              <a:t> района руководствоваться правилом </a:t>
            </a:r>
            <a:r>
              <a:rPr lang="ru-RU" b="1" dirty="0"/>
              <a:t>«Урок – это практикум по отработке технологии сотрудничества. Продуктивный урок – это обучение через деятельность». </a:t>
            </a:r>
            <a:endParaRPr lang="ru-RU" b="1" dirty="0" smtClean="0"/>
          </a:p>
          <a:p>
            <a:pPr marL="0" lvl="0" indent="0">
              <a:buNone/>
            </a:pPr>
            <a:r>
              <a:rPr lang="ru-RU" dirty="0" smtClean="0"/>
              <a:t>В </a:t>
            </a:r>
            <a:r>
              <a:rPr lang="ru-RU" dirty="0"/>
              <a:t>планы ВШК включить посещение учебных занятий с целью контроля и/или взаимообмена опытом применения учителем продуктивных образовательных технологий. В планы работы методических объединений педагогов внести вопросы обсуждения  и реализации продуктивных образовательных технологий.</a:t>
            </a:r>
          </a:p>
          <a:p>
            <a:pPr marL="0" indent="0">
              <a:buNone/>
            </a:pPr>
            <a:r>
              <a:rPr lang="ru-RU" b="1" i="1" dirty="0"/>
              <a:t>Срок исполнения: 1апреля 2015 года</a:t>
            </a:r>
          </a:p>
          <a:p>
            <a:pPr lvl="0"/>
            <a:r>
              <a:rPr lang="ru-RU" sz="2900" dirty="0"/>
              <a:t>Принцип </a:t>
            </a:r>
            <a:r>
              <a:rPr lang="ru-RU" sz="2900" b="1" dirty="0"/>
              <a:t>«Изменять, пробовать, делать!» </a:t>
            </a:r>
            <a:r>
              <a:rPr lang="ru-RU" sz="2900" dirty="0"/>
              <a:t>-  основополагающий в  деятельности каждого педагога. В ОУ создать информационную среду, мотивирующую педагогов на активное использование в своей деятельности продуктивных образовательных технологий (стенды, пособия, Интернет-ресурсы, выставочные экспозиции и т.д.)</a:t>
            </a:r>
          </a:p>
          <a:p>
            <a:pPr marL="0" indent="0">
              <a:buNone/>
            </a:pPr>
            <a:r>
              <a:rPr lang="ru-RU" b="1" i="1" dirty="0"/>
              <a:t>Срок исполнения:15 апреля 2015года</a:t>
            </a:r>
            <a:endParaRPr lang="ru-RU" b="1" dirty="0"/>
          </a:p>
          <a:p>
            <a:pPr lvl="0"/>
            <a:r>
              <a:rPr lang="ru-RU" dirty="0"/>
              <a:t>В рамках школьных округов  создать «Банк педагогических идей» по использованию продуктивных образовательных технологий  по предметам.</a:t>
            </a:r>
          </a:p>
          <a:p>
            <a:pPr marL="0" indent="0">
              <a:buNone/>
            </a:pPr>
            <a:r>
              <a:rPr lang="ru-RU" b="1" i="1" dirty="0"/>
              <a:t>Срок исполнения: 15 мая 2015 года</a:t>
            </a:r>
            <a:endParaRPr lang="ru-RU" b="1" dirty="0"/>
          </a:p>
          <a:p>
            <a:pPr lvl="0"/>
            <a:r>
              <a:rPr lang="ru-RU" sz="2600" dirty="0"/>
              <a:t>В период с 11 по 15 мая 2015 года провести педагогический форум  «Технология сотрудничества как условие повышения качества образования».</a:t>
            </a:r>
          </a:p>
          <a:p>
            <a:pPr marL="0" indent="0">
              <a:buNone/>
            </a:pPr>
            <a:r>
              <a:rPr lang="ru-RU" i="1" dirty="0"/>
              <a:t>МКУ </a:t>
            </a:r>
            <a:r>
              <a:rPr lang="ru-RU" i="1" dirty="0" err="1"/>
              <a:t>Ялуторовского</a:t>
            </a:r>
            <a:r>
              <a:rPr lang="ru-RU" i="1" dirty="0"/>
              <a:t> района «Отдел образования</a:t>
            </a:r>
            <a:r>
              <a:rPr lang="ru-RU" i="1" dirty="0" smtClean="0"/>
              <a:t>»</a:t>
            </a:r>
            <a:endParaRPr lang="ru-RU" dirty="0"/>
          </a:p>
          <a:p>
            <a:pPr lvl="0"/>
            <a:r>
              <a:rPr lang="ru-RU" dirty="0"/>
              <a:t>В ОУ продолжить  практику профессиональной управленческой деятельности  как эффективного средства повышения социального капитала организации в рамках реализации проекта  «Развитие и обновление кадрового потенциала образовательных учреждений </a:t>
            </a:r>
            <a:r>
              <a:rPr lang="ru-RU" dirty="0" err="1"/>
              <a:t>Ялуторовского</a:t>
            </a:r>
            <a:r>
              <a:rPr lang="ru-RU" dirty="0"/>
              <a:t> района».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3568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467600" cy="634082"/>
          </a:xfrm>
        </p:spPr>
        <p:txBody>
          <a:bodyPr/>
          <a:lstStyle/>
          <a:p>
            <a:pPr algn="ctr"/>
            <a:r>
              <a:rPr lang="ru-RU" dirty="0" smtClean="0"/>
              <a:t>РЕФЛЕКСИЯ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493224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по методу </a:t>
            </a:r>
            <a:r>
              <a:rPr lang="ru-RU" i="1" dirty="0"/>
              <a:t>«Всё в твоих руках»:</a:t>
            </a:r>
            <a:r>
              <a:rPr lang="ru-RU" dirty="0"/>
              <a:t> на листе бумаги обводят каждый свою левую кисть руки; каждый палец – это какая-то позиция, по которой надо высказать свое мнение: </a:t>
            </a:r>
          </a:p>
          <a:p>
            <a:pPr lvl="0"/>
            <a:r>
              <a:rPr lang="ru-RU" u="sng" dirty="0"/>
              <a:t>большой палец</a:t>
            </a:r>
            <a:r>
              <a:rPr lang="ru-RU" dirty="0"/>
              <a:t> – для меня было важным и интересным …</a:t>
            </a:r>
          </a:p>
          <a:p>
            <a:pPr lvl="0"/>
            <a:r>
              <a:rPr lang="ru-RU" u="sng" dirty="0"/>
              <a:t>указательный</a:t>
            </a:r>
            <a:r>
              <a:rPr lang="ru-RU" dirty="0"/>
              <a:t> – по … (такому-то) вопросу я получил конкретную рекомендацию</a:t>
            </a:r>
          </a:p>
          <a:p>
            <a:pPr lvl="0"/>
            <a:r>
              <a:rPr lang="ru-RU" u="sng" dirty="0"/>
              <a:t>средний</a:t>
            </a:r>
            <a:r>
              <a:rPr lang="ru-RU" dirty="0"/>
              <a:t> – мне было трудно …(мне не понравилось…)</a:t>
            </a:r>
          </a:p>
          <a:p>
            <a:pPr lvl="0"/>
            <a:r>
              <a:rPr lang="ru-RU" u="sng" dirty="0"/>
              <a:t>безымянный</a:t>
            </a:r>
            <a:r>
              <a:rPr lang="ru-RU" dirty="0"/>
              <a:t> – моя оценка психологической атмосферы педсовета</a:t>
            </a:r>
          </a:p>
          <a:p>
            <a:pPr lvl="0"/>
            <a:r>
              <a:rPr lang="ru-RU" u="sng" dirty="0"/>
              <a:t>мизинец </a:t>
            </a:r>
            <a:r>
              <a:rPr lang="ru-RU" dirty="0"/>
              <a:t>– для меня было недостаточно…).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05109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9F9F9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584</TotalTime>
  <Words>612</Words>
  <Application>Microsoft Office PowerPoint</Application>
  <PresentationFormat>Экран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НОВОЙ ШКОЛЕ –  НОВЫЕ СРЕДСТВА ОБУЧЕНИЯ</vt:lpstr>
      <vt:lpstr>Презентация PowerPoint</vt:lpstr>
      <vt:lpstr>Выбор темы педсовета</vt:lpstr>
      <vt:lpstr>Выбор темы педсовета</vt:lpstr>
      <vt:lpstr>актуальные для российской школы вопросы </vt:lpstr>
      <vt:lpstr>актуальные для российской школы вопросы </vt:lpstr>
      <vt:lpstr> </vt:lpstr>
      <vt:lpstr>РЕШЕНИЕ:</vt:lpstr>
      <vt:lpstr>РЕФЛЕКСИЯ</vt:lpstr>
      <vt:lpstr>Технология-это и способы деятельности и то , КАК личность участвует в деятельности. </vt:lpstr>
      <vt:lpstr>БЛАГОДАРИМ ЗА СОТРУДНИЧЕСТВО!!!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НОВОЙ ШКОЛЕ – НОВЫЕ СРЕДСТВА ОБУЧЕНИЯ</dc:title>
  <dc:creator>Нина</dc:creator>
  <cp:lastModifiedBy>User</cp:lastModifiedBy>
  <cp:revision>70</cp:revision>
  <dcterms:created xsi:type="dcterms:W3CDTF">2012-11-04T12:36:18Z</dcterms:created>
  <dcterms:modified xsi:type="dcterms:W3CDTF">2015-03-30T11:50:53Z</dcterms:modified>
</cp:coreProperties>
</file>