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6">
  <p:sldMasterIdLst>
    <p:sldMasterId id="2147484918" r:id="rId1"/>
    <p:sldMasterId id="2147484930" r:id="rId2"/>
  </p:sldMasterIdLst>
  <p:notesMasterIdLst>
    <p:notesMasterId r:id="rId102"/>
  </p:notesMasterIdLst>
  <p:sldIdLst>
    <p:sldId id="795" r:id="rId3"/>
    <p:sldId id="870" r:id="rId4"/>
    <p:sldId id="816" r:id="rId5"/>
    <p:sldId id="824" r:id="rId6"/>
    <p:sldId id="827" r:id="rId7"/>
    <p:sldId id="819" r:id="rId8"/>
    <p:sldId id="822" r:id="rId9"/>
    <p:sldId id="823" r:id="rId10"/>
    <p:sldId id="820" r:id="rId11"/>
    <p:sldId id="780" r:id="rId12"/>
    <p:sldId id="781" r:id="rId13"/>
    <p:sldId id="782" r:id="rId14"/>
    <p:sldId id="646" r:id="rId15"/>
    <p:sldId id="609" r:id="rId16"/>
    <p:sldId id="608" r:id="rId17"/>
    <p:sldId id="607" r:id="rId18"/>
    <p:sldId id="645" r:id="rId19"/>
    <p:sldId id="326" r:id="rId20"/>
    <p:sldId id="324" r:id="rId21"/>
    <p:sldId id="624" r:id="rId22"/>
    <p:sldId id="625" r:id="rId23"/>
    <p:sldId id="626" r:id="rId24"/>
    <p:sldId id="846" r:id="rId25"/>
    <p:sldId id="848" r:id="rId26"/>
    <p:sldId id="847" r:id="rId27"/>
    <p:sldId id="849" r:id="rId28"/>
    <p:sldId id="850" r:id="rId29"/>
    <p:sldId id="851" r:id="rId30"/>
    <p:sldId id="852" r:id="rId31"/>
    <p:sldId id="853" r:id="rId32"/>
    <p:sldId id="854" r:id="rId33"/>
    <p:sldId id="855" r:id="rId34"/>
    <p:sldId id="856" r:id="rId35"/>
    <p:sldId id="858" r:id="rId36"/>
    <p:sldId id="857" r:id="rId37"/>
    <p:sldId id="809" r:id="rId38"/>
    <p:sldId id="656" r:id="rId39"/>
    <p:sldId id="630" r:id="rId40"/>
    <p:sldId id="712" r:id="rId41"/>
    <p:sldId id="713" r:id="rId42"/>
    <p:sldId id="714" r:id="rId43"/>
    <p:sldId id="791" r:id="rId44"/>
    <p:sldId id="790" r:id="rId45"/>
    <p:sldId id="718" r:id="rId46"/>
    <p:sldId id="719" r:id="rId47"/>
    <p:sldId id="720" r:id="rId48"/>
    <p:sldId id="717" r:id="rId49"/>
    <p:sldId id="673" r:id="rId50"/>
    <p:sldId id="810" r:id="rId51"/>
    <p:sldId id="793" r:id="rId52"/>
    <p:sldId id="794" r:id="rId53"/>
    <p:sldId id="792" r:id="rId54"/>
    <p:sldId id="798" r:id="rId55"/>
    <p:sldId id="632" r:id="rId56"/>
    <p:sldId id="633" r:id="rId57"/>
    <p:sldId id="677" r:id="rId58"/>
    <p:sldId id="725" r:id="rId59"/>
    <p:sldId id="872" r:id="rId60"/>
    <p:sldId id="807" r:id="rId61"/>
    <p:sldId id="864" r:id="rId62"/>
    <p:sldId id="859" r:id="rId63"/>
    <p:sldId id="860" r:id="rId64"/>
    <p:sldId id="861" r:id="rId65"/>
    <p:sldId id="862" r:id="rId66"/>
    <p:sldId id="863" r:id="rId67"/>
    <p:sldId id="865" r:id="rId68"/>
    <p:sldId id="828" r:id="rId69"/>
    <p:sldId id="829" r:id="rId70"/>
    <p:sldId id="830" r:id="rId71"/>
    <p:sldId id="836" r:id="rId72"/>
    <p:sldId id="842" r:id="rId73"/>
    <p:sldId id="837" r:id="rId74"/>
    <p:sldId id="839" r:id="rId75"/>
    <p:sldId id="838" r:id="rId76"/>
    <p:sldId id="841" r:id="rId77"/>
    <p:sldId id="801" r:id="rId78"/>
    <p:sldId id="802" r:id="rId79"/>
    <p:sldId id="803" r:id="rId80"/>
    <p:sldId id="804" r:id="rId81"/>
    <p:sldId id="805" r:id="rId82"/>
    <p:sldId id="799" r:id="rId83"/>
    <p:sldId id="726" r:id="rId84"/>
    <p:sldId id="727" r:id="rId85"/>
    <p:sldId id="728" r:id="rId86"/>
    <p:sldId id="729" r:id="rId87"/>
    <p:sldId id="844" r:id="rId88"/>
    <p:sldId id="845" r:id="rId89"/>
    <p:sldId id="740" r:id="rId90"/>
    <p:sldId id="741" r:id="rId91"/>
    <p:sldId id="742" r:id="rId92"/>
    <p:sldId id="743" r:id="rId93"/>
    <p:sldId id="744" r:id="rId94"/>
    <p:sldId id="746" r:id="rId95"/>
    <p:sldId id="747" r:id="rId96"/>
    <p:sldId id="748" r:id="rId97"/>
    <p:sldId id="749" r:id="rId98"/>
    <p:sldId id="796" r:id="rId99"/>
    <p:sldId id="868" r:id="rId100"/>
    <p:sldId id="871" r:id="rId101"/>
  </p:sldIdLst>
  <p:sldSz cx="9144000" cy="6858000" type="screen4x3"/>
  <p:notesSz cx="6797675" cy="987425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130BB5"/>
    <a:srgbClr val="DDDDDD"/>
    <a:srgbClr val="CCFF99"/>
    <a:srgbClr val="99FFCC"/>
    <a:srgbClr val="008000"/>
    <a:srgbClr val="990000"/>
    <a:srgbClr val="66FF33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49" autoAdjust="0"/>
    <p:restoredTop sz="94125" autoAdjust="0"/>
  </p:normalViewPr>
  <p:slideViewPr>
    <p:cSldViewPr>
      <p:cViewPr varScale="1">
        <p:scale>
          <a:sx n="109" d="100"/>
          <a:sy n="109" d="100"/>
        </p:scale>
        <p:origin x="197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824" tIns="45912" rIns="91824" bIns="45912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824" tIns="45912" rIns="91824" bIns="45912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CB8C7882-D07C-4F7D-A098-B80AC0F50FF3}" type="datetimeFigureOut">
              <a:rPr lang="ru-RU"/>
              <a:pPr>
                <a:defRPr/>
              </a:pPr>
              <a:t>30.01.2019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24" tIns="45912" rIns="91824" bIns="45912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689475"/>
            <a:ext cx="5438775" cy="4445000"/>
          </a:xfrm>
          <a:prstGeom prst="rect">
            <a:avLst/>
          </a:prstGeom>
        </p:spPr>
        <p:txBody>
          <a:bodyPr vert="horz" lIns="91824" tIns="45912" rIns="91824" bIns="45912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824" tIns="45912" rIns="91824" bIns="45912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wrap="square" lIns="91824" tIns="45912" rIns="91824" bIns="4591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4B478BD-8F4E-4957-A5A8-407FD55D7C2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66654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body"/>
          </p:nvPr>
        </p:nvSpPr>
        <p:spPr>
          <a:xfrm>
            <a:off x="755650" y="5089525"/>
            <a:ext cx="6051550" cy="4821238"/>
          </a:xfrm>
        </p:spPr>
        <p:txBody>
          <a:bodyPr/>
          <a:lstStyle/>
          <a:p>
            <a:pPr>
              <a:defRPr/>
            </a:pPr>
            <a:endParaRPr lang="ru-RU" sz="2000" spc="-1" dirty="0">
              <a:latin typeface="Arial"/>
            </a:endParaRPr>
          </a:p>
        </p:txBody>
      </p:sp>
      <p:sp>
        <p:nvSpPr>
          <p:cNvPr id="27651" name="TextShape 2"/>
          <p:cNvSpPr txBox="1">
            <a:spLocks noChangeArrowheads="1"/>
          </p:cNvSpPr>
          <p:nvPr/>
        </p:nvSpPr>
        <p:spPr bwMode="auto">
          <a:xfrm>
            <a:off x="4279900" y="10179050"/>
            <a:ext cx="328295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B165A526-40EC-48B0-A8D5-75F50AA203BF}" type="slidenum">
              <a:rPr lang="ru-RU" altLang="ru-RU">
                <a:latin typeface="Arial" panose="020B0604020202020204" pitchFamily="34" charset="0"/>
                <a:cs typeface="DejaVu Sans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ru-RU" altLang="ru-RU">
              <a:cs typeface="DejaVu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666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478BD-8F4E-4957-A5A8-407FD55D7C2B}" type="slidenum">
              <a:rPr lang="ru-RU" altLang="ru-RU" smtClean="0"/>
              <a:pPr>
                <a:defRPr/>
              </a:pPr>
              <a:t>42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716610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645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538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7763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655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5338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25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7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69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41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6B6F70B-ADF1-4264-BB7C-4E323676DE24}" type="slidenum">
              <a:rPr lang="ru-RU" altLang="ru-RU" smtClean="0"/>
              <a:pPr/>
              <a:t>46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256126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478BD-8F4E-4957-A5A8-407FD55D7C2B}" type="slidenum">
              <a:rPr lang="ru-RU" altLang="ru-RU" smtClean="0"/>
              <a:pPr>
                <a:defRPr/>
              </a:pPr>
              <a:t>71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9221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538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7763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655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5338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25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7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69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413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AB0C16D-E3D9-455B-BBC8-0D66FB721470}" type="slidenum">
              <a:rPr lang="ru-RU" altLang="ru-RU" smtClean="0"/>
              <a:pPr/>
              <a:t>4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132073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971319C6-A596-47D3-892F-35B93E934D7F}" type="slidenum">
              <a:rPr lang="ru-RU" altLang="ru-RU">
                <a:latin typeface="Calibri" panose="020F0502020204030204" pitchFamily="34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34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1254623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A731CE1C-2F65-4854-9157-9FB870A28145}" type="slidenum">
              <a:rPr lang="ru-RU" altLang="ru-RU">
                <a:latin typeface="Calibri" panose="020F0502020204030204" pitchFamily="34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327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375606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F16C8322-4C1C-4A3A-A660-A3151941EF1C}" type="slidenum">
              <a:rPr lang="ru-RU" altLang="ru-RU">
                <a:latin typeface="Calibri" panose="020F0502020204030204" pitchFamily="34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337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3912729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53B7BF60-406F-4E82-88F1-9C4F23D8A8B4}" type="slidenum">
              <a:rPr lang="ru-RU" altLang="ru-RU">
                <a:latin typeface="Calibri" panose="020F0502020204030204" pitchFamily="34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307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512067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447675" algn="l"/>
                <a:tab pos="895350" algn="l"/>
                <a:tab pos="1343025" algn="l"/>
                <a:tab pos="1790700" algn="l"/>
                <a:tab pos="2238375" algn="l"/>
                <a:tab pos="268763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447675" algn="l"/>
                <a:tab pos="895350" algn="l"/>
                <a:tab pos="1343025" algn="l"/>
                <a:tab pos="1790700" algn="l"/>
                <a:tab pos="2238375" algn="l"/>
                <a:tab pos="268763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447675" algn="l"/>
                <a:tab pos="895350" algn="l"/>
                <a:tab pos="1343025" algn="l"/>
                <a:tab pos="1790700" algn="l"/>
                <a:tab pos="2238375" algn="l"/>
                <a:tab pos="268763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447675" algn="l"/>
                <a:tab pos="895350" algn="l"/>
                <a:tab pos="1343025" algn="l"/>
                <a:tab pos="1790700" algn="l"/>
                <a:tab pos="2238375" algn="l"/>
                <a:tab pos="268763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447675" algn="l"/>
                <a:tab pos="895350" algn="l"/>
                <a:tab pos="1343025" algn="l"/>
                <a:tab pos="1790700" algn="l"/>
                <a:tab pos="2238375" algn="l"/>
                <a:tab pos="268763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447675" algn="l"/>
                <a:tab pos="895350" algn="l"/>
                <a:tab pos="1343025" algn="l"/>
                <a:tab pos="1790700" algn="l"/>
                <a:tab pos="2238375" algn="l"/>
                <a:tab pos="268763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447675" algn="l"/>
                <a:tab pos="895350" algn="l"/>
                <a:tab pos="1343025" algn="l"/>
                <a:tab pos="1790700" algn="l"/>
                <a:tab pos="2238375" algn="l"/>
                <a:tab pos="268763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447675" algn="l"/>
                <a:tab pos="895350" algn="l"/>
                <a:tab pos="1343025" algn="l"/>
                <a:tab pos="1790700" algn="l"/>
                <a:tab pos="2238375" algn="l"/>
                <a:tab pos="268763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447675" algn="l"/>
                <a:tab pos="895350" algn="l"/>
                <a:tab pos="1343025" algn="l"/>
                <a:tab pos="1790700" algn="l"/>
                <a:tab pos="2238375" algn="l"/>
                <a:tab pos="268763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B66F24-3973-436B-A241-8A904A6383DE}" type="slidenum">
              <a:rPr lang="ru-RU" altLang="ru-RU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10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8850" y="741363"/>
            <a:ext cx="4941888" cy="37052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692650"/>
            <a:ext cx="5487988" cy="4448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864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447675" algn="l"/>
                <a:tab pos="895350" algn="l"/>
                <a:tab pos="1343025" algn="l"/>
                <a:tab pos="1790700" algn="l"/>
                <a:tab pos="2238375" algn="l"/>
                <a:tab pos="268763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447675" algn="l"/>
                <a:tab pos="895350" algn="l"/>
                <a:tab pos="1343025" algn="l"/>
                <a:tab pos="1790700" algn="l"/>
                <a:tab pos="2238375" algn="l"/>
                <a:tab pos="268763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447675" algn="l"/>
                <a:tab pos="895350" algn="l"/>
                <a:tab pos="1343025" algn="l"/>
                <a:tab pos="1790700" algn="l"/>
                <a:tab pos="2238375" algn="l"/>
                <a:tab pos="268763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447675" algn="l"/>
                <a:tab pos="895350" algn="l"/>
                <a:tab pos="1343025" algn="l"/>
                <a:tab pos="1790700" algn="l"/>
                <a:tab pos="2238375" algn="l"/>
                <a:tab pos="268763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447675" algn="l"/>
                <a:tab pos="895350" algn="l"/>
                <a:tab pos="1343025" algn="l"/>
                <a:tab pos="1790700" algn="l"/>
                <a:tab pos="2238375" algn="l"/>
                <a:tab pos="268763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447675" algn="l"/>
                <a:tab pos="895350" algn="l"/>
                <a:tab pos="1343025" algn="l"/>
                <a:tab pos="1790700" algn="l"/>
                <a:tab pos="2238375" algn="l"/>
                <a:tab pos="268763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447675" algn="l"/>
                <a:tab pos="895350" algn="l"/>
                <a:tab pos="1343025" algn="l"/>
                <a:tab pos="1790700" algn="l"/>
                <a:tab pos="2238375" algn="l"/>
                <a:tab pos="268763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447675" algn="l"/>
                <a:tab pos="895350" algn="l"/>
                <a:tab pos="1343025" algn="l"/>
                <a:tab pos="1790700" algn="l"/>
                <a:tab pos="2238375" algn="l"/>
                <a:tab pos="268763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447675" algn="l"/>
                <a:tab pos="895350" algn="l"/>
                <a:tab pos="1343025" algn="l"/>
                <a:tab pos="1790700" algn="l"/>
                <a:tab pos="2238375" algn="l"/>
                <a:tab pos="268763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6AFFAC2-57D4-41E0-911A-C9A23F9A3A6D}" type="slidenum">
              <a:rPr lang="ru-RU" altLang="ru-RU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11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22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8850" y="741363"/>
            <a:ext cx="4941888" cy="37052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692650"/>
            <a:ext cx="5487988" cy="4448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90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447675" algn="l"/>
                <a:tab pos="895350" algn="l"/>
                <a:tab pos="1343025" algn="l"/>
                <a:tab pos="1790700" algn="l"/>
                <a:tab pos="2238375" algn="l"/>
                <a:tab pos="268763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447675" algn="l"/>
                <a:tab pos="895350" algn="l"/>
                <a:tab pos="1343025" algn="l"/>
                <a:tab pos="1790700" algn="l"/>
                <a:tab pos="2238375" algn="l"/>
                <a:tab pos="268763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447675" algn="l"/>
                <a:tab pos="895350" algn="l"/>
                <a:tab pos="1343025" algn="l"/>
                <a:tab pos="1790700" algn="l"/>
                <a:tab pos="2238375" algn="l"/>
                <a:tab pos="268763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447675" algn="l"/>
                <a:tab pos="895350" algn="l"/>
                <a:tab pos="1343025" algn="l"/>
                <a:tab pos="1790700" algn="l"/>
                <a:tab pos="2238375" algn="l"/>
                <a:tab pos="268763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447675" algn="l"/>
                <a:tab pos="895350" algn="l"/>
                <a:tab pos="1343025" algn="l"/>
                <a:tab pos="1790700" algn="l"/>
                <a:tab pos="2238375" algn="l"/>
                <a:tab pos="268763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447675" algn="l"/>
                <a:tab pos="895350" algn="l"/>
                <a:tab pos="1343025" algn="l"/>
                <a:tab pos="1790700" algn="l"/>
                <a:tab pos="2238375" algn="l"/>
                <a:tab pos="268763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447675" algn="l"/>
                <a:tab pos="895350" algn="l"/>
                <a:tab pos="1343025" algn="l"/>
                <a:tab pos="1790700" algn="l"/>
                <a:tab pos="2238375" algn="l"/>
                <a:tab pos="268763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447675" algn="l"/>
                <a:tab pos="895350" algn="l"/>
                <a:tab pos="1343025" algn="l"/>
                <a:tab pos="1790700" algn="l"/>
                <a:tab pos="2238375" algn="l"/>
                <a:tab pos="268763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447675" algn="l"/>
                <a:tab pos="895350" algn="l"/>
                <a:tab pos="1343025" algn="l"/>
                <a:tab pos="1790700" algn="l"/>
                <a:tab pos="2238375" algn="l"/>
                <a:tab pos="268763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416A000-D53E-4DE2-9F93-FF7A00DC226F}" type="slidenum">
              <a:rPr lang="ru-RU" altLang="ru-RU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12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43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8850" y="741363"/>
            <a:ext cx="4941888" cy="37052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4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692650"/>
            <a:ext cx="5487988" cy="4448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538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0A24A-EA38-4D23-B368-34086777A855}" type="datetimeFigureOut">
              <a:rPr lang="ru-RU"/>
              <a:pPr>
                <a:defRPr/>
              </a:pPr>
              <a:t>30.01.2019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4E2D1-C55E-490E-824B-205C5FD0636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84862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3241A-32DA-4C2D-B553-87174E520B3C}" type="datetimeFigureOut">
              <a:rPr lang="ru-RU"/>
              <a:pPr>
                <a:defRPr/>
              </a:pPr>
              <a:t>30.01.2019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2A150-1E15-43CE-AD31-B25299ECD5E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07019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881B3-D635-4FE0-8DCF-664E2D372569}" type="datetimeFigureOut">
              <a:rPr lang="ru-RU"/>
              <a:pPr>
                <a:defRPr/>
              </a:pPr>
              <a:t>30.01.2019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987DA-A687-4307-953E-FC489B481F6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459376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44792-6940-4CFC-B1F2-115E58EB881B}" type="datetimeFigureOut">
              <a:rPr lang="ru-RU"/>
              <a:pPr>
                <a:defRPr/>
              </a:pPr>
              <a:t>30.01.2019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22CA8-9E31-4125-8D06-117214B99DB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31588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5A607-F436-4064-A705-71D718A1AAE5}" type="datetimeFigureOut">
              <a:rPr lang="ru-RU"/>
              <a:pPr>
                <a:defRPr/>
              </a:pPr>
              <a:t>30.01.2019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FFF9D-B0BD-45BE-9EFC-F39A2C040D9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97408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5512D-6D98-48D3-89E2-2C7739BC08C8}" type="datetimeFigureOut">
              <a:rPr lang="ru-RU"/>
              <a:pPr>
                <a:defRPr/>
              </a:pPr>
              <a:t>30.01.2019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CCF73-5A2B-409D-AAE6-FA72539FD62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0144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FD7A5-EEEB-4C8D-B50C-04A04038BDEE}" type="datetimeFigureOut">
              <a:rPr lang="ru-RU"/>
              <a:pPr>
                <a:defRPr/>
              </a:pPr>
              <a:t>30.01.2019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8594B-732F-4A59-8CAE-D76BBE016B0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6743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574B3-4886-4293-81A2-834F03490F5B}" type="datetimeFigureOut">
              <a:rPr lang="ru-RU"/>
              <a:pPr>
                <a:defRPr/>
              </a:pPr>
              <a:t>30.01.2019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64695-9247-4120-B72A-D441FE3220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474349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6EF13-A585-41A0-AED3-849895B21CD6}" type="datetimeFigureOut">
              <a:rPr lang="ru-RU"/>
              <a:pPr>
                <a:defRPr/>
              </a:pPr>
              <a:t>30.01.2019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2E6B8-E691-4D0F-B089-9573689645E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08666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1DBB6-9F5E-410F-8508-23F201D1E560}" type="datetimeFigureOut">
              <a:rPr lang="ru-RU"/>
              <a:pPr>
                <a:defRPr/>
              </a:pPr>
              <a:t>30.01.2019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15AA2-1FC6-4828-832C-AF09E352873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96369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29F71-B53E-445F-901C-367B889187DA}" type="datetimeFigureOut">
              <a:rPr lang="ru-RU"/>
              <a:pPr>
                <a:defRPr/>
              </a:pPr>
              <a:t>30.01.2019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4C379-116A-483E-86DF-AAD99C43D45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57559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CB4CA-84DB-478E-8A88-806DD3BCA9D3}" type="datetimeFigureOut">
              <a:rPr lang="ru-RU"/>
              <a:pPr>
                <a:defRPr/>
              </a:pPr>
              <a:t>30.01.2019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1272D-FA3E-4A2D-9363-573FB67851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67540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8DBDA-3DB9-4D78-BBF6-144D35B3F2F6}" type="datetimeFigureOut">
              <a:rPr lang="ru-RU"/>
              <a:pPr>
                <a:defRPr/>
              </a:pPr>
              <a:t>30.01.2019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16B4D-5936-4148-9F61-B103A9930B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51280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EE20B-09F7-443F-8BF6-2BDCD945AAA9}" type="datetimeFigureOut">
              <a:rPr lang="ru-RU"/>
              <a:pPr>
                <a:defRPr/>
              </a:pPr>
              <a:t>30.01.2019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4429F-C37D-458E-A015-0314EA3AFE7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466374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B7BC5-0A04-4C08-A42A-9DF6A73766F6}" type="datetimeFigureOut">
              <a:rPr lang="ru-RU"/>
              <a:pPr>
                <a:defRPr/>
              </a:pPr>
              <a:t>30.01.2019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F9D55-8612-44B1-A9DE-61B79E9A62C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39090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D5165-E5FF-49B6-85C4-6BF04E55DC5E}" type="datetimeFigureOut">
              <a:rPr lang="ru-RU"/>
              <a:pPr>
                <a:defRPr/>
              </a:pPr>
              <a:t>30.01.2019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AA40E-A3A1-44D7-8C00-660A8173CC5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43403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E6D49-186A-409D-A527-8299F42ECA4D}" type="datetimeFigureOut">
              <a:rPr lang="ru-RU"/>
              <a:pPr>
                <a:defRPr/>
              </a:pPr>
              <a:t>30.01.2019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5D81E-0775-4116-B3F4-E6633CF96D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45698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C8247-0C12-4A24-A02F-BD935E89D91E}" type="datetimeFigureOut">
              <a:rPr lang="ru-RU"/>
              <a:pPr>
                <a:defRPr/>
              </a:pPr>
              <a:t>30.01.2019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397B5-52A3-4844-86A4-5EB6F1FBBE6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44081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8C65A-7C68-451F-B163-A0905F7DA1B0}" type="datetimeFigureOut">
              <a:rPr lang="ru-RU"/>
              <a:pPr>
                <a:defRPr/>
              </a:pPr>
              <a:t>30.01.2019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0EA7B-B627-4FD9-8818-2B242C4148E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0160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2A83F-729A-4276-B3D6-009879284FEA}" type="datetimeFigureOut">
              <a:rPr lang="ru-RU"/>
              <a:pPr>
                <a:defRPr/>
              </a:pPr>
              <a:t>30.01.2019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AA389-EABE-421B-BB18-88E6CAB37FD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3508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77328-F089-4527-A75B-E8214BC8482E}" type="datetimeFigureOut">
              <a:rPr lang="ru-RU"/>
              <a:pPr>
                <a:defRPr/>
              </a:pPr>
              <a:t>30.01.2019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682B9-6A5A-41EF-9003-90E2812A4E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8134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7FBD8-4831-4FE7-A544-213A336A55C5}" type="datetimeFigureOut">
              <a:rPr lang="ru-RU"/>
              <a:pPr>
                <a:defRPr/>
              </a:pPr>
              <a:t>30.01.2019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2572D-5898-4A36-B1D5-A2BF0D45910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2884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33413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33413" y="1828800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009254A3-4FAD-41E6-B69F-B4A955DACA73}" type="datetimeFigureOut">
              <a:rPr lang="ru-RU"/>
              <a:pPr>
                <a:defRPr/>
              </a:pPr>
              <a:t>30.01.2019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2713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1376F70-EFBF-4941-A1E8-B10BFD1A50F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04" r:id="rId1"/>
    <p:sldLayoutId id="2147485305" r:id="rId2"/>
    <p:sldLayoutId id="2147485306" r:id="rId3"/>
    <p:sldLayoutId id="2147485307" r:id="rId4"/>
    <p:sldLayoutId id="2147485308" r:id="rId5"/>
    <p:sldLayoutId id="2147485309" r:id="rId6"/>
    <p:sldLayoutId id="2147485310" r:id="rId7"/>
    <p:sldLayoutId id="2147485311" r:id="rId8"/>
    <p:sldLayoutId id="2147485324" r:id="rId9"/>
    <p:sldLayoutId id="2147485312" r:id="rId10"/>
    <p:sldLayoutId id="2147485313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Wingdings 2" panose="05020102010507070707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33413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33413" y="1828800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F7529FE5-DF14-4979-BA6E-FA87290910FE}" type="datetimeFigureOut">
              <a:rPr lang="ru-RU"/>
              <a:pPr>
                <a:defRPr/>
              </a:pPr>
              <a:t>30.01.2019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2713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1FA9CBA-E6E1-498E-B4CA-C23C4BAB974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14" r:id="rId1"/>
    <p:sldLayoutId id="2147485315" r:id="rId2"/>
    <p:sldLayoutId id="2147485316" r:id="rId3"/>
    <p:sldLayoutId id="2147485317" r:id="rId4"/>
    <p:sldLayoutId id="2147485318" r:id="rId5"/>
    <p:sldLayoutId id="2147485319" r:id="rId6"/>
    <p:sldLayoutId id="2147485320" r:id="rId7"/>
    <p:sldLayoutId id="2147485321" r:id="rId8"/>
    <p:sldLayoutId id="2147485325" r:id="rId9"/>
    <p:sldLayoutId id="2147485322" r:id="rId10"/>
    <p:sldLayoutId id="2147485323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Wingdings 2" panose="05020102010507070707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#_Toc533868358"/><Relationship Id="rId2" Type="http://schemas.openxmlformats.org/officeDocument/2006/relationships/hyperlink" Target="#_Toc533868357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61463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reflection stA="82000" endPos="65000" dist="50800" dir="5400000" sy="-100000" algn="bl" rotWithShape="0"/>
          </a:effectLst>
          <a:scene3d>
            <a:camera prst="orthographicFront"/>
            <a:lightRig rig="threePt" dir="t"/>
          </a:scene3d>
          <a:sp3d extrusionH="76200">
            <a:extrusionClr>
              <a:srgbClr val="008000"/>
            </a:extrusionClr>
          </a:sp3d>
        </p:spPr>
      </p:pic>
      <p:sp>
        <p:nvSpPr>
          <p:cNvPr id="3" name="Прямоугольник 2"/>
          <p:cNvSpPr/>
          <p:nvPr/>
        </p:nvSpPr>
        <p:spPr>
          <a:xfrm>
            <a:off x="1763713" y="1341438"/>
            <a:ext cx="5760615" cy="417579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148" name="Прямоугольник 3"/>
          <p:cNvSpPr>
            <a:spLocks noChangeArrowheads="1"/>
          </p:cNvSpPr>
          <p:nvPr/>
        </p:nvSpPr>
        <p:spPr bwMode="auto">
          <a:xfrm>
            <a:off x="1763713" y="1341438"/>
            <a:ext cx="5876925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оценки качества образования</a:t>
            </a:r>
          </a:p>
          <a:p>
            <a:pPr algn="ctr" eaLnBrk="1" hangingPunct="1"/>
            <a:endParaRPr lang="ru-RU" altLang="ru-RU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 организации </a:t>
            </a:r>
          </a:p>
          <a:p>
            <a:pPr algn="ctr" eaLnBrk="1" hangingPunct="1"/>
            <a:r>
              <a:rPr lang="ru-RU" altLang="ru-RU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проведения</a:t>
            </a:r>
            <a:r>
              <a:rPr lang="ru-RU" alt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региональной оценки качества образования  в </a:t>
            </a:r>
            <a:r>
              <a:rPr lang="ru-RU" altLang="ru-RU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altLang="ru-RU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</a:p>
          <a:p>
            <a:pPr algn="ctr" eaLnBrk="1" hangingPunct="1"/>
            <a:r>
              <a:rPr lang="ru-RU" alt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alt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11.02</a:t>
            </a:r>
            <a:r>
              <a:rPr lang="ru-RU" alt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</a:t>
            </a:r>
            <a:r>
              <a:rPr lang="ru-RU" alt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11.03.2019г</a:t>
            </a:r>
            <a:r>
              <a:rPr lang="ru-RU" alt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alt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ChangeArrowheads="1"/>
          </p:cNvSpPr>
          <p:nvPr/>
        </p:nvSpPr>
        <p:spPr bwMode="auto">
          <a:xfrm>
            <a:off x="250825" y="2620963"/>
            <a:ext cx="86423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marL="169863" indent="-169863"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"/>
            </a:pPr>
            <a:r>
              <a:rPr lang="ru-RU" altLang="ru-RU" sz="2400" b="1">
                <a:solidFill>
                  <a:srgbClr val="C00000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ru-RU" altLang="ru-RU" sz="2400" b="1">
                <a:solidFill>
                  <a:srgbClr val="B23002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Условия проведения </a:t>
            </a:r>
          </a:p>
        </p:txBody>
      </p:sp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8893175" y="6518275"/>
            <a:ext cx="2508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SzPct val="100000"/>
            </a:pPr>
            <a:fld id="{1A12E108-0196-4C83-B934-DF8E600B3B4A}" type="slidenum">
              <a:rPr lang="ru-RU" altLang="ru-RU" sz="1200">
                <a:solidFill>
                  <a:srgbClr val="898989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pPr algn="r" eaLnBrk="1" hangingPunct="1">
                <a:buSzPct val="100000"/>
              </a:pPr>
              <a:t>10</a:t>
            </a:fld>
            <a:endParaRPr lang="ru-RU" altLang="ru-RU" sz="1200">
              <a:solidFill>
                <a:srgbClr val="898989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254000" y="3413106"/>
            <a:ext cx="8424863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marL="341313" indent="-341313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Clr>
                <a:srgbClr val="4F81BD"/>
              </a:buClr>
              <a:buSzPct val="100000"/>
              <a:buFont typeface="Wingdings" panose="05000000000000000000" pitchFamily="2" charset="2"/>
              <a:buChar char=""/>
            </a:pPr>
            <a:r>
              <a:rPr lang="ru-RU" altLang="ru-RU" b="1" dirty="0">
                <a:solidFill>
                  <a:srgbClr val="4F81BD"/>
                </a:solidFill>
                <a:ea typeface="Microsoft YaHei" panose="020B0503020204020204" pitchFamily="34" charset="-122"/>
              </a:rPr>
              <a:t>Даты проведения </a:t>
            </a:r>
            <a:r>
              <a:rPr lang="ru-RU" altLang="ru-RU" b="1" dirty="0">
                <a:solidFill>
                  <a:srgbClr val="B23002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определяет </a:t>
            </a:r>
            <a:r>
              <a:rPr lang="ru-RU" altLang="ru-RU" b="1" dirty="0" smtClean="0">
                <a:solidFill>
                  <a:srgbClr val="B23002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МОУО</a:t>
            </a:r>
            <a:endParaRPr lang="ru-RU" altLang="ru-RU" sz="800" b="1" dirty="0">
              <a:solidFill>
                <a:srgbClr val="B23002"/>
              </a:solidFill>
              <a:ea typeface="Microsoft YaHei" panose="020B0503020204020204" pitchFamily="34" charset="-122"/>
            </a:endParaRPr>
          </a:p>
        </p:txBody>
      </p:sp>
      <p:sp>
        <p:nvSpPr>
          <p:cNvPr id="9221" name="Rectangle 3"/>
          <p:cNvSpPr>
            <a:spLocks noChangeArrowheads="1"/>
          </p:cNvSpPr>
          <p:nvPr/>
        </p:nvSpPr>
        <p:spPr bwMode="auto">
          <a:xfrm>
            <a:off x="254000" y="3784988"/>
            <a:ext cx="8424863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marL="341313" indent="-341313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Clr>
                <a:srgbClr val="4F81BD"/>
              </a:buClr>
              <a:buSzPct val="100000"/>
              <a:buFont typeface="Wingdings" panose="05000000000000000000" pitchFamily="2" charset="2"/>
              <a:buChar char=""/>
            </a:pPr>
            <a:r>
              <a:rPr lang="ru-RU" altLang="ru-RU" b="1" dirty="0">
                <a:solidFill>
                  <a:srgbClr val="4F81BD"/>
                </a:solidFill>
                <a:ea typeface="Microsoft YaHei" panose="020B0503020204020204" pitchFamily="34" charset="-122"/>
              </a:rPr>
              <a:t>Выбор профиля экзамена по математике осуществляет </a:t>
            </a:r>
            <a:r>
              <a:rPr lang="ru-RU" altLang="ru-RU" b="1" dirty="0">
                <a:solidFill>
                  <a:srgbClr val="B23002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выпускник </a:t>
            </a:r>
            <a:r>
              <a:rPr lang="ru-RU" altLang="ru-RU" b="1" dirty="0" smtClean="0">
                <a:solidFill>
                  <a:srgbClr val="B23002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самостоятельно </a:t>
            </a:r>
            <a:endParaRPr lang="ru-RU" altLang="ru-RU" sz="800" b="1" dirty="0">
              <a:solidFill>
                <a:srgbClr val="B23002"/>
              </a:solidFill>
              <a:ea typeface="Microsoft YaHei" panose="020B0503020204020204" pitchFamily="34" charset="-122"/>
            </a:endParaRPr>
          </a:p>
        </p:txBody>
      </p:sp>
      <p:sp>
        <p:nvSpPr>
          <p:cNvPr id="9222" name="Rectangle 3"/>
          <p:cNvSpPr>
            <a:spLocks noChangeArrowheads="1"/>
          </p:cNvSpPr>
          <p:nvPr/>
        </p:nvSpPr>
        <p:spPr bwMode="auto">
          <a:xfrm>
            <a:off x="250825" y="4357272"/>
            <a:ext cx="8424863" cy="1602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marL="341313" indent="-341313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Clr>
                <a:srgbClr val="4F81BD"/>
              </a:buClr>
              <a:buSzPct val="100000"/>
              <a:buFont typeface="Wingdings" panose="05000000000000000000" pitchFamily="2" charset="2"/>
              <a:buChar char=""/>
            </a:pPr>
            <a:r>
              <a:rPr lang="ru-RU" altLang="ru-RU" b="1" dirty="0" smtClean="0">
                <a:solidFill>
                  <a:srgbClr val="4F81BD"/>
                </a:solidFill>
                <a:ea typeface="Microsoft YaHei" panose="020B0503020204020204" pitchFamily="34" charset="-122"/>
              </a:rPr>
              <a:t>Проведения </a:t>
            </a:r>
            <a:r>
              <a:rPr lang="ru-RU" altLang="ru-RU" b="1" dirty="0">
                <a:solidFill>
                  <a:srgbClr val="4F81BD"/>
                </a:solidFill>
                <a:ea typeface="Microsoft YaHei" panose="020B0503020204020204" pitchFamily="34" charset="-122"/>
              </a:rPr>
              <a:t>репетиционных экзаменов </a:t>
            </a:r>
            <a:r>
              <a:rPr lang="ru-RU" altLang="ru-RU" b="1" dirty="0" smtClean="0">
                <a:solidFill>
                  <a:srgbClr val="4F81BD"/>
                </a:solidFill>
                <a:ea typeface="Microsoft YaHei" panose="020B0503020204020204" pitchFamily="34" charset="-122"/>
              </a:rPr>
              <a:t>в ОУ или ППЭ и </a:t>
            </a:r>
            <a:r>
              <a:rPr lang="ru-RU" altLang="ru-RU" b="1" dirty="0">
                <a:solidFill>
                  <a:srgbClr val="4F81BD"/>
                </a:solidFill>
                <a:ea typeface="Microsoft YaHei" panose="020B0503020204020204" pitchFamily="34" charset="-122"/>
              </a:rPr>
              <a:t>резервные дни для выпускников, их пропустивших, </a:t>
            </a:r>
            <a:r>
              <a:rPr lang="ru-RU" altLang="ru-RU" b="1" dirty="0">
                <a:solidFill>
                  <a:srgbClr val="B23002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определяет МОУО </a:t>
            </a:r>
            <a:r>
              <a:rPr lang="ru-RU" altLang="ru-RU" b="1" dirty="0">
                <a:solidFill>
                  <a:srgbClr val="4F81BD"/>
                </a:solidFill>
                <a:ea typeface="Microsoft YaHei" panose="020B0503020204020204" pitchFamily="34" charset="-122"/>
              </a:rPr>
              <a:t>(организация мероприятия в ППЭ и/или в своих школах), рекомендуемая резервная дата  </a:t>
            </a:r>
            <a:r>
              <a:rPr lang="ru-RU" altLang="ru-RU" b="1" dirty="0" smtClean="0">
                <a:solidFill>
                  <a:srgbClr val="4F81BD"/>
                </a:solidFill>
                <a:ea typeface="Microsoft YaHei" panose="020B0503020204020204" pitchFamily="34" charset="-122"/>
              </a:rPr>
              <a:t>18 </a:t>
            </a:r>
            <a:r>
              <a:rPr lang="ru-RU" altLang="ru-RU" b="1" dirty="0">
                <a:solidFill>
                  <a:srgbClr val="4F81BD"/>
                </a:solidFill>
                <a:ea typeface="Microsoft YaHei" panose="020B0503020204020204" pitchFamily="34" charset="-122"/>
              </a:rPr>
              <a:t>- </a:t>
            </a:r>
            <a:r>
              <a:rPr lang="ru-RU" altLang="ru-RU" b="1" dirty="0" smtClean="0">
                <a:solidFill>
                  <a:srgbClr val="4F81BD"/>
                </a:solidFill>
                <a:ea typeface="Microsoft YaHei" panose="020B0503020204020204" pitchFamily="34" charset="-122"/>
              </a:rPr>
              <a:t>21.03.2019 </a:t>
            </a:r>
            <a:r>
              <a:rPr lang="ru-RU" altLang="ru-RU" b="1" dirty="0">
                <a:solidFill>
                  <a:srgbClr val="4F81BD"/>
                </a:solidFill>
                <a:ea typeface="Microsoft YaHei" panose="020B0503020204020204" pitchFamily="34" charset="-122"/>
              </a:rPr>
              <a:t>г</a:t>
            </a:r>
            <a:r>
              <a:rPr lang="ru-RU" altLang="ru-RU" b="1" dirty="0" smtClean="0">
                <a:solidFill>
                  <a:srgbClr val="4F81BD"/>
                </a:solidFill>
                <a:ea typeface="Microsoft YaHei" panose="020B0503020204020204" pitchFamily="34" charset="-122"/>
              </a:rPr>
              <a:t>. (</a:t>
            </a:r>
            <a:r>
              <a:rPr lang="ru-RU" altLang="ru-RU" b="1" u="sng" dirty="0" smtClean="0">
                <a:solidFill>
                  <a:srgbClr val="4F81BD"/>
                </a:solidFill>
                <a:ea typeface="Microsoft YaHei" panose="020B0503020204020204" pitchFamily="34" charset="-122"/>
              </a:rPr>
              <a:t>если есть необходимость)</a:t>
            </a:r>
            <a:endParaRPr lang="ru-RU" altLang="ru-RU" b="1" u="sng" dirty="0">
              <a:solidFill>
                <a:srgbClr val="B23002"/>
              </a:solidFill>
              <a:ea typeface="Microsoft YaHei" panose="020B0503020204020204" pitchFamily="34" charset="-122"/>
            </a:endParaRPr>
          </a:p>
          <a:p>
            <a:pPr eaLnBrk="1" hangingPunct="1">
              <a:buSzPct val="100000"/>
            </a:pPr>
            <a:endParaRPr lang="ru-RU" altLang="ru-RU" sz="800" b="1" dirty="0">
              <a:solidFill>
                <a:srgbClr val="B23002"/>
              </a:solidFill>
              <a:ea typeface="Microsoft YaHei" panose="020B0503020204020204" pitchFamily="34" charset="-122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376238" y="260350"/>
            <a:ext cx="8516937" cy="83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marL="169863" indent="-169863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32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28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24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"/>
              <a:defRPr/>
            </a:pPr>
            <a:r>
              <a:rPr lang="ru-RU" altLang="ru-RU" sz="2400" b="1" dirty="0" smtClean="0">
                <a:solidFill>
                  <a:srgbClr val="B23002"/>
                </a:solidFill>
                <a:latin typeface="Arial" charset="0"/>
                <a:cs typeface="Times New Roman" pitchFamily="18" charset="0"/>
              </a:rPr>
              <a:t> Организация </a:t>
            </a:r>
          </a:p>
          <a:p>
            <a:pPr marL="0" indent="0" algn="ctr" eaLnBrk="1" hangingPunct="1">
              <a:spcBef>
                <a:spcPct val="0"/>
              </a:spcBef>
              <a:buClr>
                <a:srgbClr val="C00000"/>
              </a:buClr>
              <a:defRPr/>
            </a:pPr>
            <a:r>
              <a:rPr lang="ru-RU" altLang="ru-RU" sz="2400" b="1" dirty="0" smtClean="0">
                <a:solidFill>
                  <a:srgbClr val="B23002"/>
                </a:solidFill>
                <a:latin typeface="Arial" charset="0"/>
                <a:cs typeface="Times New Roman" pitchFamily="18" charset="0"/>
              </a:rPr>
              <a:t>репетиционных (пробных) экзаменов </a:t>
            </a:r>
          </a:p>
        </p:txBody>
      </p:sp>
      <p:sp>
        <p:nvSpPr>
          <p:cNvPr id="9224" name="Rectangle 3"/>
          <p:cNvSpPr>
            <a:spLocks noChangeArrowheads="1"/>
          </p:cNvSpPr>
          <p:nvPr/>
        </p:nvSpPr>
        <p:spPr bwMode="auto">
          <a:xfrm>
            <a:off x="254000" y="1268413"/>
            <a:ext cx="8424863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marL="341313" indent="-341313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Clr>
                <a:srgbClr val="4F81BD"/>
              </a:buClr>
              <a:buSzPct val="100000"/>
              <a:buFont typeface="Wingdings" panose="05000000000000000000" pitchFamily="2" charset="2"/>
              <a:buChar char=""/>
            </a:pPr>
            <a:r>
              <a:rPr lang="ru-RU" altLang="ru-RU" b="1">
                <a:solidFill>
                  <a:srgbClr val="4F81BD"/>
                </a:solidFill>
                <a:ea typeface="Microsoft YaHei" panose="020B0503020204020204" pitchFamily="34" charset="-122"/>
              </a:rPr>
              <a:t>Проводятся с целью </a:t>
            </a:r>
            <a:r>
              <a:rPr lang="ru-RU" altLang="ru-RU" b="1">
                <a:solidFill>
                  <a:srgbClr val="B23002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ознакомления</a:t>
            </a:r>
            <a:r>
              <a:rPr lang="ru-RU" altLang="ru-RU" b="1">
                <a:solidFill>
                  <a:srgbClr val="4F81BD"/>
                </a:solidFill>
                <a:ea typeface="Microsoft YaHei" panose="020B0503020204020204" pitchFamily="34" charset="-122"/>
              </a:rPr>
              <a:t> обучающихся с процедурой ГИА, </a:t>
            </a:r>
            <a:r>
              <a:rPr lang="ru-RU" altLang="ru-RU" b="1">
                <a:solidFill>
                  <a:srgbClr val="B23002"/>
                </a:solidFill>
                <a:ea typeface="Microsoft YaHei" panose="020B0503020204020204" pitchFamily="34" charset="-122"/>
              </a:rPr>
              <a:t>выявления</a:t>
            </a:r>
            <a:r>
              <a:rPr lang="ru-RU" altLang="ru-RU" b="1">
                <a:solidFill>
                  <a:srgbClr val="4F81BD"/>
                </a:solidFill>
                <a:ea typeface="Microsoft YaHei" panose="020B0503020204020204" pitchFamily="34" charset="-122"/>
              </a:rPr>
              <a:t> «проблемных» точек в освоении предметов, своевременной </a:t>
            </a:r>
            <a:r>
              <a:rPr lang="ru-RU" altLang="ru-RU" b="1">
                <a:solidFill>
                  <a:srgbClr val="B23002"/>
                </a:solidFill>
                <a:ea typeface="Microsoft YaHei" panose="020B0503020204020204" pitchFamily="34" charset="-122"/>
              </a:rPr>
              <a:t>коррекции</a:t>
            </a:r>
            <a:r>
              <a:rPr lang="ru-RU" altLang="ru-RU" b="1">
                <a:solidFill>
                  <a:srgbClr val="4F81BD"/>
                </a:solidFill>
                <a:ea typeface="Microsoft YaHei" panose="020B0503020204020204" pitchFamily="34" charset="-122"/>
              </a:rPr>
              <a:t> учебного материала.</a:t>
            </a:r>
            <a:endParaRPr lang="ru-RU" altLang="ru-RU" b="1">
              <a:solidFill>
                <a:srgbClr val="B23002"/>
              </a:solidFill>
              <a:ea typeface="Microsoft YaHei" panose="020B0503020204020204" pitchFamily="34" charset="-122"/>
            </a:endParaRPr>
          </a:p>
          <a:p>
            <a:pPr eaLnBrk="1" hangingPunct="1">
              <a:buSzPct val="100000"/>
            </a:pPr>
            <a:endParaRPr lang="ru-RU" altLang="ru-RU" sz="800" b="1">
              <a:solidFill>
                <a:srgbClr val="B23002"/>
              </a:solidFill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8893175" y="6518275"/>
            <a:ext cx="2508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SzPct val="100000"/>
            </a:pPr>
            <a:fld id="{677F18BE-274D-4919-AE9C-F3206838B97C}" type="slidenum">
              <a:rPr lang="ru-RU" altLang="ru-RU" sz="1200">
                <a:solidFill>
                  <a:srgbClr val="898989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pPr algn="r" eaLnBrk="1" hangingPunct="1">
                <a:buSzPct val="100000"/>
              </a:pPr>
              <a:t>11</a:t>
            </a:fld>
            <a:endParaRPr lang="ru-RU" altLang="ru-RU" sz="1200">
              <a:solidFill>
                <a:srgbClr val="898989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38125" y="1484313"/>
            <a:ext cx="8424863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marL="341313" indent="-341313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Clr>
                <a:srgbClr val="4F81BD"/>
              </a:buClr>
              <a:buSzPct val="100000"/>
              <a:buFont typeface="Wingdings" panose="05000000000000000000" pitchFamily="2" charset="2"/>
              <a:buChar char=""/>
            </a:pPr>
            <a:r>
              <a:rPr lang="ru-RU" altLang="ru-RU" b="1">
                <a:solidFill>
                  <a:srgbClr val="4F81BD"/>
                </a:solidFill>
                <a:ea typeface="Microsoft YaHei" panose="020B0503020204020204" pitchFamily="34" charset="-122"/>
              </a:rPr>
              <a:t>Единообразный </a:t>
            </a:r>
            <a:r>
              <a:rPr lang="ru-RU" altLang="ru-RU" b="1">
                <a:solidFill>
                  <a:srgbClr val="B23002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анализ результатов </a:t>
            </a:r>
            <a:r>
              <a:rPr lang="ru-RU" altLang="ru-RU" b="1">
                <a:solidFill>
                  <a:srgbClr val="4F81BD"/>
                </a:solidFill>
                <a:ea typeface="Microsoft YaHei" panose="020B0503020204020204" pitchFamily="34" charset="-122"/>
              </a:rPr>
              <a:t>оценочных процедур по выстроенной схеме:</a:t>
            </a:r>
            <a:endParaRPr lang="ru-RU" altLang="ru-RU" b="1">
              <a:solidFill>
                <a:srgbClr val="B23002"/>
              </a:solidFill>
              <a:ea typeface="Microsoft YaHei" panose="020B0503020204020204" pitchFamily="34" charset="-122"/>
            </a:endParaRPr>
          </a:p>
        </p:txBody>
      </p:sp>
      <p:sp>
        <p:nvSpPr>
          <p:cNvPr id="11268" name="Rectangle 1"/>
          <p:cNvSpPr>
            <a:spLocks noChangeArrowheads="1"/>
          </p:cNvSpPr>
          <p:nvPr/>
        </p:nvSpPr>
        <p:spPr bwMode="auto">
          <a:xfrm>
            <a:off x="376238" y="14288"/>
            <a:ext cx="8516937" cy="83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marL="169863" indent="-169863"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"/>
            </a:pPr>
            <a:r>
              <a:rPr lang="ru-RU" altLang="ru-RU" sz="2400" b="1">
                <a:solidFill>
                  <a:srgbClr val="B23002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ru-RU" altLang="ru-RU" sz="2200" b="1">
                <a:solidFill>
                  <a:srgbClr val="B23002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Общие рекомендации по процедурам независимой оценки качества образования</a:t>
            </a:r>
          </a:p>
        </p:txBody>
      </p:sp>
      <p:sp>
        <p:nvSpPr>
          <p:cNvPr id="11269" name="Rectangle 3"/>
          <p:cNvSpPr>
            <a:spLocks noChangeArrowheads="1"/>
          </p:cNvSpPr>
          <p:nvPr/>
        </p:nvSpPr>
        <p:spPr bwMode="auto">
          <a:xfrm>
            <a:off x="280988" y="836613"/>
            <a:ext cx="8424862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marL="341313" indent="-341313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Clr>
                <a:srgbClr val="4F81BD"/>
              </a:buClr>
              <a:buSzPct val="100000"/>
              <a:buFont typeface="Wingdings" panose="05000000000000000000" pitchFamily="2" charset="2"/>
              <a:buChar char=""/>
            </a:pPr>
            <a:r>
              <a:rPr lang="ru-RU" altLang="ru-RU" b="1">
                <a:solidFill>
                  <a:srgbClr val="B23002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Без выставления оценок </a:t>
            </a:r>
            <a:r>
              <a:rPr lang="ru-RU" altLang="ru-RU" b="1">
                <a:solidFill>
                  <a:srgbClr val="4F81BD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в журнал и </a:t>
            </a:r>
            <a:r>
              <a:rPr lang="ru-RU" altLang="ru-RU" b="1">
                <a:solidFill>
                  <a:srgbClr val="B23002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без влияния </a:t>
            </a:r>
            <a:r>
              <a:rPr lang="ru-RU" altLang="ru-RU" b="1">
                <a:solidFill>
                  <a:srgbClr val="4F81BD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на текущую успеваемость</a:t>
            </a:r>
            <a:endParaRPr lang="ru-RU" altLang="ru-RU" b="1">
              <a:solidFill>
                <a:srgbClr val="B23002"/>
              </a:solidFill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707678"/>
              </p:ext>
            </p:extLst>
          </p:nvPr>
        </p:nvGraphicFramePr>
        <p:xfrm>
          <a:off x="395288" y="2205038"/>
          <a:ext cx="8351837" cy="4416552"/>
        </p:xfrm>
        <a:graphic>
          <a:graphicData uri="http://schemas.openxmlformats.org/drawingml/2006/table">
            <a:tbl>
              <a:tblPr firstRow="1" firstCol="1" bandRow="1"/>
              <a:tblGrid>
                <a:gridCol w="16563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386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5680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453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Направления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Алгоритм  анализа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Результат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6071"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Анализ </a:t>
                      </a:r>
                      <a:r>
                        <a:rPr lang="ru-RU" sz="1400" b="1" i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результатов 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выполнения заданий оценочных процедур</a:t>
                      </a: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Соотнесение процента 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выполнения отдельных заданий по каждому конкретному знанию и умению</a:t>
                      </a: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Организация  </a:t>
                      </a: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индивидуальной 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работы </a:t>
                      </a: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по конкретным пробелам в знаниях, 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коррекция  результатов</a:t>
                      </a: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07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Соотнесение процента 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выполнения </a:t>
                      </a: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заданий по типам  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Возможность увидеть «проблемные» зоны и зоны «стабильности»</a:t>
                      </a: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60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Рассмотрение выполнения заданий группами обучающихся с разным уровнем подготовки</a:t>
                      </a: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Возможность составления программы работы с разными категориями обучающихся</a:t>
                      </a: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814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Индивидуальное выявление конкретных </a:t>
                      </a: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ошибок 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и наиболее удачных решений (анализируется каждая работа обучающегося)</a:t>
                      </a: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Формирование спектра «типичных затруднений» 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и </a:t>
                      </a: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проблем 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в целом по </a:t>
                      </a: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каждому классу и школе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36071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Анализ </a:t>
                      </a:r>
                      <a:r>
                        <a:rPr lang="ru-RU" sz="1400" b="1" i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объективности 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оценочных процедур</a:t>
                      </a: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Сопоставление результатов: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- оценочных 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процедур по </a:t>
                      </a: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форматам и годам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Определение степени и признаков необъективности в оценивании. Выявление «лояльных» и «строгих» педагогов. Работа по обеспечению объективного оценивания.  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907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- внешнего 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и </a:t>
                      </a:r>
                      <a:r>
                        <a:rPr lang="ru-RU" sz="1400" dirty="0" err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внтришкольного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оценивания</a:t>
                      </a:r>
                    </a:p>
                  </a:txBody>
                  <a:tcPr marL="68590" marR="685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8893175" y="6518275"/>
            <a:ext cx="2508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SzPct val="100000"/>
            </a:pPr>
            <a:fld id="{972853BD-24C2-44E9-A64F-7F4D92B6619E}" type="slidenum">
              <a:rPr lang="ru-RU" altLang="ru-RU" sz="1200">
                <a:solidFill>
                  <a:srgbClr val="898989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pPr algn="r" eaLnBrk="1" hangingPunct="1">
                <a:buSzPct val="100000"/>
              </a:pPr>
              <a:t>12</a:t>
            </a:fld>
            <a:endParaRPr lang="ru-RU" altLang="ru-RU" sz="1200">
              <a:solidFill>
                <a:srgbClr val="898989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312738" y="1317625"/>
            <a:ext cx="8470900" cy="254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marL="341313" indent="-341313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32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8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just" eaLnBrk="1" hangingPunct="1">
              <a:spcBef>
                <a:spcPct val="0"/>
              </a:spcBef>
              <a:buClr>
                <a:srgbClr val="4F81BD"/>
              </a:buClr>
              <a:buFont typeface="Wingdings" pitchFamily="2" charset="2"/>
              <a:buChar char=""/>
              <a:defRPr/>
            </a:pPr>
            <a:r>
              <a:rPr lang="ru-RU" altLang="ru-RU" sz="2000" b="1" dirty="0" smtClean="0">
                <a:solidFill>
                  <a:srgbClr val="4F81BD"/>
                </a:solidFill>
                <a:latin typeface="Arial" charset="0"/>
              </a:rPr>
              <a:t>Принятие </a:t>
            </a:r>
            <a:r>
              <a:rPr lang="ru-RU" altLang="ru-RU" sz="2000" b="1" dirty="0" smtClean="0">
                <a:solidFill>
                  <a:srgbClr val="B23002"/>
                </a:solidFill>
                <a:latin typeface="Arial" charset="0"/>
                <a:cs typeface="Times New Roman" pitchFamily="18" charset="0"/>
              </a:rPr>
              <a:t>управленческих решений </a:t>
            </a:r>
            <a:r>
              <a:rPr lang="ru-RU" altLang="ru-RU" sz="2000" b="1" dirty="0" smtClean="0">
                <a:solidFill>
                  <a:srgbClr val="4F81BD"/>
                </a:solidFill>
                <a:latin typeface="Arial" charset="0"/>
              </a:rPr>
              <a:t>после получения результатов по каждому виду оценочных процедур, в том числе:</a:t>
            </a:r>
          </a:p>
          <a:p>
            <a:pPr marL="0" indent="0" algn="just" eaLnBrk="1" hangingPunct="1">
              <a:spcBef>
                <a:spcPct val="0"/>
              </a:spcBef>
              <a:buClr>
                <a:srgbClr val="4F81BD"/>
              </a:buClr>
              <a:defRPr/>
            </a:pPr>
            <a:endParaRPr lang="ru-RU" altLang="ru-RU" sz="900" b="1" dirty="0" smtClean="0">
              <a:solidFill>
                <a:srgbClr val="4F81BD"/>
              </a:solidFill>
              <a:latin typeface="Arial" charset="0"/>
            </a:endParaRPr>
          </a:p>
          <a:p>
            <a:pPr marL="630237" lvl="1" indent="-342900" algn="just">
              <a:spcBef>
                <a:spcPct val="0"/>
              </a:spcBef>
              <a:buClr>
                <a:srgbClr val="4F81BD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1800" b="1" dirty="0">
                <a:solidFill>
                  <a:srgbClr val="4F81BD"/>
                </a:solidFill>
                <a:latin typeface="Arial" charset="0"/>
              </a:rPr>
              <a:t>в</a:t>
            </a:r>
            <a:r>
              <a:rPr lang="ru-RU" altLang="ru-RU" sz="1800" b="1" dirty="0" smtClean="0">
                <a:solidFill>
                  <a:srgbClr val="4F81BD"/>
                </a:solidFill>
                <a:latin typeface="Arial" charset="0"/>
              </a:rPr>
              <a:t>ыявление и тиражирование успешного опыта отдельных учителей; </a:t>
            </a:r>
          </a:p>
          <a:p>
            <a:pPr marL="630237" lvl="1" indent="-342900" algn="just">
              <a:spcBef>
                <a:spcPct val="0"/>
              </a:spcBef>
              <a:buClr>
                <a:srgbClr val="4F81BD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1800" b="1" dirty="0">
                <a:solidFill>
                  <a:srgbClr val="4F81BD"/>
                </a:solidFill>
                <a:latin typeface="Arial" charset="0"/>
              </a:rPr>
              <a:t>ф</a:t>
            </a:r>
            <a:r>
              <a:rPr lang="ru-RU" altLang="ru-RU" sz="1800" b="1" dirty="0" smtClean="0">
                <a:solidFill>
                  <a:srgbClr val="4F81BD"/>
                </a:solidFill>
                <a:latin typeface="Arial" charset="0"/>
              </a:rPr>
              <a:t>ормирование системы методической работы, основываясь на сетевых формах взаимодействия;</a:t>
            </a:r>
          </a:p>
          <a:p>
            <a:pPr marL="630237" lvl="1" indent="-342900" algn="just">
              <a:spcBef>
                <a:spcPct val="0"/>
              </a:spcBef>
              <a:buClr>
                <a:srgbClr val="4F81BD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1800" b="1" dirty="0" smtClean="0">
                <a:solidFill>
                  <a:srgbClr val="4F81BD"/>
                </a:solidFill>
                <a:latin typeface="Arial" charset="0"/>
              </a:rPr>
              <a:t>персонифицированное повышение квалификации педагогов.</a:t>
            </a:r>
            <a:endParaRPr lang="ru-RU" altLang="ru-RU" sz="600" b="1" dirty="0" smtClean="0">
              <a:solidFill>
                <a:srgbClr val="B23002"/>
              </a:solidFill>
              <a:latin typeface="Arial" charset="0"/>
            </a:endParaRPr>
          </a:p>
        </p:txBody>
      </p:sp>
      <p:sp>
        <p:nvSpPr>
          <p:cNvPr id="8197" name="Rectangle 3"/>
          <p:cNvSpPr>
            <a:spLocks noChangeArrowheads="1"/>
          </p:cNvSpPr>
          <p:nvPr/>
        </p:nvSpPr>
        <p:spPr bwMode="auto">
          <a:xfrm>
            <a:off x="376238" y="4160838"/>
            <a:ext cx="8470900" cy="197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marL="341313" indent="-341313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32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8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just" eaLnBrk="1" hangingPunct="1">
              <a:spcBef>
                <a:spcPct val="0"/>
              </a:spcBef>
              <a:buClr>
                <a:srgbClr val="4F81BD"/>
              </a:buClr>
              <a:buFont typeface="Wingdings" pitchFamily="2" charset="2"/>
              <a:buChar char=""/>
              <a:defRPr/>
            </a:pPr>
            <a:r>
              <a:rPr lang="ru-RU" altLang="ru-RU" sz="2000" b="1" dirty="0" smtClean="0">
                <a:solidFill>
                  <a:srgbClr val="4F81BD"/>
                </a:solidFill>
                <a:latin typeface="Arial" charset="0"/>
              </a:rPr>
              <a:t>Организация </a:t>
            </a:r>
            <a:r>
              <a:rPr lang="ru-RU" altLang="ru-RU" sz="2000" b="1" dirty="0" smtClean="0">
                <a:solidFill>
                  <a:srgbClr val="B23002"/>
                </a:solidFill>
                <a:latin typeface="Arial" charset="0"/>
                <a:cs typeface="Times New Roman" pitchFamily="18" charset="0"/>
              </a:rPr>
              <a:t>индивидуальной работы </a:t>
            </a:r>
            <a:r>
              <a:rPr lang="ru-RU" altLang="ru-RU" sz="2000" b="1" dirty="0" smtClean="0">
                <a:solidFill>
                  <a:srgbClr val="4F81BD"/>
                </a:solidFill>
                <a:latin typeface="Arial" charset="0"/>
              </a:rPr>
              <a:t>с обучающимися после получения результатов по алгоритму:</a:t>
            </a:r>
          </a:p>
          <a:p>
            <a:pPr marL="0" indent="0" algn="just" eaLnBrk="1" hangingPunct="1">
              <a:spcBef>
                <a:spcPct val="0"/>
              </a:spcBef>
              <a:buClr>
                <a:srgbClr val="4F81BD"/>
              </a:buClr>
              <a:defRPr/>
            </a:pPr>
            <a:endParaRPr lang="ru-RU" altLang="ru-RU" sz="1000" b="1" dirty="0" smtClean="0">
              <a:solidFill>
                <a:srgbClr val="4F81BD"/>
              </a:solidFill>
              <a:latin typeface="Arial" charset="0"/>
            </a:endParaRPr>
          </a:p>
          <a:p>
            <a:pPr marL="636587" lvl="1" indent="-342900" algn="just">
              <a:spcBef>
                <a:spcPct val="0"/>
              </a:spcBef>
              <a:buClr>
                <a:srgbClr val="4F81BD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1800" b="1" dirty="0">
                <a:solidFill>
                  <a:srgbClr val="4F81BD"/>
                </a:solidFill>
                <a:latin typeface="Arial" charset="0"/>
              </a:rPr>
              <a:t>в</a:t>
            </a:r>
            <a:r>
              <a:rPr lang="ru-RU" altLang="ru-RU" sz="1800" b="1" dirty="0" smtClean="0">
                <a:solidFill>
                  <a:srgbClr val="4F81BD"/>
                </a:solidFill>
                <a:latin typeface="Arial" charset="0"/>
              </a:rPr>
              <a:t>ыявление «зон неуспешности» каждого выпускника;</a:t>
            </a:r>
          </a:p>
          <a:p>
            <a:pPr marL="636587" lvl="1" indent="-342900" algn="just">
              <a:spcBef>
                <a:spcPct val="0"/>
              </a:spcBef>
              <a:buClr>
                <a:srgbClr val="4F81BD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1800" b="1" dirty="0">
                <a:solidFill>
                  <a:srgbClr val="4F81BD"/>
                </a:solidFill>
                <a:latin typeface="Arial" charset="0"/>
              </a:rPr>
              <a:t>ф</a:t>
            </a:r>
            <a:r>
              <a:rPr lang="ru-RU" altLang="ru-RU" sz="1800" b="1" dirty="0" smtClean="0">
                <a:solidFill>
                  <a:srgbClr val="4F81BD"/>
                </a:solidFill>
                <a:latin typeface="Arial" charset="0"/>
              </a:rPr>
              <a:t>ормирование программы урочной и внеурочной деятельности и графика работы с выпускником;</a:t>
            </a:r>
          </a:p>
          <a:p>
            <a:pPr marL="636587" lvl="1" indent="-342900" algn="just">
              <a:spcBef>
                <a:spcPct val="0"/>
              </a:spcBef>
              <a:buClr>
                <a:srgbClr val="4F81BD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1800" b="1" dirty="0">
                <a:solidFill>
                  <a:srgbClr val="4F81BD"/>
                </a:solidFill>
                <a:latin typeface="Arial" charset="0"/>
              </a:rPr>
              <a:t>п</a:t>
            </a:r>
            <a:r>
              <a:rPr lang="ru-RU" altLang="ru-RU" sz="1800" b="1" dirty="0" smtClean="0">
                <a:solidFill>
                  <a:srgbClr val="4F81BD"/>
                </a:solidFill>
                <a:latin typeface="Arial" charset="0"/>
              </a:rPr>
              <a:t>ромежуточная экспресс-диагностика.</a:t>
            </a:r>
            <a:endParaRPr lang="ru-RU" altLang="ru-RU" sz="900" b="1" dirty="0" smtClean="0">
              <a:solidFill>
                <a:srgbClr val="B23002"/>
              </a:solidFill>
              <a:latin typeface="Arial" charset="0"/>
            </a:endParaRPr>
          </a:p>
        </p:txBody>
      </p:sp>
      <p:sp>
        <p:nvSpPr>
          <p:cNvPr id="13317" name="Rectangle 1"/>
          <p:cNvSpPr>
            <a:spLocks noChangeArrowheads="1"/>
          </p:cNvSpPr>
          <p:nvPr/>
        </p:nvSpPr>
        <p:spPr bwMode="auto">
          <a:xfrm>
            <a:off x="376238" y="115888"/>
            <a:ext cx="8516937" cy="83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marL="169863" indent="-169863"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"/>
            </a:pPr>
            <a:r>
              <a:rPr lang="ru-RU" altLang="ru-RU" sz="2400" b="1">
                <a:solidFill>
                  <a:srgbClr val="B23002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ru-RU" altLang="ru-RU" sz="2200" b="1">
                <a:solidFill>
                  <a:srgbClr val="B23002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Общие рекомендации по процедурам независимой оценки качества образования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6302800"/>
              </p:ext>
            </p:extLst>
          </p:nvPr>
        </p:nvGraphicFramePr>
        <p:xfrm>
          <a:off x="106363" y="1557338"/>
          <a:ext cx="8929687" cy="4846865"/>
        </p:xfrm>
        <a:graphic>
          <a:graphicData uri="http://schemas.openxmlformats.org/drawingml/2006/table">
            <a:tbl>
              <a:tblPr/>
              <a:tblGrid>
                <a:gridCol w="64815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481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228889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работ</a:t>
                      </a:r>
                      <a:endParaRPr kumimoji="0" lang="ru-RU" altLang="ru-RU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1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                                  (Базовый уровень) </a:t>
                      </a:r>
                      <a:endParaRPr kumimoji="0" lang="ru-RU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11 класс</a:t>
                      </a:r>
                      <a:endParaRPr kumimoji="0" lang="ru-RU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14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1478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получения материалов РСОКО ОУО,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рассадка участников по ППЭ </a:t>
                      </a:r>
                    </a:p>
                  </a:txBody>
                  <a:tcPr marL="9525" marR="9525" marT="9514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3 дня до экзамена</a:t>
                      </a:r>
                    </a:p>
                  </a:txBody>
                  <a:tcPr marL="9525" marR="9525" marT="9514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093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Печать ЭМ (бланков, КИМов) в ППЭ, формирование пакетов по аудиториям</a:t>
                      </a:r>
                    </a:p>
                  </a:txBody>
                  <a:tcPr marL="9525" marR="9525" marT="9514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Минимум за 1 день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экзамена</a:t>
                      </a:r>
                    </a:p>
                  </a:txBody>
                  <a:tcPr marL="9525" marR="9525" marT="9514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1920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технического специалиста по внесению данных бланков регистрации и ответов участников РСОКО в программу</a:t>
                      </a:r>
                    </a:p>
                  </a:txBody>
                  <a:tcPr marL="9525" marR="9525" marT="9514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 рабочих дней)</a:t>
                      </a:r>
                    </a:p>
                  </a:txBody>
                  <a:tcPr marL="9525" marR="9525" marT="9514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1912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algn="l" fontAlgn="ctr"/>
                      <a:r>
                        <a:rPr kumimoji="0" lang="ru-RU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Сдача файлов в РЦОИ</a:t>
                      </a:r>
                      <a:endParaRPr kumimoji="0" lang="ru-RU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1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 внесения ответов </a:t>
                      </a:r>
                    </a:p>
                  </a:txBody>
                  <a:tcPr marL="9525" marR="9525" marT="9514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4104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Получение результатов ОУО</a:t>
                      </a:r>
                    </a:p>
                  </a:txBody>
                  <a:tcPr marL="9525" marR="9525" marT="9514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 </a:t>
                      </a:r>
                      <a:r>
                        <a:rPr kumimoji="0" lang="ru-RU" altLang="ru-R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подгрузки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всех участников</a:t>
                      </a:r>
                    </a:p>
                  </a:txBody>
                  <a:tcPr marL="9525" marR="9525" marT="9514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6649" name="Прямоугольник 2"/>
          <p:cNvSpPr>
            <a:spLocks noChangeArrowheads="1"/>
          </p:cNvSpPr>
          <p:nvPr/>
        </p:nvSpPr>
        <p:spPr bwMode="auto">
          <a:xfrm>
            <a:off x="323850" y="188913"/>
            <a:ext cx="8712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работ на РСОКО в ППЭ  11 класс</a:t>
            </a:r>
          </a:p>
          <a:p>
            <a:pPr algn="ctr"/>
            <a:r>
              <a:rPr lang="ru-RU" altLang="ru-RU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(базовый уровень)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90159"/>
              </p:ext>
            </p:extLst>
          </p:nvPr>
        </p:nvGraphicFramePr>
        <p:xfrm>
          <a:off x="107950" y="839788"/>
          <a:ext cx="8783638" cy="5832476"/>
        </p:xfrm>
        <a:graphic>
          <a:graphicData uri="http://schemas.openxmlformats.org/drawingml/2006/table">
            <a:tbl>
              <a:tblPr/>
              <a:tblGrid>
                <a:gridCol w="61707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128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44133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работ</a:t>
                      </a:r>
                    </a:p>
                  </a:txBody>
                  <a:tcPr marL="9524" marR="9524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 </a:t>
                      </a:r>
                      <a:endParaRPr kumimoji="0" lang="ru-RU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(профильный уровень)  </a:t>
                      </a:r>
                      <a:endParaRPr kumimoji="0" lang="en-US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класс</a:t>
                      </a:r>
                      <a:endParaRPr kumimoji="0" lang="ru-RU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6836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получения материалов РСОКО ОУО, рассадка участников по ППЭ </a:t>
                      </a:r>
                    </a:p>
                  </a:txBody>
                  <a:tcPr marL="9524" marR="9524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3 дня до экзамена</a:t>
                      </a:r>
                    </a:p>
                  </a:txBody>
                  <a:tcPr marL="9525" marR="9525" marT="9514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920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Печать ЭМ (бланков, </a:t>
                      </a:r>
                      <a:r>
                        <a:rPr kumimoji="0" lang="ru-RU" alt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КИМов</a:t>
                      </a: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в ППЭ, формирование пакетов по аудиториям</a:t>
                      </a:r>
                    </a:p>
                  </a:txBody>
                  <a:tcPr marL="9524" marR="9524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Минимум за 1 день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экзамена</a:t>
                      </a:r>
                    </a:p>
                  </a:txBody>
                  <a:tcPr marL="9525" marR="9525" marT="9514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1920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предметной комиссии по проверке письменной части</a:t>
                      </a:r>
                    </a:p>
                  </a:txBody>
                  <a:tcPr marL="9524" marR="9524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 рабочих дней)</a:t>
                      </a:r>
                    </a:p>
                  </a:txBody>
                  <a:tcPr marL="9525" marR="9525" marT="9514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2404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технического специалиста по внесению данных бланков регистрации, кратких ответов участников РСОКО и данных протоколов проверки ПК в программу</a:t>
                      </a:r>
                    </a:p>
                  </a:txBody>
                  <a:tcPr marL="9524" marR="9524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(5 рабочих дней)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1919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algn="l" fontAlgn="ctr"/>
                      <a:r>
                        <a:rPr kumimoji="0" lang="ru-RU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Сдача файлов в РЦОИ</a:t>
                      </a:r>
                      <a:endParaRPr kumimoji="0" lang="ru-RU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4" marR="9524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 внесения ответов </a:t>
                      </a:r>
                    </a:p>
                  </a:txBody>
                  <a:tcPr marL="9524" marR="9524" marT="9515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41129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Получение результатов ОУО</a:t>
                      </a:r>
                    </a:p>
                  </a:txBody>
                  <a:tcPr marL="9524" marR="9524" marT="952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 </a:t>
                      </a:r>
                      <a:r>
                        <a:rPr kumimoji="0" lang="ru-RU" altLang="ru-R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подгрузки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всех участников</a:t>
                      </a:r>
                    </a:p>
                  </a:txBody>
                  <a:tcPr marL="9524" marR="9524" marT="951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27676" name="Прямоугольник 2"/>
          <p:cNvSpPr>
            <a:spLocks noChangeArrowheads="1"/>
          </p:cNvSpPr>
          <p:nvPr/>
        </p:nvSpPr>
        <p:spPr bwMode="auto">
          <a:xfrm>
            <a:off x="179388" y="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работ на РСОКО в ППЭ  11 класс</a:t>
            </a:r>
          </a:p>
          <a:p>
            <a:pPr algn="ctr"/>
            <a:r>
              <a:rPr lang="ru-RU" altLang="ru-RU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(профильный уровень)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Прямоугольник 3"/>
          <p:cNvSpPr>
            <a:spLocks noChangeArrowheads="1"/>
          </p:cNvSpPr>
          <p:nvPr/>
        </p:nvSpPr>
        <p:spPr bwMode="auto">
          <a:xfrm>
            <a:off x="188913" y="115888"/>
            <a:ext cx="89296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работ на РСОКО в ППЭ  11 класс</a:t>
            </a:r>
          </a:p>
          <a:p>
            <a:pPr algn="ctr"/>
            <a:r>
              <a:rPr lang="ru-RU" altLang="ru-RU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838511"/>
              </p:ext>
            </p:extLst>
          </p:nvPr>
        </p:nvGraphicFramePr>
        <p:xfrm>
          <a:off x="107950" y="1052513"/>
          <a:ext cx="9036050" cy="5226055"/>
        </p:xfrm>
        <a:graphic>
          <a:graphicData uri="http://schemas.openxmlformats.org/drawingml/2006/table">
            <a:tbl>
              <a:tblPr/>
              <a:tblGrid>
                <a:gridCol w="64083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276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14357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работ</a:t>
                      </a: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 11класс</a:t>
                      </a:r>
                      <a:endParaRPr kumimoji="0" lang="ru-RU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906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получения материалов РСОКО ОУО, рассадка участников по ППЭ </a:t>
                      </a:r>
                    </a:p>
                  </a:txBody>
                  <a:tcPr marL="68577" marR="68577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3 дня до экзамена</a:t>
                      </a:r>
                    </a:p>
                  </a:txBody>
                  <a:tcPr marL="9525" marR="9525" marT="9514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804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Печать ЭМ (бланков, </a:t>
                      </a:r>
                      <a:r>
                        <a:rPr kumimoji="0" lang="ru-RU" alt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КИМов</a:t>
                      </a: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в ППЭ, формирование пакетов по аудиториям</a:t>
                      </a:r>
                    </a:p>
                  </a:txBody>
                  <a:tcPr marL="68577" marR="68577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Минимум за 1 день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экзамена</a:t>
                      </a:r>
                    </a:p>
                  </a:txBody>
                  <a:tcPr marL="9525" marR="9525" marT="9514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2004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предметной комиссии по проверке письменной части</a:t>
                      </a:r>
                    </a:p>
                  </a:txBody>
                  <a:tcPr marL="68577" marR="68577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 рабочих дней)</a:t>
                      </a:r>
                    </a:p>
                  </a:txBody>
                  <a:tcPr marL="9525" marR="9525" marT="9514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1439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технического специалиста по внесению данных бланков регистрации, кратких ответов участников РСОКО и данных протоколов проверки ПК в программу</a:t>
                      </a:r>
                    </a:p>
                  </a:txBody>
                  <a:tcPr marL="68577" marR="68577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 рабочих дней)</a:t>
                      </a:r>
                    </a:p>
                  </a:txBody>
                  <a:tcPr marL="68577" marR="685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1911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algn="l" fontAlgn="ctr"/>
                      <a:r>
                        <a:rPr kumimoji="0" lang="ru-RU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Сдача файлов в РЦОИ</a:t>
                      </a:r>
                      <a:endParaRPr kumimoji="0" lang="ru-RU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 внесения ответов </a:t>
                      </a:r>
                    </a:p>
                  </a:txBody>
                  <a:tcPr marL="9525" marR="9525" marT="9513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4103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Получение результатов ОУО</a:t>
                      </a:r>
                    </a:p>
                  </a:txBody>
                  <a:tcPr marL="68577" marR="68577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 </a:t>
                      </a:r>
                      <a:r>
                        <a:rPr kumimoji="0" lang="ru-RU" altLang="ru-R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подгрузки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всех участников</a:t>
                      </a:r>
                    </a:p>
                  </a:txBody>
                  <a:tcPr marL="9525" marR="9525" marT="9513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Прямоугольник 1"/>
          <p:cNvSpPr>
            <a:spLocks noChangeArrowheads="1"/>
          </p:cNvSpPr>
          <p:nvPr/>
        </p:nvSpPr>
        <p:spPr bwMode="auto">
          <a:xfrm>
            <a:off x="323850" y="188913"/>
            <a:ext cx="85693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работ на РСОКО в ППЭ  9 класс </a:t>
            </a:r>
          </a:p>
          <a:p>
            <a:pPr algn="ctr"/>
            <a:r>
              <a:rPr lang="ru-RU" alt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 </a:t>
            </a:r>
            <a:endParaRPr lang="ru-RU" alt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ru-RU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6526241"/>
              </p:ext>
            </p:extLst>
          </p:nvPr>
        </p:nvGraphicFramePr>
        <p:xfrm>
          <a:off x="107950" y="1052513"/>
          <a:ext cx="8928100" cy="5154613"/>
        </p:xfrm>
        <a:graphic>
          <a:graphicData uri="http://schemas.openxmlformats.org/drawingml/2006/table">
            <a:tbl>
              <a:tblPr/>
              <a:tblGrid>
                <a:gridCol w="65166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114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1446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работ</a:t>
                      </a:r>
                      <a:endParaRPr kumimoji="0" lang="ru-RU" altLang="ru-RU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  9 класс</a:t>
                      </a:r>
                      <a:endParaRPr kumimoji="0" lang="ru-RU" alt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96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получения материалов РСОКО ОУО, рассадка участников по ППЭ, печать справочных материалов.</a:t>
                      </a:r>
                    </a:p>
                  </a:txBody>
                  <a:tcPr marL="68573" marR="68573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3 дня до экзамена</a:t>
                      </a:r>
                    </a:p>
                  </a:txBody>
                  <a:tcPr marL="9525" marR="9525" marT="9514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0807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Печать ЭМ (бланков, </a:t>
                      </a:r>
                      <a:r>
                        <a:rPr kumimoji="0" lang="ru-RU" alt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КИМов</a:t>
                      </a: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в ППЭ, формирование пакетов по аудиториям</a:t>
                      </a:r>
                    </a:p>
                  </a:txBody>
                  <a:tcPr marL="68573" marR="68573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Минимум за 1 день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экзамена</a:t>
                      </a:r>
                    </a:p>
                  </a:txBody>
                  <a:tcPr marL="9525" marR="9525" marT="9514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774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предметной комиссии по проверке письменной части</a:t>
                      </a:r>
                    </a:p>
                  </a:txBody>
                  <a:tcPr marL="68573" marR="68573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 рабочих дней)</a:t>
                      </a:r>
                    </a:p>
                  </a:txBody>
                  <a:tcPr marL="9525" marR="9525" marT="9515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1446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технического специалиста по внесению регистрационных данных, кратких ответов  участников РСОКО и  данных протоколов проверки ПК в программу.</a:t>
                      </a:r>
                    </a:p>
                  </a:txBody>
                  <a:tcPr marL="68573" marR="68573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рабочих дней)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15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19155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ctr" latinLnBrk="0" hangingPunct="1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buNone/>
                        <a:tabLst/>
                      </a:pPr>
                      <a:r>
                        <a:rPr kumimoji="0" lang="ru-RU" altLang="ru-RU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Сдача файлов в РЦОИ</a:t>
                      </a:r>
                    </a:p>
                  </a:txBody>
                  <a:tcPr marL="68573" marR="6857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 внесения ответов </a:t>
                      </a:r>
                    </a:p>
                  </a:txBody>
                  <a:tcPr marL="9525" marR="9525" marT="9515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4108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Получение результатов ОУО</a:t>
                      </a:r>
                    </a:p>
                  </a:txBody>
                  <a:tcPr marL="68573" marR="68573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 </a:t>
                      </a:r>
                      <a:r>
                        <a:rPr kumimoji="0" lang="ru-RU" altLang="ru-R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подгрузки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всех участников</a:t>
                      </a:r>
                    </a:p>
                  </a:txBody>
                  <a:tcPr marL="9525" marR="9525" marT="951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513926"/>
              </p:ext>
            </p:extLst>
          </p:nvPr>
        </p:nvGraphicFramePr>
        <p:xfrm>
          <a:off x="179388" y="1268413"/>
          <a:ext cx="8856662" cy="4872015"/>
        </p:xfrm>
        <a:graphic>
          <a:graphicData uri="http://schemas.openxmlformats.org/drawingml/2006/table">
            <a:tbl>
              <a:tblPr/>
              <a:tblGrid>
                <a:gridCol w="59764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802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0964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работ</a:t>
                      </a: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   9 класс</a:t>
                      </a:r>
                      <a:endParaRPr kumimoji="0" lang="ru-RU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5305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получения материалов РСОКО ОУО, рассадка участников по ППЭ</a:t>
                      </a:r>
                    </a:p>
                  </a:txBody>
                  <a:tcPr marL="68578" marR="6857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3 дня до экзамена</a:t>
                      </a:r>
                    </a:p>
                  </a:txBody>
                  <a:tcPr marL="9525" marR="9525" marT="9514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964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Печать ЭМ (бланков, </a:t>
                      </a:r>
                      <a:r>
                        <a:rPr kumimoji="0" lang="ru-RU" alt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КИМов</a:t>
                      </a: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в ППЭ, формирование пакетов по аудиториям</a:t>
                      </a:r>
                    </a:p>
                  </a:txBody>
                  <a:tcPr marL="68578" marR="6857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Минимум за 1 день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экзамена</a:t>
                      </a:r>
                    </a:p>
                  </a:txBody>
                  <a:tcPr marL="9525" marR="9525" marT="9514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964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предметной комиссии по проверке письменной части</a:t>
                      </a:r>
                    </a:p>
                  </a:txBody>
                  <a:tcPr marL="68578" marR="6857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 рабочих дней)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1446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технического специалиста по внесению регистрационных данных, кратких ответов  участников РСОКО и  данных протоколов проверки ПК в программу.</a:t>
                      </a:r>
                    </a:p>
                  </a:txBody>
                  <a:tcPr marL="68578" marR="6857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(5 рабочих дней)</a:t>
                      </a:r>
                    </a:p>
                  </a:txBody>
                  <a:tcPr marL="9524" marR="9524" marT="9525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032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algn="l" fontAlgn="ctr"/>
                      <a:r>
                        <a:rPr kumimoji="0" lang="ru-RU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Сдача файлов в РЦОИ</a:t>
                      </a:r>
                      <a:endParaRPr kumimoji="0" lang="ru-RU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 внесения ответов </a:t>
                      </a:r>
                    </a:p>
                  </a:txBody>
                  <a:tcPr marL="9524" marR="9524" marT="9515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4103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Получение результатов ОУО</a:t>
                      </a:r>
                    </a:p>
                  </a:txBody>
                  <a:tcPr marL="68578" marR="6857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 </a:t>
                      </a:r>
                      <a:r>
                        <a:rPr kumimoji="0" lang="ru-RU" altLang="ru-R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подгрузки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всех участников</a:t>
                      </a:r>
                    </a:p>
                  </a:txBody>
                  <a:tcPr marL="9524" marR="9524" marT="951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30748" name="Прямоугольник 2"/>
          <p:cNvSpPr>
            <a:spLocks noChangeArrowheads="1"/>
          </p:cNvSpPr>
          <p:nvPr/>
        </p:nvSpPr>
        <p:spPr bwMode="auto">
          <a:xfrm>
            <a:off x="0" y="115888"/>
            <a:ext cx="92519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работ на РСОКО в ППЭ  9 класс </a:t>
            </a:r>
          </a:p>
          <a:p>
            <a:pPr algn="ctr"/>
            <a:r>
              <a:rPr lang="ru-RU" altLang="ru-RU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</a:t>
            </a:r>
            <a:endParaRPr lang="ru-RU" altLang="ru-RU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7950" y="0"/>
            <a:ext cx="8229600" cy="9398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</a:rPr>
              <a:t>Дополнительные материалы на контрольных работах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959261600"/>
              </p:ext>
            </p:extLst>
          </p:nvPr>
        </p:nvGraphicFramePr>
        <p:xfrm>
          <a:off x="107950" y="939800"/>
          <a:ext cx="8929689" cy="57975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82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713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603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99980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91452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800000"/>
                          </a:solidFill>
                        </a:rPr>
                        <a:t>КЛАСС</a:t>
                      </a:r>
                      <a:endParaRPr lang="ru-RU" sz="1800" dirty="0">
                        <a:solidFill>
                          <a:srgbClr val="800000"/>
                        </a:solidFill>
                      </a:endParaRPr>
                    </a:p>
                  </a:txBody>
                  <a:tcPr marL="91427" marR="9142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800000"/>
                          </a:solidFill>
                        </a:rPr>
                        <a:t>ПРЕДМЕТ</a:t>
                      </a:r>
                      <a:endParaRPr lang="ru-RU" sz="1800" dirty="0">
                        <a:solidFill>
                          <a:srgbClr val="800000"/>
                        </a:solidFill>
                      </a:endParaRPr>
                    </a:p>
                  </a:txBody>
                  <a:tcPr marL="91427" marR="9142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800000"/>
                          </a:solidFill>
                        </a:rPr>
                        <a:t>РАЗРЕШЕНЫ дополнительные материалы</a:t>
                      </a:r>
                      <a:endParaRPr lang="ru-RU" sz="1800" dirty="0">
                        <a:solidFill>
                          <a:srgbClr val="800000"/>
                        </a:solidFill>
                      </a:endParaRPr>
                    </a:p>
                  </a:txBody>
                  <a:tcPr marL="91427" marR="9142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800000"/>
                          </a:solidFill>
                        </a:rPr>
                        <a:t>С</a:t>
                      </a:r>
                      <a:r>
                        <a:rPr lang="ru-RU" sz="1800" baseline="0" dirty="0" smtClean="0">
                          <a:solidFill>
                            <a:srgbClr val="800000"/>
                          </a:solidFill>
                        </a:rPr>
                        <a:t> какого времени?</a:t>
                      </a:r>
                      <a:endParaRPr lang="ru-RU" sz="1800" dirty="0">
                        <a:solidFill>
                          <a:srgbClr val="800000"/>
                        </a:solidFill>
                      </a:endParaRPr>
                    </a:p>
                  </a:txBody>
                  <a:tcPr marL="91427" marR="9142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3071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9</a:t>
                      </a:r>
                      <a:endParaRPr lang="ru-RU" sz="2400" b="1" dirty="0"/>
                    </a:p>
                  </a:txBody>
                  <a:tcPr marL="91427" marR="9142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Русский язык</a:t>
                      </a:r>
                      <a:endParaRPr lang="ru-RU" sz="2400" b="1" dirty="0"/>
                    </a:p>
                  </a:txBody>
                  <a:tcPr marL="91427" marR="9142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Орфографический</a:t>
                      </a:r>
                      <a:r>
                        <a:rPr lang="ru-RU" sz="2400" b="1" baseline="0" dirty="0" smtClean="0"/>
                        <a:t> словарь</a:t>
                      </a:r>
                      <a:endParaRPr lang="ru-RU" sz="2400" b="1" dirty="0"/>
                    </a:p>
                  </a:txBody>
                  <a:tcPr marL="91427" marR="9142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baseline="0" dirty="0" smtClean="0"/>
                        <a:t> </a:t>
                      </a:r>
                      <a:r>
                        <a:rPr lang="ru-RU" sz="2000" b="1" dirty="0" smtClean="0"/>
                        <a:t>С начала контрольной работы</a:t>
                      </a:r>
                    </a:p>
                  </a:txBody>
                  <a:tcPr marL="91427" marR="9142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23071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9</a:t>
                      </a:r>
                      <a:endParaRPr lang="ru-RU" sz="2400" b="1" dirty="0"/>
                    </a:p>
                  </a:txBody>
                  <a:tcPr marL="91427" marR="9142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Математика</a:t>
                      </a:r>
                      <a:endParaRPr lang="ru-RU" sz="2400" b="1" dirty="0"/>
                    </a:p>
                  </a:txBody>
                  <a:tcPr marL="91427" marR="9142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Справочные материалы</a:t>
                      </a:r>
                      <a:endParaRPr lang="ru-RU" sz="2400" b="1" dirty="0"/>
                    </a:p>
                  </a:txBody>
                  <a:tcPr marL="91427" marR="9142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КИМ</a:t>
                      </a:r>
                      <a:endParaRPr lang="ru-RU" sz="2000" b="1" dirty="0"/>
                    </a:p>
                  </a:txBody>
                  <a:tcPr marL="91427" marR="9142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9362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11</a:t>
                      </a:r>
                      <a:endParaRPr lang="ru-RU" sz="2400" b="1" dirty="0"/>
                    </a:p>
                  </a:txBody>
                  <a:tcPr marL="91427" marR="9142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Русский язык</a:t>
                      </a:r>
                      <a:endParaRPr lang="ru-RU" sz="2400" b="1" dirty="0"/>
                    </a:p>
                  </a:txBody>
                  <a:tcPr marL="91427" marR="9142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НЕТ</a:t>
                      </a:r>
                      <a:endParaRPr lang="ru-RU" sz="2400" b="1" dirty="0"/>
                    </a:p>
                  </a:txBody>
                  <a:tcPr marL="91427" marR="9142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-</a:t>
                      </a:r>
                      <a:endParaRPr lang="ru-RU" sz="2000" b="1" dirty="0"/>
                    </a:p>
                  </a:txBody>
                  <a:tcPr marL="91427" marR="9142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43263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11</a:t>
                      </a:r>
                      <a:endParaRPr lang="ru-RU" sz="2400" b="1" dirty="0"/>
                    </a:p>
                  </a:txBody>
                  <a:tcPr marL="91427" marR="9142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Математика</a:t>
                      </a:r>
                    </a:p>
                    <a:p>
                      <a:pPr algn="ctr"/>
                      <a:r>
                        <a:rPr lang="ru-RU" sz="2400" b="1" dirty="0" smtClean="0"/>
                        <a:t>(профильный уровень)</a:t>
                      </a:r>
                    </a:p>
                    <a:p>
                      <a:pPr algn="ctr"/>
                      <a:r>
                        <a:rPr lang="ru-RU" sz="2400" b="1" dirty="0" smtClean="0"/>
                        <a:t>Математика (базовый уровень)</a:t>
                      </a:r>
                      <a:endParaRPr lang="ru-RU" sz="2400" b="1" dirty="0"/>
                    </a:p>
                  </a:txBody>
                  <a:tcPr marL="91427" marR="9142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Линейка</a:t>
                      </a:r>
                    </a:p>
                    <a:p>
                      <a:pPr algn="ctr"/>
                      <a:endParaRPr lang="ru-RU" sz="2400" b="1" baseline="0" dirty="0" smtClean="0"/>
                    </a:p>
                    <a:p>
                      <a:pPr algn="ctr"/>
                      <a:endParaRPr lang="ru-RU" sz="2400" b="1" baseline="0" dirty="0" smtClean="0"/>
                    </a:p>
                    <a:p>
                      <a:pPr algn="ctr"/>
                      <a:r>
                        <a:rPr lang="ru-RU" sz="2400" b="1" baseline="0" dirty="0" smtClean="0"/>
                        <a:t>Линейка </a:t>
                      </a:r>
                    </a:p>
                    <a:p>
                      <a:pPr algn="ctr"/>
                      <a:endParaRPr lang="ru-RU" sz="2400" b="1" baseline="0" dirty="0" smtClean="0"/>
                    </a:p>
                    <a:p>
                      <a:pPr algn="ctr"/>
                      <a:endParaRPr lang="ru-RU" sz="2400" b="1" dirty="0"/>
                    </a:p>
                  </a:txBody>
                  <a:tcPr marL="91427" marR="9142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КИМ</a:t>
                      </a:r>
                    </a:p>
                  </a:txBody>
                  <a:tcPr marL="91427" marR="91427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8229600" cy="982662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rgbClr val="C00000"/>
                </a:solidFill>
              </a:rPr>
              <a:t>О продолжительности контрольных работ</a:t>
            </a:r>
            <a:r>
              <a:rPr lang="ru-RU" sz="28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sz="3100" dirty="0" smtClean="0">
                <a:solidFill>
                  <a:srgbClr val="FF0000"/>
                </a:solidFill>
              </a:rPr>
              <a:t>НАЧАЛО РАБОТ- 10-00</a:t>
            </a:r>
            <a:endParaRPr lang="ru-RU" sz="3100" dirty="0">
              <a:solidFill>
                <a:srgbClr val="FF0000"/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885565"/>
              </p:ext>
            </p:extLst>
          </p:nvPr>
        </p:nvGraphicFramePr>
        <p:xfrm>
          <a:off x="179512" y="1412775"/>
          <a:ext cx="8856538" cy="4881380"/>
        </p:xfrm>
        <a:graphic>
          <a:graphicData uri="http://schemas.openxmlformats.org/drawingml/2006/table">
            <a:tbl>
              <a:tblPr/>
              <a:tblGrid>
                <a:gridCol w="12698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040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28263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79772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entury Gothic" panose="020B0502020202020204" pitchFamily="34" charset="0"/>
                        </a:rPr>
                        <a:t>Класс</a:t>
                      </a:r>
                    </a:p>
                  </a:txBody>
                  <a:tcPr marL="91438" marR="91438"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entury Gothic" panose="020B0502020202020204" pitchFamily="34" charset="0"/>
                        </a:rPr>
                        <a:t>Предмет</a:t>
                      </a:r>
                    </a:p>
                  </a:txBody>
                  <a:tcPr marL="91438" marR="91438"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entury Gothic" panose="020B0502020202020204" pitchFamily="34" charset="0"/>
                        </a:rPr>
                        <a:t>Время</a:t>
                      </a:r>
                    </a:p>
                  </a:txBody>
                  <a:tcPr marL="91438" marR="91438"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0049">
                <a:tc rowSpan="2"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marL="91438" marR="91438"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РУССКИЙ ЯЗЫК</a:t>
                      </a:r>
                    </a:p>
                  </a:txBody>
                  <a:tcPr marL="91438" marR="91438"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3 часа 55мин  (235 мин.)</a:t>
                      </a:r>
                    </a:p>
                  </a:txBody>
                  <a:tcPr marL="91438" marR="91438"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00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МАТЕМАТИКА</a:t>
                      </a:r>
                    </a:p>
                  </a:txBody>
                  <a:tcPr marL="91438" marR="91438"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3 часа 55мин  (235 мин.)</a:t>
                      </a:r>
                    </a:p>
                  </a:txBody>
                  <a:tcPr marL="91438" marR="91438"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10112">
                <a:tc rowSpan="3"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3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36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</a:p>
                  </a:txBody>
                  <a:tcPr marL="91438" marR="91438"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entury Gothic" panose="020B0502020202020204" pitchFamily="34" charset="0"/>
                        </a:rPr>
                        <a:t>РУССКИЙ ЯЗЫК</a:t>
                      </a:r>
                    </a:p>
                  </a:txBody>
                  <a:tcPr marL="91438" marR="91438"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entury Gothic" panose="020B0502020202020204" pitchFamily="34" charset="0"/>
                        </a:rPr>
                        <a:t>3 часа 30 минут  (210мин.)</a:t>
                      </a:r>
                    </a:p>
                  </a:txBody>
                  <a:tcPr marL="91438" marR="91438"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704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entury Gothic" panose="020B0502020202020204" pitchFamily="34" charset="0"/>
                        </a:rPr>
                        <a:t>МАТЕМАТИКА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entury Gothic" panose="020B0502020202020204" pitchFamily="34" charset="0"/>
                        </a:rPr>
                        <a:t>(профильный уровень)</a:t>
                      </a:r>
                    </a:p>
                  </a:txBody>
                  <a:tcPr marL="91438" marR="91438"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entury Gothic" panose="020B0502020202020204" pitchFamily="34" charset="0"/>
                        </a:rPr>
                        <a:t>3 часа 55мин  (235 мин.)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1438" marR="91438"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1704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entury Gothic" panose="020B0502020202020204" pitchFamily="34" charset="0"/>
                        </a:rPr>
                        <a:t>МАТЕМАТИКА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entury Gothic" panose="020B0502020202020204" pitchFamily="34" charset="0"/>
                        </a:rPr>
                        <a:t>(базовый уровень)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1438" marR="91438"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entury Gothic" panose="020B0502020202020204" pitchFamily="34" charset="0"/>
                        </a:rPr>
                        <a:t>3 часа (180 мин.)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1438" marR="91438"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s/167106/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4881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Прямоугольник 1"/>
          <p:cNvSpPr>
            <a:spLocks noChangeArrowheads="1"/>
          </p:cNvSpPr>
          <p:nvPr/>
        </p:nvSpPr>
        <p:spPr bwMode="auto">
          <a:xfrm>
            <a:off x="31750" y="-100013"/>
            <a:ext cx="8856663" cy="717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работы в ППЭ</a:t>
            </a:r>
          </a:p>
          <a:p>
            <a:pPr algn="ctr"/>
            <a:r>
              <a:rPr lang="ru-RU" altLang="ru-RU" b="1" dirty="0"/>
              <a:t>Обеспечить ППЭ печатной бумагой формата А4 </a:t>
            </a:r>
            <a:r>
              <a:rPr lang="ru-RU" altLang="ru-RU" b="1" u="sng" dirty="0"/>
              <a:t>(печать односторонняя)</a:t>
            </a:r>
            <a:endParaRPr lang="ru-RU" altLang="ru-RU" u="sng" dirty="0"/>
          </a:p>
          <a:p>
            <a:pPr algn="ctr"/>
            <a:r>
              <a:rPr lang="ru-RU" altLang="ru-RU" b="1" dirty="0"/>
              <a:t>из расчета на 1 участника:</a:t>
            </a:r>
          </a:p>
          <a:p>
            <a:pPr algn="ctr"/>
            <a:r>
              <a:rPr lang="ru-RU" altLang="ru-RU" sz="1600" b="1" u="sng" dirty="0"/>
              <a:t>9класс: </a:t>
            </a:r>
            <a:r>
              <a:rPr lang="ru-RU" altLang="ru-RU" dirty="0"/>
              <a:t>русский язык </a:t>
            </a:r>
            <a:r>
              <a:rPr lang="ru-RU" altLang="ru-RU" dirty="0" smtClean="0">
                <a:solidFill>
                  <a:srgbClr val="FF0000"/>
                </a:solidFill>
              </a:rPr>
              <a:t>(</a:t>
            </a:r>
            <a:r>
              <a:rPr lang="ru-RU" altLang="ru-RU" b="1" dirty="0" smtClean="0">
                <a:solidFill>
                  <a:srgbClr val="FF0000"/>
                </a:solidFill>
              </a:rPr>
              <a:t>2 </a:t>
            </a:r>
            <a:r>
              <a:rPr lang="ru-RU" altLang="ru-RU" b="1" dirty="0">
                <a:solidFill>
                  <a:srgbClr val="FF0000"/>
                </a:solidFill>
              </a:rPr>
              <a:t>листа – на бланки + 4 листа </a:t>
            </a:r>
            <a:r>
              <a:rPr lang="ru-RU" altLang="ru-RU" b="1" dirty="0" smtClean="0">
                <a:solidFill>
                  <a:srgbClr val="FF0000"/>
                </a:solidFill>
              </a:rPr>
              <a:t>КИМ) </a:t>
            </a:r>
            <a:r>
              <a:rPr lang="ru-RU" altLang="ru-RU" b="1" dirty="0">
                <a:solidFill>
                  <a:srgbClr val="FF0000"/>
                </a:solidFill>
              </a:rPr>
              <a:t>= </a:t>
            </a:r>
            <a:r>
              <a:rPr lang="ru-RU" altLang="ru-RU" b="1" dirty="0" smtClean="0">
                <a:solidFill>
                  <a:srgbClr val="FF0000"/>
                </a:solidFill>
              </a:rPr>
              <a:t>6 </a:t>
            </a:r>
            <a:r>
              <a:rPr lang="ru-RU" altLang="ru-RU" b="1" dirty="0">
                <a:solidFill>
                  <a:srgbClr val="FF0000"/>
                </a:solidFill>
              </a:rPr>
              <a:t>листов</a:t>
            </a:r>
            <a:r>
              <a:rPr lang="ru-RU" altLang="ru-RU" dirty="0" smtClean="0"/>
              <a:t>;</a:t>
            </a:r>
          </a:p>
          <a:p>
            <a:pPr algn="ctr"/>
            <a:r>
              <a:rPr lang="ru-RU" altLang="ru-RU" dirty="0" smtClean="0"/>
              <a:t>математика </a:t>
            </a:r>
            <a:r>
              <a:rPr lang="ru-RU" altLang="ru-RU" dirty="0">
                <a:solidFill>
                  <a:srgbClr val="FF0000"/>
                </a:solidFill>
              </a:rPr>
              <a:t>(</a:t>
            </a:r>
            <a:r>
              <a:rPr lang="ru-RU" altLang="ru-RU" b="1" dirty="0">
                <a:solidFill>
                  <a:srgbClr val="FF0000"/>
                </a:solidFill>
              </a:rPr>
              <a:t>2 листа – на бланки + </a:t>
            </a:r>
            <a:r>
              <a:rPr lang="ru-RU" altLang="ru-RU" b="1" dirty="0" smtClean="0">
                <a:solidFill>
                  <a:srgbClr val="FF0000"/>
                </a:solidFill>
              </a:rPr>
              <a:t>6 листов </a:t>
            </a:r>
            <a:r>
              <a:rPr lang="ru-RU" altLang="ru-RU" b="1" dirty="0">
                <a:solidFill>
                  <a:srgbClr val="FF0000"/>
                </a:solidFill>
              </a:rPr>
              <a:t>КИМ) = </a:t>
            </a:r>
            <a:r>
              <a:rPr lang="ru-RU" altLang="ru-RU" b="1" dirty="0" smtClean="0">
                <a:solidFill>
                  <a:srgbClr val="FF0000"/>
                </a:solidFill>
              </a:rPr>
              <a:t>8 </a:t>
            </a:r>
            <a:r>
              <a:rPr lang="ru-RU" altLang="ru-RU" b="1" dirty="0">
                <a:solidFill>
                  <a:srgbClr val="FF0000"/>
                </a:solidFill>
              </a:rPr>
              <a:t>листов</a:t>
            </a:r>
            <a:r>
              <a:rPr lang="ru-RU" altLang="ru-RU" dirty="0"/>
              <a:t>;</a:t>
            </a:r>
          </a:p>
          <a:p>
            <a:r>
              <a:rPr lang="ru-RU" altLang="ru-RU" dirty="0"/>
              <a:t>дополнительные бланки необходимо напечатать </a:t>
            </a:r>
            <a:r>
              <a:rPr lang="ru-RU" altLang="ru-RU" dirty="0" smtClean="0"/>
              <a:t>в достаточном количестве </a:t>
            </a:r>
            <a:r>
              <a:rPr lang="ru-RU" altLang="ru-RU" dirty="0"/>
              <a:t>для Вашего ППЭ на оба экзамена. </a:t>
            </a:r>
          </a:p>
          <a:p>
            <a:r>
              <a:rPr lang="ru-RU" altLang="ru-RU" b="1" dirty="0"/>
              <a:t>Обеспечить упаковочными конвертами</a:t>
            </a:r>
            <a:r>
              <a:rPr lang="ru-RU" altLang="ru-RU" dirty="0"/>
              <a:t> – </a:t>
            </a:r>
            <a:r>
              <a:rPr lang="ru-RU" altLang="ru-RU" b="1" dirty="0">
                <a:solidFill>
                  <a:srgbClr val="FF0000"/>
                </a:solidFill>
              </a:rPr>
              <a:t>по 2 на каждую аудиторию </a:t>
            </a:r>
            <a:r>
              <a:rPr lang="ru-RU" altLang="ru-RU" dirty="0"/>
              <a:t>(один - для упаковки бланков ответов № 1 и № 2 после экзамена ; второй -для упаковки </a:t>
            </a:r>
            <a:r>
              <a:rPr lang="ru-RU" altLang="ru-RU" dirty="0" err="1"/>
              <a:t>КИМов</a:t>
            </a:r>
            <a:r>
              <a:rPr lang="ru-RU" altLang="ru-RU" dirty="0"/>
              <a:t>).</a:t>
            </a:r>
          </a:p>
          <a:p>
            <a:r>
              <a:rPr lang="ru-RU" altLang="ru-RU" dirty="0"/>
              <a:t>Необходимо приготовить черновики (это могут быть тетрадные листы)</a:t>
            </a:r>
            <a:endParaRPr lang="ru-RU" altLang="ru-RU" sz="1600" dirty="0"/>
          </a:p>
          <a:p>
            <a:pPr algn="ctr"/>
            <a:r>
              <a:rPr lang="ru-RU" altLang="ru-RU" sz="1600" b="1" dirty="0"/>
              <a:t>11 класс</a:t>
            </a:r>
            <a:r>
              <a:rPr lang="ru-RU" altLang="ru-RU" sz="1600" dirty="0"/>
              <a:t>:</a:t>
            </a:r>
          </a:p>
          <a:p>
            <a:r>
              <a:rPr lang="ru-RU" altLang="ru-RU" dirty="0"/>
              <a:t>русский язык -</a:t>
            </a:r>
            <a:r>
              <a:rPr lang="ru-RU" altLang="ru-RU" b="1" dirty="0">
                <a:solidFill>
                  <a:srgbClr val="FF0000"/>
                </a:solidFill>
              </a:rPr>
              <a:t>5 листов на бланки + </a:t>
            </a:r>
            <a:r>
              <a:rPr lang="ru-RU" altLang="ru-RU" b="1" dirty="0" smtClean="0">
                <a:solidFill>
                  <a:srgbClr val="FF0000"/>
                </a:solidFill>
              </a:rPr>
              <a:t>7 </a:t>
            </a:r>
            <a:r>
              <a:rPr lang="ru-RU" altLang="ru-RU" b="1" dirty="0">
                <a:solidFill>
                  <a:srgbClr val="FF0000"/>
                </a:solidFill>
              </a:rPr>
              <a:t>на КИМ = </a:t>
            </a:r>
            <a:r>
              <a:rPr lang="ru-RU" altLang="ru-RU" b="1" dirty="0" smtClean="0">
                <a:solidFill>
                  <a:srgbClr val="FF0000"/>
                </a:solidFill>
              </a:rPr>
              <a:t>12 </a:t>
            </a:r>
            <a:r>
              <a:rPr lang="ru-RU" altLang="ru-RU" b="1" dirty="0">
                <a:solidFill>
                  <a:srgbClr val="FF0000"/>
                </a:solidFill>
              </a:rPr>
              <a:t>листов;</a:t>
            </a:r>
          </a:p>
          <a:p>
            <a:r>
              <a:rPr lang="ru-RU" altLang="ru-RU" dirty="0"/>
              <a:t>математика (базовый уровень) - </a:t>
            </a:r>
            <a:r>
              <a:rPr lang="ru-RU" altLang="ru-RU" b="1" dirty="0">
                <a:solidFill>
                  <a:srgbClr val="FF0000"/>
                </a:solidFill>
              </a:rPr>
              <a:t>3 листа на бланки + 6 листов КИМ = 9 листов;</a:t>
            </a:r>
          </a:p>
          <a:p>
            <a:r>
              <a:rPr lang="ru-RU" altLang="ru-RU" dirty="0"/>
              <a:t>математика (профильный уровень) - </a:t>
            </a:r>
            <a:r>
              <a:rPr lang="ru-RU" altLang="ru-RU" b="1" dirty="0">
                <a:solidFill>
                  <a:srgbClr val="FF0000"/>
                </a:solidFill>
              </a:rPr>
              <a:t>5 листов на бланки +3 КИМ = 8 листов;</a:t>
            </a:r>
          </a:p>
          <a:p>
            <a:r>
              <a:rPr lang="ru-RU" altLang="ru-RU" dirty="0"/>
              <a:t>дополнительные бланки необходимо напечатать в достаточном количестве </a:t>
            </a:r>
            <a:r>
              <a:rPr lang="ru-RU" altLang="ru-RU" dirty="0" smtClean="0"/>
              <a:t>для </a:t>
            </a:r>
            <a:r>
              <a:rPr lang="ru-RU" altLang="ru-RU" dirty="0"/>
              <a:t>Вашего ППЭ на оба экзамена.</a:t>
            </a:r>
          </a:p>
          <a:p>
            <a:r>
              <a:rPr lang="ru-RU" altLang="ru-RU" b="1" dirty="0"/>
              <a:t>Обеспечить упаковочными конвертами</a:t>
            </a:r>
            <a:r>
              <a:rPr lang="ru-RU" altLang="ru-RU" dirty="0"/>
              <a:t> – </a:t>
            </a:r>
            <a:r>
              <a:rPr lang="ru-RU" altLang="ru-RU" b="1" dirty="0">
                <a:solidFill>
                  <a:srgbClr val="FF0000"/>
                </a:solidFill>
              </a:rPr>
              <a:t>по 2 на каждую аудиторию. </a:t>
            </a:r>
            <a:r>
              <a:rPr lang="ru-RU" altLang="ru-RU" dirty="0"/>
              <a:t>(один -для упаковки бланков регистрации и бланков ответов № 1 и № 2 после экзамена; второй -для упаковки </a:t>
            </a:r>
            <a:r>
              <a:rPr lang="ru-RU" altLang="ru-RU" dirty="0" err="1"/>
              <a:t>КИМов</a:t>
            </a:r>
            <a:r>
              <a:rPr lang="ru-RU" altLang="ru-RU" dirty="0"/>
              <a:t>).</a:t>
            </a:r>
          </a:p>
          <a:p>
            <a:r>
              <a:rPr lang="ru-RU" altLang="ru-RU" dirty="0"/>
              <a:t>Необходимо приготовить черновики (это могут быть тетрадные листы).</a:t>
            </a:r>
          </a:p>
          <a:p>
            <a:r>
              <a:rPr lang="ru-RU" altLang="ru-RU" b="1" dirty="0">
                <a:solidFill>
                  <a:srgbClr val="C00000"/>
                </a:solidFill>
              </a:rPr>
              <a:t>Печать материалов должна быть в хорошем качестве,</a:t>
            </a:r>
            <a:r>
              <a:rPr lang="ru-RU" altLang="ru-RU" dirty="0"/>
              <a:t> для этого необходимы новые картриджи, также необходимо проверить всё оборудование, задействованное во время проведения РСОКО.</a:t>
            </a:r>
          </a:p>
          <a:p>
            <a:pPr algn="ctr"/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Прямоугольник 1"/>
          <p:cNvSpPr>
            <a:spLocks noChangeArrowheads="1"/>
          </p:cNvSpPr>
          <p:nvPr/>
        </p:nvSpPr>
        <p:spPr bwMode="auto">
          <a:xfrm>
            <a:off x="0" y="44450"/>
            <a:ext cx="9036050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РСОКО 11 класс</a:t>
            </a:r>
            <a:r>
              <a:rPr lang="ru-RU" alt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alt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2800" dirty="0"/>
              <a:t>Контрольно-измерительные материалы (далее КИМ) будут направлены в МОУО по защищенному каналу.</a:t>
            </a:r>
          </a:p>
          <a:p>
            <a:endParaRPr lang="ru-RU" altLang="ru-RU" sz="2800" dirty="0"/>
          </a:p>
          <a:p>
            <a:r>
              <a:rPr lang="ru-RU" altLang="ru-RU" sz="2800" dirty="0" smtClean="0"/>
              <a:t>Штаб </a:t>
            </a:r>
            <a:r>
              <a:rPr lang="ru-RU" altLang="ru-RU" sz="2800" dirty="0"/>
              <a:t>ППЭ </a:t>
            </a:r>
            <a:r>
              <a:rPr lang="ru-RU" altLang="ru-RU" sz="2800" dirty="0" smtClean="0"/>
              <a:t>должен </a:t>
            </a:r>
            <a:r>
              <a:rPr lang="ru-RU" altLang="ru-RU" sz="2800" dirty="0"/>
              <a:t>быть </a:t>
            </a:r>
            <a:r>
              <a:rPr lang="ru-RU" altLang="ru-RU" sz="2800" dirty="0" smtClean="0"/>
              <a:t>оборудован </a:t>
            </a:r>
            <a:r>
              <a:rPr lang="ru-RU" altLang="ru-RU" sz="2800" dirty="0"/>
              <a:t>компьютером (ноутбуком) и подключенным к нему принтером. </a:t>
            </a:r>
          </a:p>
          <a:p>
            <a:r>
              <a:rPr lang="ru-RU" altLang="ru-RU" sz="2800" dirty="0"/>
              <a:t>Печать комплектов на каждого участника (</a:t>
            </a:r>
            <a:r>
              <a:rPr lang="ru-RU" altLang="ru-RU" sz="2800" dirty="0" err="1"/>
              <a:t>КИМов</a:t>
            </a:r>
            <a:r>
              <a:rPr lang="ru-RU" altLang="ru-RU" sz="2800" dirty="0"/>
              <a:t> и бланков) </a:t>
            </a:r>
            <a:r>
              <a:rPr lang="ru-RU" altLang="ru-RU" sz="2800" dirty="0" smtClean="0"/>
              <a:t>производится в МОУ или  ППЭ минимум за день до экзамен, согласно сроков и места печати, определенных в приказе МОУ.</a:t>
            </a:r>
            <a:endParaRPr lang="en-US" altLang="ru-RU" sz="2800" dirty="0"/>
          </a:p>
          <a:p>
            <a:endParaRPr lang="ru-RU" altLang="ru-RU" sz="2800" dirty="0"/>
          </a:p>
          <a:p>
            <a:pPr algn="ctr"/>
            <a:endParaRPr lang="ru-RU" alt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819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5448300"/>
            <a:ext cx="1417637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Прямоугольник 1"/>
          <p:cNvSpPr>
            <a:spLocks noChangeArrowheads="1"/>
          </p:cNvSpPr>
          <p:nvPr/>
        </p:nvSpPr>
        <p:spPr bwMode="auto">
          <a:xfrm>
            <a:off x="0" y="115888"/>
            <a:ext cx="9036050" cy="629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 начинает свою работу в </a:t>
            </a:r>
            <a:r>
              <a:rPr lang="ru-RU" alt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8-00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час. </a:t>
            </a:r>
            <a:endParaRPr lang="ru-RU" alt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Проводятся все необходимые мероприятия согласно Методическим рекомендациям </a:t>
            </a:r>
            <a:r>
              <a:rPr lang="ru-RU" alt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Рособрнадзора</a:t>
            </a:r>
            <a:r>
              <a:rPr lang="ru-RU" alt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alt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2019г.</a:t>
            </a:r>
          </a:p>
          <a:p>
            <a:pPr algn="just"/>
            <a:endParaRPr lang="ru-RU" alt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класс.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сутки  Член ГЭК получает  у ответственного специалиста за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РСОКО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МОУО файлы, содержащие комплекты экзаменационных работ.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Рассадку участников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сотрудников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 руководитель ППЭ проводит заранее </a:t>
            </a:r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самостоятельно.  </a:t>
            </a:r>
            <a:r>
              <a:rPr lang="ru-RU" altLang="ru-RU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ППЭ берем из МР</a:t>
            </a:r>
            <a:r>
              <a:rPr lang="ru-RU" altLang="ru-RU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altLang="ru-RU" sz="2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Печать КИМ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сутки до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экзамена.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 учащегося состоит из:</a:t>
            </a:r>
          </a:p>
          <a:p>
            <a:pPr algn="just">
              <a:buFont typeface="Calibri Light" panose="020F0302020204030204" pitchFamily="34" charset="0"/>
              <a:buAutoNum type="arabicPeriod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титульного листа (на котором указано предмет, код предмета, номер бланков, код ППЭ, дата экзамена);</a:t>
            </a:r>
          </a:p>
          <a:p>
            <a:pPr algn="just">
              <a:lnSpc>
                <a:spcPct val="107000"/>
              </a:lnSpc>
              <a:buFont typeface="Calibri Light" panose="020F0302020204030204" pitchFamily="34" charset="0"/>
              <a:buAutoNum type="arabicPeriod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бланка регистрации;</a:t>
            </a:r>
            <a:endParaRPr lang="ru-RU" alt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buFont typeface="Calibri Light" panose="020F0302020204030204" pitchFamily="34" charset="0"/>
              <a:buAutoNum type="arabicPeriod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бланка ответов № 1 </a:t>
            </a:r>
            <a:endParaRPr lang="ru-RU" alt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buFont typeface="Calibri Light" panose="020F0302020204030204" pitchFamily="34" charset="0"/>
              <a:buAutoNum type="arabicPeriod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бланки ответов № 2 (лист №1, лист №2) (нет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математике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базового уровня)</a:t>
            </a:r>
          </a:p>
          <a:p>
            <a:pPr algn="just">
              <a:lnSpc>
                <a:spcPct val="107000"/>
              </a:lnSpc>
              <a:buFont typeface="Calibri Light" panose="020F0302020204030204" pitchFamily="34" charset="0"/>
              <a:buAutoNum type="arabicPeriod"/>
            </a:pP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КИМа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alt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84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5846763"/>
            <a:ext cx="11620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sch46.edusev.ru/uploads/5000/20418/section/317267/kriter.jpg?14984034972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207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35150" y="1341438"/>
            <a:ext cx="5761038" cy="431958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36868" name="Прямоугольник 2"/>
          <p:cNvSpPr>
            <a:spLocks noChangeArrowheads="1"/>
          </p:cNvSpPr>
          <p:nvPr/>
        </p:nvSpPr>
        <p:spPr bwMode="auto">
          <a:xfrm>
            <a:off x="2081213" y="2366963"/>
            <a:ext cx="55149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4400">
                <a:solidFill>
                  <a:schemeClr val="bg1"/>
                </a:solidFill>
              </a:rPr>
              <a:t>Индивидуальный </a:t>
            </a:r>
          </a:p>
          <a:p>
            <a:pPr algn="ctr"/>
            <a:r>
              <a:rPr lang="ru-RU" altLang="ru-RU" sz="4400">
                <a:solidFill>
                  <a:schemeClr val="bg1"/>
                </a:solidFill>
              </a:rPr>
              <a:t>комплект учащегося</a:t>
            </a:r>
          </a:p>
          <a:p>
            <a:pPr algn="ctr"/>
            <a:r>
              <a:rPr lang="ru-RU" altLang="ru-RU" sz="4400">
                <a:solidFill>
                  <a:schemeClr val="bg1"/>
                </a:solidFill>
              </a:rPr>
              <a:t>11 класса</a:t>
            </a:r>
          </a:p>
        </p:txBody>
      </p:sp>
    </p:spTree>
    <p:extLst>
      <p:ext uri="{BB962C8B-B14F-4D97-AF65-F5344CB8AC3E}">
        <p14:creationId xmlns:p14="http://schemas.microsoft.com/office/powerpoint/2010/main" val="319402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Прямоугольник 1"/>
          <p:cNvSpPr>
            <a:spLocks noChangeArrowheads="1"/>
          </p:cNvSpPr>
          <p:nvPr/>
        </p:nvSpPr>
        <p:spPr bwMode="auto">
          <a:xfrm>
            <a:off x="0" y="260350"/>
            <a:ext cx="91440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Организаторы в аудитории  передают комплекты участникам. Участники проверяют совпадение значений номеров КИМ с соответствующими значениями на </a:t>
            </a:r>
            <a: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титульном 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листе. Если обнаружен брак или несовпадения, необходимо заменить весь комплект.</a:t>
            </a:r>
          </a:p>
          <a:p>
            <a:pPr algn="just"/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 проходит в соответствии с Методическими материалами </a:t>
            </a:r>
            <a:r>
              <a:rPr lang="ru-RU" alt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Рособрнадзора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alt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179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394200"/>
            <a:ext cx="2327275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413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Box 2"/>
          <p:cNvSpPr txBox="1">
            <a:spLocks noChangeArrowheads="1"/>
          </p:cNvSpPr>
          <p:nvPr/>
        </p:nvSpPr>
        <p:spPr bwMode="auto">
          <a:xfrm>
            <a:off x="2843213" y="188913"/>
            <a:ext cx="3187732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500" b="1" dirty="0">
                <a:solidFill>
                  <a:srgbClr val="FF0000"/>
                </a:solidFill>
              </a:rPr>
              <a:t>ТИТУЛЬНЫЙ ЛИСТ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65967"/>
            <a:ext cx="8496944" cy="583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9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5" name="Рисунок 9" descr="C:\Users\Tamara\Desktop\РСОКО 2018\Бланки РОКО\Бланки РСОКО\11 класс ЕГЭ\22_11_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8" t="13387" r="46140" b="80624"/>
          <a:stretch>
            <a:fillRect/>
          </a:stretch>
        </p:blipFill>
        <p:spPr bwMode="auto">
          <a:xfrm>
            <a:off x="6357938" y="1550988"/>
            <a:ext cx="11271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55" y="0"/>
            <a:ext cx="4647917" cy="6309320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1440033" y="815743"/>
            <a:ext cx="1361040" cy="52502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772" y="360096"/>
            <a:ext cx="4763286" cy="5976664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4047340" y="1105712"/>
            <a:ext cx="1195421" cy="50405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250" y="815743"/>
            <a:ext cx="4605616" cy="6516960"/>
          </a:xfrm>
          <a:prstGeom prst="rect">
            <a:avLst/>
          </a:prstGeom>
        </p:spPr>
      </p:pic>
      <p:sp>
        <p:nvSpPr>
          <p:cNvPr id="16" name="Овал 15"/>
          <p:cNvSpPr/>
          <p:nvPr/>
        </p:nvSpPr>
        <p:spPr>
          <a:xfrm>
            <a:off x="6540249" y="1550989"/>
            <a:ext cx="1273730" cy="65387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52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416" y="-243408"/>
            <a:ext cx="4241676" cy="60019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256" y="404664"/>
            <a:ext cx="4357096" cy="61653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10" y="1124744"/>
            <a:ext cx="4419870" cy="601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1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0894" cy="6849879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1547664" y="404664"/>
            <a:ext cx="1368152" cy="36004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783" y="0"/>
            <a:ext cx="4846633" cy="6858000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6156176" y="404664"/>
            <a:ext cx="1473739" cy="36004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83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9144000" cy="1974850"/>
          </a:xfrm>
        </p:spPr>
        <p:txBody>
          <a:bodyPr/>
          <a:lstStyle/>
          <a:p>
            <a:r>
              <a:rPr lang="ru-RU" altLang="ru-RU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Заполнение бланков ответов</a:t>
            </a:r>
            <a:r>
              <a:rPr lang="ru-RU" altLang="ru-RU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должны делать записи только по указанию организатора. Заполнение бланка ответов рекомендуется проводить наглядно, делая необходимые записи на классной доске.</a:t>
            </a:r>
            <a:br>
              <a:rPr lang="ru-RU" alt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В </a:t>
            </a:r>
            <a:r>
              <a:rPr lang="ru-RU" altLang="ru-RU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классе</a:t>
            </a:r>
            <a:r>
              <a:rPr lang="ru-RU" alt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alt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b="1" smtClean="0">
                <a:solidFill>
                  <a:srgbClr val="000099"/>
                </a:solidFill>
              </a:rPr>
              <a:t>Содержание индивидуального комплекта участника РСОКО по математике (профильный уровень)</a:t>
            </a:r>
            <a:br>
              <a:rPr lang="ru-RU" altLang="ru-RU" sz="1600" b="1" smtClean="0">
                <a:solidFill>
                  <a:srgbClr val="000099"/>
                </a:solidFill>
              </a:rPr>
            </a:br>
            <a:r>
              <a:rPr lang="ru-RU" altLang="ru-RU" sz="1600" b="1" smtClean="0">
                <a:solidFill>
                  <a:srgbClr val="000099"/>
                </a:solidFill>
              </a:rPr>
              <a:t/>
            </a:r>
            <a:br>
              <a:rPr lang="ru-RU" altLang="ru-RU" sz="1600" b="1" smtClean="0">
                <a:solidFill>
                  <a:srgbClr val="000099"/>
                </a:solidFill>
              </a:rPr>
            </a:br>
            <a:endParaRPr lang="ru-RU" altLang="ru-RU" sz="1600" smtClean="0"/>
          </a:p>
        </p:txBody>
      </p:sp>
      <p:sp>
        <p:nvSpPr>
          <p:cNvPr id="43011" name="Прямоугольник 1"/>
          <p:cNvSpPr>
            <a:spLocks noGrp="1" noChangeArrowheads="1"/>
          </p:cNvSpPr>
          <p:nvPr>
            <p:ph idx="1"/>
          </p:nvPr>
        </p:nvSpPr>
        <p:spPr>
          <a:xfrm>
            <a:off x="506413" y="1838325"/>
            <a:ext cx="8258175" cy="776288"/>
          </a:xfrm>
        </p:spPr>
        <p:txBody>
          <a:bodyPr>
            <a:spAutoFit/>
          </a:bodyPr>
          <a:lstStyle/>
          <a:p>
            <a:pPr algn="just"/>
            <a:endParaRPr lang="ru-RU" altLang="ru-RU" smtClean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algn="just"/>
            <a:endParaRPr lang="ru-RU" altLang="ru-RU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19" name="TextBox 21"/>
          <p:cNvSpPr txBox="1">
            <a:spLocks noChangeArrowheads="1"/>
          </p:cNvSpPr>
          <p:nvPr/>
        </p:nvSpPr>
        <p:spPr bwMode="auto">
          <a:xfrm>
            <a:off x="2068513" y="2422525"/>
            <a:ext cx="11303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900">
                <a:solidFill>
                  <a:srgbClr val="FF0000"/>
                </a:solidFill>
              </a:rPr>
              <a:t>1</a:t>
            </a:r>
            <a:r>
              <a:rPr lang="ru-RU" altLang="ru-RU" sz="900"/>
              <a:t>1000010100001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" y="1556792"/>
            <a:ext cx="3300332" cy="46699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93" y="1988840"/>
            <a:ext cx="3108964" cy="43991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222" y="2307444"/>
            <a:ext cx="3312177" cy="46867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606" y="2434487"/>
            <a:ext cx="3132613" cy="4432657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8046166" y="2434487"/>
            <a:ext cx="769111" cy="40024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5257711" y="2372271"/>
            <a:ext cx="769111" cy="36938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34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Shape 2"/>
          <p:cNvSpPr txBox="1">
            <a:spLocks noChangeArrowheads="1"/>
          </p:cNvSpPr>
          <p:nvPr/>
        </p:nvSpPr>
        <p:spPr bwMode="auto">
          <a:xfrm>
            <a:off x="7162800" y="6453188"/>
            <a:ext cx="197961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lnSpc>
                <a:spcPct val="90000"/>
              </a:lnSpc>
              <a:spcBef>
                <a:spcPts val="13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1pPr>
            <a:lvl2pPr marL="630238" indent="-209550" defTabSz="912813" eaLnBrk="0" hangingPunct="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2pPr>
            <a:lvl3pPr marL="1052513" indent="-209550" defTabSz="912813" eaLnBrk="0" hangingPunct="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3pPr>
            <a:lvl4pPr marL="1474788" indent="-209550" defTabSz="912813" eaLnBrk="0" hangingPunct="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4pPr>
            <a:lvl5pPr marL="1897063" indent="-209550" defTabSz="912813" eaLnBrk="0" hangingPunct="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5pPr>
            <a:lvl6pPr marL="2354263" indent="-209550" defTabSz="912813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6pPr>
            <a:lvl7pPr marL="2811463" indent="-209550" defTabSz="912813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7pPr>
            <a:lvl8pPr marL="3268663" indent="-209550" defTabSz="912813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8pPr>
            <a:lvl9pPr marL="3725863" indent="-209550" defTabSz="912813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fld id="{2D6C236A-C6DA-4168-BC63-45D5A7C11155}" type="slidenum">
              <a:rPr lang="ru-RU" altLang="ru-RU" sz="11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None/>
              </a:pPr>
              <a:t>3</a:t>
            </a:fld>
            <a:endParaRPr lang="ru-RU" altLang="ru-RU" sz="1100">
              <a:solidFill>
                <a:srgbClr val="000000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186" name="CustomShape 4"/>
          <p:cNvSpPr/>
          <p:nvPr/>
        </p:nvSpPr>
        <p:spPr>
          <a:xfrm>
            <a:off x="549275" y="465138"/>
            <a:ext cx="8393113" cy="3937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90" tIns="44995" rIns="89990" bIns="44995"/>
          <a:lstStyle>
            <a:lvl1pPr defTabSz="912813" eaLnBrk="0" hangingPunct="0">
              <a:lnSpc>
                <a:spcPct val="90000"/>
              </a:lnSpc>
              <a:spcBef>
                <a:spcPts val="13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1pPr>
            <a:lvl2pPr marL="630238" indent="-209550" defTabSz="912813" eaLnBrk="0" hangingPunct="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2pPr>
            <a:lvl3pPr marL="1052513" indent="-209550" defTabSz="912813" eaLnBrk="0" hangingPunct="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3pPr>
            <a:lvl4pPr marL="1474788" indent="-209550" defTabSz="912813" eaLnBrk="0" hangingPunct="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4pPr>
            <a:lvl5pPr marL="1897063" indent="-209550" defTabSz="912813" eaLnBrk="0" hangingPunct="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5pPr>
            <a:lvl6pPr marL="2354263" indent="-209550" defTabSz="912813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6pPr>
            <a:lvl7pPr marL="2811463" indent="-209550" defTabSz="912813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7pPr>
            <a:lvl8pPr marL="3268663" indent="-209550" defTabSz="912813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8pPr>
            <a:lvl9pPr marL="3725863" indent="-209550" defTabSz="912813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>
                <a:solidFill>
                  <a:srgbClr val="6C0000"/>
                </a:solidFill>
                <a:latin typeface="Verdana" panose="020B0604030504040204" pitchFamily="34" charset="0"/>
              </a:rPr>
              <a:t>Нововведения ГИА-2019</a:t>
            </a:r>
            <a:endParaRPr lang="ru-RU" altLang="ru-RU" sz="2000">
              <a:solidFill>
                <a:srgbClr val="6C0000"/>
              </a:solidFill>
              <a:latin typeface="Verdana" panose="020B0604030504040204" pitchFamily="34" charset="0"/>
            </a:endParaRPr>
          </a:p>
        </p:txBody>
      </p:sp>
      <p:sp>
        <p:nvSpPr>
          <p:cNvPr id="31" name="Line 5"/>
          <p:cNvSpPr/>
          <p:nvPr/>
        </p:nvSpPr>
        <p:spPr>
          <a:xfrm flipH="1">
            <a:off x="623888" y="1173163"/>
            <a:ext cx="0" cy="5040312"/>
          </a:xfrm>
          <a:prstGeom prst="line">
            <a:avLst/>
          </a:prstGeom>
          <a:ln w="19080">
            <a:solidFill>
              <a:srgbClr val="5B9BD5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5366" name="Группа 5"/>
          <p:cNvGrpSpPr>
            <a:grpSpLocks/>
          </p:cNvGrpSpPr>
          <p:nvPr/>
        </p:nvGrpSpPr>
        <p:grpSpPr bwMode="auto">
          <a:xfrm>
            <a:off x="485775" y="1249363"/>
            <a:ext cx="298450" cy="374650"/>
            <a:chOff x="471601" y="1248841"/>
            <a:chExt cx="298080" cy="375840"/>
          </a:xfrm>
        </p:grpSpPr>
        <p:sp>
          <p:nvSpPr>
            <p:cNvPr id="34" name="CustomShape 6"/>
            <p:cNvSpPr/>
            <p:nvPr/>
          </p:nvSpPr>
          <p:spPr>
            <a:xfrm>
              <a:off x="471601" y="1248841"/>
              <a:ext cx="298080" cy="375840"/>
            </a:xfrm>
            <a:prstGeom prst="ellipse">
              <a:avLst/>
            </a:prstGeom>
            <a:solidFill>
              <a:srgbClr val="FFFFFF"/>
            </a:solidFill>
            <a:ln w="255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" name="CustomShape 7"/>
            <p:cNvSpPr/>
            <p:nvPr/>
          </p:nvSpPr>
          <p:spPr>
            <a:xfrm>
              <a:off x="471601" y="1288654"/>
              <a:ext cx="282225" cy="262770"/>
            </a:xfrm>
            <a:custGeom>
              <a:avLst/>
              <a:gdLst/>
              <a:ahLst/>
              <a:cxnLst/>
              <a:rect l="l" t="t" r="r" b="b"/>
              <a:pathLst>
                <a:path w="61" h="60">
                  <a:moveTo>
                    <a:pt x="61" y="4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2" y="7"/>
                    <a:pt x="35" y="4"/>
                    <a:pt x="28" y="4"/>
                  </a:cubicBezTo>
                  <a:cubicBezTo>
                    <a:pt x="12" y="4"/>
                    <a:pt x="0" y="16"/>
                    <a:pt x="0" y="32"/>
                  </a:cubicBezTo>
                  <a:cubicBezTo>
                    <a:pt x="0" y="47"/>
                    <a:pt x="12" y="60"/>
                    <a:pt x="28" y="60"/>
                  </a:cubicBezTo>
                  <a:cubicBezTo>
                    <a:pt x="43" y="60"/>
                    <a:pt x="56" y="47"/>
                    <a:pt x="56" y="32"/>
                  </a:cubicBezTo>
                  <a:cubicBezTo>
                    <a:pt x="56" y="26"/>
                    <a:pt x="54" y="21"/>
                    <a:pt x="51" y="17"/>
                  </a:cubicBezTo>
                  <a:lnTo>
                    <a:pt x="61" y="4"/>
                  </a:lnTo>
                  <a:close/>
                  <a:moveTo>
                    <a:pt x="52" y="32"/>
                  </a:moveTo>
                  <a:cubicBezTo>
                    <a:pt x="52" y="45"/>
                    <a:pt x="41" y="56"/>
                    <a:pt x="28" y="56"/>
                  </a:cubicBezTo>
                  <a:cubicBezTo>
                    <a:pt x="14" y="56"/>
                    <a:pt x="4" y="45"/>
                    <a:pt x="4" y="32"/>
                  </a:cubicBezTo>
                  <a:cubicBezTo>
                    <a:pt x="4" y="19"/>
                    <a:pt x="14" y="8"/>
                    <a:pt x="28" y="8"/>
                  </a:cubicBezTo>
                  <a:cubicBezTo>
                    <a:pt x="34" y="8"/>
                    <a:pt x="40" y="10"/>
                    <a:pt x="44" y="1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51" y="24"/>
                    <a:pt x="52" y="28"/>
                    <a:pt x="52" y="32"/>
                  </a:cubicBezTo>
                  <a:close/>
                </a:path>
              </a:pathLst>
            </a:custGeom>
            <a:solidFill>
              <a:srgbClr val="6C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48" name="CustomShape 8"/>
          <p:cNvSpPr/>
          <p:nvPr/>
        </p:nvSpPr>
        <p:spPr>
          <a:xfrm>
            <a:off x="903986" y="977139"/>
            <a:ext cx="3130550" cy="498475"/>
          </a:xfrm>
          <a:prstGeom prst="rect">
            <a:avLst/>
          </a:prstGeom>
          <a:noFill/>
          <a:ln w="1908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90" tIns="44995" rIns="89990" bIns="44995" anchor="ctr"/>
          <a:lstStyle>
            <a:lvl1pPr defTabSz="1006475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defTabSz="1006475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defTabSz="1006475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defTabSz="1006475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defTabSz="1006475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defTabSz="912973">
              <a:spcAft>
                <a:spcPts val="601"/>
              </a:spcAft>
              <a:defRPr/>
            </a:pPr>
            <a:r>
              <a:rPr lang="ru-RU" altLang="ru-RU" b="1" dirty="0">
                <a:solidFill>
                  <a:srgbClr val="1F4E79"/>
                </a:solidFill>
                <a:latin typeface="+mj-lt"/>
              </a:rPr>
              <a:t>ЕГЭ</a:t>
            </a:r>
          </a:p>
        </p:txBody>
      </p:sp>
      <p:sp>
        <p:nvSpPr>
          <p:cNvPr id="18" name="CustomShape 1"/>
          <p:cNvSpPr/>
          <p:nvPr/>
        </p:nvSpPr>
        <p:spPr>
          <a:xfrm>
            <a:off x="936625" y="1391444"/>
            <a:ext cx="7665475" cy="441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90" tIns="44995" rIns="89990" bIns="44995"/>
          <a:lstStyle>
            <a:lvl1pPr marL="285750" indent="-285750" defTabSz="912813" eaLnBrk="0" hangingPunct="0"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defTabSz="912813" eaLnBrk="0" hangingPunct="0"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defTabSz="912813" eaLnBrk="0" hangingPunct="0"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defTabSz="912813" eaLnBrk="0" hangingPunct="0"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defTabSz="912813" eaLnBrk="0" hangingPunct="0"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ru-RU" altLang="ru-RU" sz="1600" b="1" i="1" dirty="0" smtClean="0">
                <a:solidFill>
                  <a:srgbClr val="800000"/>
                </a:solidFill>
                <a:latin typeface="+mj-lt"/>
              </a:rPr>
              <a:t>выбор только одного уровня математики: профильный или базовый</a:t>
            </a:r>
          </a:p>
        </p:txBody>
      </p:sp>
      <p:grpSp>
        <p:nvGrpSpPr>
          <p:cNvPr id="15369" name="Группа 5"/>
          <p:cNvGrpSpPr>
            <a:grpSpLocks/>
          </p:cNvGrpSpPr>
          <p:nvPr/>
        </p:nvGrpSpPr>
        <p:grpSpPr bwMode="auto">
          <a:xfrm>
            <a:off x="485775" y="3817938"/>
            <a:ext cx="298450" cy="374650"/>
            <a:chOff x="471601" y="1248841"/>
            <a:chExt cx="298080" cy="375840"/>
          </a:xfrm>
        </p:grpSpPr>
        <p:sp>
          <p:nvSpPr>
            <p:cNvPr id="20" name="CustomShape 6"/>
            <p:cNvSpPr/>
            <p:nvPr/>
          </p:nvSpPr>
          <p:spPr>
            <a:xfrm>
              <a:off x="471601" y="1248841"/>
              <a:ext cx="298080" cy="375840"/>
            </a:xfrm>
            <a:prstGeom prst="ellipse">
              <a:avLst/>
            </a:prstGeom>
            <a:solidFill>
              <a:srgbClr val="FFFFFF"/>
            </a:solidFill>
            <a:ln w="255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" name="CustomShape 7"/>
            <p:cNvSpPr/>
            <p:nvPr/>
          </p:nvSpPr>
          <p:spPr>
            <a:xfrm>
              <a:off x="471601" y="1288654"/>
              <a:ext cx="282225" cy="262770"/>
            </a:xfrm>
            <a:custGeom>
              <a:avLst/>
              <a:gdLst/>
              <a:ahLst/>
              <a:cxnLst/>
              <a:rect l="l" t="t" r="r" b="b"/>
              <a:pathLst>
                <a:path w="61" h="60">
                  <a:moveTo>
                    <a:pt x="61" y="4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2" y="7"/>
                    <a:pt x="35" y="4"/>
                    <a:pt x="28" y="4"/>
                  </a:cubicBezTo>
                  <a:cubicBezTo>
                    <a:pt x="12" y="4"/>
                    <a:pt x="0" y="16"/>
                    <a:pt x="0" y="32"/>
                  </a:cubicBezTo>
                  <a:cubicBezTo>
                    <a:pt x="0" y="47"/>
                    <a:pt x="12" y="60"/>
                    <a:pt x="28" y="60"/>
                  </a:cubicBezTo>
                  <a:cubicBezTo>
                    <a:pt x="43" y="60"/>
                    <a:pt x="56" y="47"/>
                    <a:pt x="56" y="32"/>
                  </a:cubicBezTo>
                  <a:cubicBezTo>
                    <a:pt x="56" y="26"/>
                    <a:pt x="54" y="21"/>
                    <a:pt x="51" y="17"/>
                  </a:cubicBezTo>
                  <a:lnTo>
                    <a:pt x="61" y="4"/>
                  </a:lnTo>
                  <a:close/>
                  <a:moveTo>
                    <a:pt x="52" y="32"/>
                  </a:moveTo>
                  <a:cubicBezTo>
                    <a:pt x="52" y="45"/>
                    <a:pt x="41" y="56"/>
                    <a:pt x="28" y="56"/>
                  </a:cubicBezTo>
                  <a:cubicBezTo>
                    <a:pt x="14" y="56"/>
                    <a:pt x="4" y="45"/>
                    <a:pt x="4" y="32"/>
                  </a:cubicBezTo>
                  <a:cubicBezTo>
                    <a:pt x="4" y="19"/>
                    <a:pt x="14" y="8"/>
                    <a:pt x="28" y="8"/>
                  </a:cubicBezTo>
                  <a:cubicBezTo>
                    <a:pt x="34" y="8"/>
                    <a:pt x="40" y="10"/>
                    <a:pt x="44" y="1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51" y="24"/>
                    <a:pt x="52" y="28"/>
                    <a:pt x="52" y="32"/>
                  </a:cubicBezTo>
                  <a:close/>
                </a:path>
              </a:pathLst>
            </a:custGeom>
            <a:solidFill>
              <a:srgbClr val="6C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2" name="CustomShape 8"/>
          <p:cNvSpPr/>
          <p:nvPr/>
        </p:nvSpPr>
        <p:spPr>
          <a:xfrm>
            <a:off x="903288" y="3716338"/>
            <a:ext cx="3130550" cy="498475"/>
          </a:xfrm>
          <a:prstGeom prst="rect">
            <a:avLst/>
          </a:prstGeom>
          <a:noFill/>
          <a:ln w="1908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90" tIns="44995" rIns="89990" bIns="44995" anchor="ctr"/>
          <a:lstStyle>
            <a:lvl1pPr defTabSz="1006475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defTabSz="1006475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defTabSz="1006475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defTabSz="1006475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defTabSz="1006475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defTabSz="912973">
              <a:spcAft>
                <a:spcPts val="601"/>
              </a:spcAft>
              <a:defRPr/>
            </a:pPr>
            <a:r>
              <a:rPr lang="ru-RU" altLang="ru-RU" b="1" dirty="0">
                <a:solidFill>
                  <a:srgbClr val="1F4E79"/>
                </a:solidFill>
                <a:latin typeface="+mj-lt"/>
              </a:rPr>
              <a:t>ОГЭ</a:t>
            </a:r>
          </a:p>
        </p:txBody>
      </p:sp>
      <p:sp>
        <p:nvSpPr>
          <p:cNvPr id="23" name="CustomShape 1"/>
          <p:cNvSpPr/>
          <p:nvPr/>
        </p:nvSpPr>
        <p:spPr>
          <a:xfrm>
            <a:off x="922338" y="4187825"/>
            <a:ext cx="7672387" cy="441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90" tIns="44995" rIns="89990" bIns="44995"/>
          <a:lstStyle/>
          <a:p>
            <a:pPr marL="285750" indent="-285750" defTabSz="912973">
              <a:buFont typeface="Arial" panose="020B0604020202020204" pitchFamily="34" charset="0"/>
              <a:buChar char="•"/>
              <a:defRPr/>
            </a:pPr>
            <a:r>
              <a:rPr lang="ru-RU" altLang="ru-RU" sz="1600" b="1" i="1" dirty="0">
                <a:solidFill>
                  <a:srgbClr val="3B4759"/>
                </a:solidFill>
                <a:latin typeface="+mj-lt"/>
                <a:ea typeface="Microsoft YaHei" pitchFamily="34" charset="-122"/>
              </a:rPr>
              <a:t>проведение устного собеседования по русскому языку  </a:t>
            </a:r>
          </a:p>
        </p:txBody>
      </p:sp>
      <p:sp>
        <p:nvSpPr>
          <p:cNvPr id="16" name="CustomShape 1"/>
          <p:cNvSpPr/>
          <p:nvPr/>
        </p:nvSpPr>
        <p:spPr>
          <a:xfrm>
            <a:off x="936625" y="1887537"/>
            <a:ext cx="2411413" cy="439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90" tIns="44995" rIns="89990" bIns="44995"/>
          <a:lstStyle>
            <a:lvl1pPr marL="285750" indent="-285750" defTabSz="912813" eaLnBrk="0" hangingPunct="0"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defTabSz="912813" eaLnBrk="0" hangingPunct="0"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defTabSz="912813" eaLnBrk="0" hangingPunct="0"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defTabSz="912813" eaLnBrk="0" hangingPunct="0"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defTabSz="912813" eaLnBrk="0" hangingPunct="0"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eaLnBrk="1" hangingPunct="1">
              <a:buFont typeface="Arial" charset="0"/>
              <a:buNone/>
              <a:defRPr/>
            </a:pPr>
            <a:r>
              <a:rPr lang="ru-RU" altLang="ru-RU" sz="1600" dirty="0" smtClean="0">
                <a:solidFill>
                  <a:srgbClr val="3B4759"/>
                </a:solidFill>
                <a:latin typeface="Calibri" pitchFamily="34" charset="0"/>
              </a:rPr>
              <a:t>Преимущества:</a:t>
            </a:r>
          </a:p>
        </p:txBody>
      </p:sp>
      <p:sp>
        <p:nvSpPr>
          <p:cNvPr id="17" name="CustomShape 1"/>
          <p:cNvSpPr/>
          <p:nvPr/>
        </p:nvSpPr>
        <p:spPr>
          <a:xfrm>
            <a:off x="5221224" y="1871219"/>
            <a:ext cx="3366589" cy="439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90" tIns="44995" rIns="89990" bIns="44995"/>
          <a:lstStyle>
            <a:lvl1pPr marL="285750" indent="-285750" defTabSz="912813" eaLnBrk="0" hangingPunct="0"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defTabSz="912813" eaLnBrk="0" hangingPunct="0"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defTabSz="912813" eaLnBrk="0" hangingPunct="0"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defTabSz="912813" eaLnBrk="0" hangingPunct="0"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defTabSz="912813" eaLnBrk="0" hangingPunct="0"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eaLnBrk="1" hangingPunct="1">
              <a:buFont typeface="Arial" charset="0"/>
              <a:buNone/>
              <a:defRPr/>
            </a:pPr>
            <a:r>
              <a:rPr lang="ru-RU" altLang="ru-RU" sz="1600" dirty="0" smtClean="0">
                <a:solidFill>
                  <a:srgbClr val="3B4759"/>
                </a:solidFill>
                <a:latin typeface="Calibri" pitchFamily="34" charset="0"/>
              </a:rPr>
              <a:t>Риски и зона ответственности:</a:t>
            </a:r>
          </a:p>
        </p:txBody>
      </p:sp>
      <p:sp>
        <p:nvSpPr>
          <p:cNvPr id="24" name="CustomShape 1"/>
          <p:cNvSpPr/>
          <p:nvPr/>
        </p:nvSpPr>
        <p:spPr>
          <a:xfrm>
            <a:off x="930275" y="4724400"/>
            <a:ext cx="2411413" cy="439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90" tIns="44995" rIns="89990" bIns="44995"/>
          <a:lstStyle>
            <a:lvl1pPr marL="285750" indent="-285750" defTabSz="912813" eaLnBrk="0" hangingPunct="0"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defTabSz="912813" eaLnBrk="0" hangingPunct="0"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defTabSz="912813" eaLnBrk="0" hangingPunct="0"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defTabSz="912813" eaLnBrk="0" hangingPunct="0"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defTabSz="912813" eaLnBrk="0" hangingPunct="0"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eaLnBrk="1" hangingPunct="1">
              <a:buFont typeface="Arial" charset="0"/>
              <a:buNone/>
              <a:defRPr/>
            </a:pPr>
            <a:r>
              <a:rPr lang="ru-RU" altLang="ru-RU" sz="1600" smtClean="0">
                <a:solidFill>
                  <a:srgbClr val="3B4759"/>
                </a:solidFill>
                <a:latin typeface="Calibri" pitchFamily="34" charset="0"/>
              </a:rPr>
              <a:t>Преимущества:</a:t>
            </a:r>
          </a:p>
        </p:txBody>
      </p:sp>
      <p:sp>
        <p:nvSpPr>
          <p:cNvPr id="25" name="CustomShape 1"/>
          <p:cNvSpPr/>
          <p:nvPr/>
        </p:nvSpPr>
        <p:spPr>
          <a:xfrm>
            <a:off x="5076825" y="4724400"/>
            <a:ext cx="3517900" cy="439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90" tIns="44995" rIns="89990" bIns="44995"/>
          <a:lstStyle>
            <a:lvl1pPr marL="285750" indent="-285750" defTabSz="912813" eaLnBrk="0" hangingPunct="0"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defTabSz="912813" eaLnBrk="0" hangingPunct="0"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defTabSz="912813" eaLnBrk="0" hangingPunct="0"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defTabSz="912813" eaLnBrk="0" hangingPunct="0"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defTabSz="912813" eaLnBrk="0" hangingPunct="0"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eaLnBrk="1" hangingPunct="1">
              <a:buFont typeface="Arial" charset="0"/>
              <a:buNone/>
              <a:defRPr/>
            </a:pPr>
            <a:r>
              <a:rPr lang="ru-RU" altLang="ru-RU" sz="1600" smtClean="0">
                <a:solidFill>
                  <a:srgbClr val="3B4759"/>
                </a:solidFill>
                <a:latin typeface="Calibri" pitchFamily="34" charset="0"/>
              </a:rPr>
              <a:t>Риски и зона ответственности: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altLang="ru-RU" sz="1600" smtClean="0">
                <a:solidFill>
                  <a:srgbClr val="3B4759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26" name="CustomShape 1"/>
          <p:cNvSpPr/>
          <p:nvPr/>
        </p:nvSpPr>
        <p:spPr>
          <a:xfrm>
            <a:off x="936690" y="2372552"/>
            <a:ext cx="3279775" cy="1354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90" tIns="44995" rIns="89990" bIns="44995"/>
          <a:lstStyle>
            <a:lvl1pPr marL="285750" indent="-285750" defTabSz="912813" eaLnBrk="0" hangingPunct="0"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defTabSz="912813" eaLnBrk="0" hangingPunct="0"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defTabSz="912813" eaLnBrk="0" hangingPunct="0"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defTabSz="912813" eaLnBrk="0" hangingPunct="0"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defTabSz="912813" eaLnBrk="0" hangingPunct="0"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eaLnBrk="1" hangingPunct="1">
              <a:buFont typeface="Wingdings" pitchFamily="2" charset="2"/>
              <a:buChar char="ü"/>
              <a:defRPr/>
            </a:pPr>
            <a:r>
              <a:rPr lang="ru-RU" altLang="ru-RU" sz="1600" dirty="0">
                <a:solidFill>
                  <a:srgbClr val="3B4759"/>
                </a:solidFill>
                <a:latin typeface="Calibri" pitchFamily="34" charset="0"/>
              </a:rPr>
              <a:t>Упорядочивание выбора 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ru-RU" altLang="ru-RU" sz="1600" dirty="0">
                <a:solidFill>
                  <a:srgbClr val="3B4759"/>
                </a:solidFill>
                <a:latin typeface="Calibri" pitchFamily="34" charset="0"/>
              </a:rPr>
              <a:t>Минимизация трудозатрат при подготовке и рациональное распределение времени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ru-RU" altLang="ru-RU" sz="1600" dirty="0">
                <a:solidFill>
                  <a:srgbClr val="3B4759"/>
                </a:solidFill>
                <a:latin typeface="Calibri" pitchFamily="34" charset="0"/>
              </a:rPr>
              <a:t>Ликвидация ошибок в РИС </a:t>
            </a:r>
          </a:p>
        </p:txBody>
      </p:sp>
      <p:sp>
        <p:nvSpPr>
          <p:cNvPr id="27" name="CustomShape 1"/>
          <p:cNvSpPr/>
          <p:nvPr/>
        </p:nvSpPr>
        <p:spPr>
          <a:xfrm>
            <a:off x="4639701" y="2351882"/>
            <a:ext cx="3948112" cy="134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90" tIns="44995" rIns="89990" bIns="44995"/>
          <a:lstStyle>
            <a:lvl1pPr marL="285750" indent="-285750" defTabSz="912813" eaLnBrk="0" hangingPunct="0"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defTabSz="912813" eaLnBrk="0" hangingPunct="0"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defTabSz="912813" eaLnBrk="0" hangingPunct="0"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defTabSz="912813" eaLnBrk="0" hangingPunct="0"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defTabSz="912813" eaLnBrk="0" hangingPunct="0"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eaLnBrk="1" hangingPunct="1">
              <a:buFont typeface="Wingdings" pitchFamily="2" charset="2"/>
              <a:buChar char="ü"/>
              <a:defRPr/>
            </a:pPr>
            <a:r>
              <a:rPr lang="ru-RU" altLang="ru-RU" sz="1600" dirty="0">
                <a:solidFill>
                  <a:srgbClr val="3B4759"/>
                </a:solidFill>
                <a:latin typeface="Calibri" pitchFamily="34" charset="0"/>
              </a:rPr>
              <a:t>Ошибка в выборе уровня для прохождения математики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ru-RU" altLang="ru-RU" sz="1600" dirty="0">
                <a:solidFill>
                  <a:srgbClr val="3B4759"/>
                </a:solidFill>
                <a:latin typeface="Calibri" pitchFamily="34" charset="0"/>
              </a:rPr>
              <a:t>Препятствие со стороны педагогов в выборе математики профильного </a:t>
            </a:r>
            <a:r>
              <a:rPr lang="ru-RU" altLang="ru-RU" sz="1600" dirty="0" smtClean="0">
                <a:solidFill>
                  <a:srgbClr val="3B4759"/>
                </a:solidFill>
                <a:latin typeface="Calibri" pitchFamily="34" charset="0"/>
              </a:rPr>
              <a:t>уровня, отказ сопровождать подготовку</a:t>
            </a:r>
            <a:endParaRPr lang="ru-RU" altLang="ru-RU" sz="1600" dirty="0">
              <a:solidFill>
                <a:srgbClr val="3B4759"/>
              </a:solidFill>
              <a:latin typeface="Calibri" pitchFamily="34" charset="0"/>
            </a:endParaRPr>
          </a:p>
          <a:p>
            <a:pPr eaLnBrk="1" hangingPunct="1">
              <a:buFont typeface="Wingdings" pitchFamily="2" charset="2"/>
              <a:buChar char="ü"/>
              <a:defRPr/>
            </a:pPr>
            <a:endParaRPr lang="ru-RU" altLang="ru-RU" sz="1600" dirty="0" smtClean="0">
              <a:solidFill>
                <a:srgbClr val="3B4759"/>
              </a:solidFill>
              <a:latin typeface="Calibri" pitchFamily="34" charset="0"/>
            </a:endParaRPr>
          </a:p>
        </p:txBody>
      </p:sp>
      <p:sp>
        <p:nvSpPr>
          <p:cNvPr id="28" name="CustomShape 1"/>
          <p:cNvSpPr/>
          <p:nvPr/>
        </p:nvSpPr>
        <p:spPr>
          <a:xfrm>
            <a:off x="936625" y="5084763"/>
            <a:ext cx="3491359" cy="1225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90" tIns="44995" rIns="89990" bIns="44995"/>
          <a:lstStyle/>
          <a:p>
            <a:pPr marL="285750" indent="-285750" defTabSz="912973">
              <a:buFont typeface="Wingdings" panose="05000000000000000000" pitchFamily="2" charset="2"/>
              <a:buChar char="ü"/>
              <a:defRPr/>
            </a:pPr>
            <a:r>
              <a:rPr lang="ru-RU" altLang="ru-RU" sz="16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Оценка уровня коммуникативных компетенций выпускников </a:t>
            </a:r>
          </a:p>
          <a:p>
            <a:pPr marL="285750" indent="-285750" defTabSz="912973">
              <a:buFont typeface="Wingdings" panose="05000000000000000000" pitchFamily="2" charset="2"/>
              <a:buChar char="ü"/>
              <a:defRPr/>
            </a:pPr>
            <a:r>
              <a:rPr lang="ru-RU" altLang="ru-RU" sz="16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Простые и понятные критерии оценивания для получения допуска выпускников к ГИА </a:t>
            </a:r>
          </a:p>
        </p:txBody>
      </p:sp>
      <p:sp>
        <p:nvSpPr>
          <p:cNvPr id="29" name="CustomShape 1"/>
          <p:cNvSpPr/>
          <p:nvPr/>
        </p:nvSpPr>
        <p:spPr>
          <a:xfrm>
            <a:off x="4745038" y="5016500"/>
            <a:ext cx="3849687" cy="1225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90" tIns="44995" rIns="89990" bIns="44995"/>
          <a:lstStyle>
            <a:lvl1pPr marL="285750" indent="-285750" defTabSz="912813" eaLnBrk="0" hangingPunct="0"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defTabSz="912813" eaLnBrk="0" hangingPunct="0"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defTabSz="912813" eaLnBrk="0" hangingPunct="0"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defTabSz="912813" eaLnBrk="0" hangingPunct="0"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defTabSz="912813" eaLnBrk="0" hangingPunct="0"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eaLnBrk="1" hangingPunct="1">
              <a:buFont typeface="Wingdings" pitchFamily="2" charset="2"/>
              <a:buChar char="ü"/>
              <a:defRPr/>
            </a:pPr>
            <a:r>
              <a:rPr lang="ru-RU" altLang="ru-RU" sz="1600" dirty="0">
                <a:solidFill>
                  <a:srgbClr val="3B4759"/>
                </a:solidFill>
                <a:latin typeface="Calibri" pitchFamily="34" charset="0"/>
              </a:rPr>
              <a:t>Организационные трудности по составлению расписания занятости выпускников в день собеседования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ru-RU" altLang="ru-RU" sz="1600" dirty="0">
                <a:solidFill>
                  <a:srgbClr val="3B4759"/>
                </a:solidFill>
                <a:latin typeface="Calibri" pitchFamily="34" charset="0"/>
              </a:rPr>
              <a:t>Обеспечение участия выпускников с </a:t>
            </a:r>
            <a:r>
              <a:rPr lang="ru-RU" altLang="ru-RU" sz="1600" dirty="0" smtClean="0">
                <a:solidFill>
                  <a:srgbClr val="3B4759"/>
                </a:solidFill>
                <a:latin typeface="Calibri" pitchFamily="34" charset="0"/>
              </a:rPr>
              <a:t>ОВЗ (с нарушениями речи)</a:t>
            </a:r>
            <a:endParaRPr lang="ru-RU" altLang="ru-RU" sz="1600" dirty="0">
              <a:solidFill>
                <a:srgbClr val="3B475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023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Прямоугольник 1"/>
          <p:cNvSpPr>
            <a:spLocks noGrp="1" noChangeArrowheads="1"/>
          </p:cNvSpPr>
          <p:nvPr>
            <p:ph idx="4294967295"/>
          </p:nvPr>
        </p:nvSpPr>
        <p:spPr>
          <a:xfrm>
            <a:off x="885825" y="1838325"/>
            <a:ext cx="8258175" cy="776288"/>
          </a:xfrm>
        </p:spPr>
        <p:txBody>
          <a:bodyPr>
            <a:spAutoFit/>
          </a:bodyPr>
          <a:lstStyle/>
          <a:p>
            <a:pPr algn="just"/>
            <a:endParaRPr lang="ru-RU" altLang="ru-RU" dirty="0" smtClean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algn="just"/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035" name="TextBox 2"/>
          <p:cNvSpPr txBox="1">
            <a:spLocks noChangeArrowheads="1"/>
          </p:cNvSpPr>
          <p:nvPr/>
        </p:nvSpPr>
        <p:spPr bwMode="auto">
          <a:xfrm>
            <a:off x="5481638" y="601663"/>
            <a:ext cx="36166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800" b="1" dirty="0">
                <a:solidFill>
                  <a:srgbClr val="7030A0"/>
                </a:solidFill>
              </a:rPr>
              <a:t>Бланк регистрации</a:t>
            </a:r>
          </a:p>
        </p:txBody>
      </p:sp>
      <p:sp>
        <p:nvSpPr>
          <p:cNvPr id="44040" name="TextBox 1"/>
          <p:cNvSpPr txBox="1">
            <a:spLocks noChangeArrowheads="1"/>
          </p:cNvSpPr>
          <p:nvPr/>
        </p:nvSpPr>
        <p:spPr bwMode="auto">
          <a:xfrm>
            <a:off x="5699125" y="1228725"/>
            <a:ext cx="960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/>
              <a:t>Код ОУ</a:t>
            </a:r>
          </a:p>
          <a:p>
            <a:endParaRPr lang="ru-RU" alt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770563" y="1611313"/>
          <a:ext cx="2016126" cy="2968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60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60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3602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3602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3602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33602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96862">
                <a:tc>
                  <a:txBody>
                    <a:bodyPr/>
                    <a:lstStyle/>
                    <a:p>
                      <a:endParaRPr lang="ru-RU" sz="1300" b="1" dirty="0"/>
                    </a:p>
                  </a:txBody>
                  <a:tcPr marL="91436" marR="91436" marT="45671" marB="45671"/>
                </a:tc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 marL="91436" marR="91436" marT="45671" marB="45671"/>
                </a:tc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 marL="91436" marR="91436" marT="45671" marB="45671"/>
                </a:tc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 marL="91436" marR="91436" marT="45671" marB="45671"/>
                </a:tc>
                <a:tc>
                  <a:txBody>
                    <a:bodyPr/>
                    <a:lstStyle/>
                    <a:p>
                      <a:endParaRPr lang="ru-RU" sz="1300"/>
                    </a:p>
                  </a:txBody>
                  <a:tcPr marL="91436" marR="91436" marT="45671" marB="45671"/>
                </a:tc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 marL="91436" marR="91436" marT="45671" marB="45671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44057" name="TextBox 3"/>
          <p:cNvSpPr txBox="1">
            <a:spLocks noChangeArrowheads="1"/>
          </p:cNvSpPr>
          <p:nvPr/>
        </p:nvSpPr>
        <p:spPr bwMode="auto">
          <a:xfrm>
            <a:off x="5702300" y="1978025"/>
            <a:ext cx="26511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 smtClean="0"/>
              <a:t>Класс   Номер   </a:t>
            </a:r>
            <a:r>
              <a:rPr lang="ru-RU" altLang="ru-RU" dirty="0"/>
              <a:t>буква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5830888" y="2384425"/>
          <a:ext cx="958850" cy="2968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58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38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91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96862">
                <a:tc>
                  <a:txBody>
                    <a:bodyPr/>
                    <a:lstStyle/>
                    <a:p>
                      <a:endParaRPr lang="ru-RU" sz="1300" b="1" dirty="0"/>
                    </a:p>
                  </a:txBody>
                  <a:tcPr marL="91500" marR="91500" marT="45671" marB="45671"/>
                </a:tc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 marL="91500" marR="91500" marT="45671" marB="45671"/>
                </a:tc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 marL="91500" marR="91500" marT="45671" marB="45671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44068" name="TextBox 9"/>
          <p:cNvSpPr txBox="1">
            <a:spLocks noChangeArrowheads="1"/>
          </p:cNvSpPr>
          <p:nvPr/>
        </p:nvSpPr>
        <p:spPr bwMode="auto">
          <a:xfrm>
            <a:off x="5819775" y="2807561"/>
            <a:ext cx="11414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/>
              <a:t>Код ППЭ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5830888" y="3230992"/>
          <a:ext cx="1203325" cy="296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17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99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478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9688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96863">
                <a:tc>
                  <a:txBody>
                    <a:bodyPr/>
                    <a:lstStyle/>
                    <a:p>
                      <a:endParaRPr lang="ru-RU" sz="1300" b="1" dirty="0"/>
                    </a:p>
                  </a:txBody>
                  <a:tcPr marL="91548" marR="91548" marT="45671" marB="45671"/>
                </a:tc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 marL="91548" marR="91548" marT="45671" marB="45671"/>
                </a:tc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 marL="91548" marR="91548" marT="45671" marB="45671"/>
                </a:tc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 marL="91548" marR="91548" marT="45671" marB="45671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44081" name="TextBox 10"/>
          <p:cNvSpPr txBox="1">
            <a:spLocks noChangeArrowheads="1"/>
          </p:cNvSpPr>
          <p:nvPr/>
        </p:nvSpPr>
        <p:spPr bwMode="auto">
          <a:xfrm>
            <a:off x="5830888" y="3590198"/>
            <a:ext cx="2071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/>
              <a:t>Номер аудитории</a:t>
            </a: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5830888" y="4003014"/>
          <a:ext cx="1203325" cy="296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17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99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478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9688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96863">
                <a:tc>
                  <a:txBody>
                    <a:bodyPr/>
                    <a:lstStyle/>
                    <a:p>
                      <a:endParaRPr lang="ru-RU" sz="1300" b="1" dirty="0"/>
                    </a:p>
                  </a:txBody>
                  <a:tcPr marL="91548" marR="91548" marT="45671" marB="45671"/>
                </a:tc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 marL="91548" marR="91548" marT="45671" marB="45671"/>
                </a:tc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 marL="91548" marR="91548" marT="45671" marB="45671"/>
                </a:tc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 marL="91548" marR="91548" marT="45671" marB="45671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44094" name="TextBox 13"/>
          <p:cNvSpPr txBox="1">
            <a:spLocks noChangeArrowheads="1"/>
          </p:cNvSpPr>
          <p:nvPr/>
        </p:nvSpPr>
        <p:spPr bwMode="auto">
          <a:xfrm>
            <a:off x="5770563" y="4366418"/>
            <a:ext cx="2760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/>
              <a:t>Дата проведения ЕГЭ</a:t>
            </a: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5899436" y="4786665"/>
          <a:ext cx="527050" cy="371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5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35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91324" marR="91324" marT="45798" marB="45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91324" marR="91324" marT="45798" marB="45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/>
        </p:nvGraphicFramePr>
        <p:xfrm>
          <a:off x="6736520" y="4766965"/>
          <a:ext cx="528638" cy="371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3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43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91599" marR="91599" marT="45798" marB="45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91599" marR="91599" marT="45798" marB="45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/>
        </p:nvGraphicFramePr>
        <p:xfrm>
          <a:off x="7604784" y="4784896"/>
          <a:ext cx="527050" cy="371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5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35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91324" marR="91324" marT="45798" marB="45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91324" marR="91324" marT="45798" marB="45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2" y="0"/>
            <a:ext cx="4846633" cy="6858000"/>
          </a:xfrm>
          <a:prstGeom prst="rect">
            <a:avLst/>
          </a:prstGeom>
        </p:spPr>
      </p:pic>
      <p:sp>
        <p:nvSpPr>
          <p:cNvPr id="25" name="Овал 24"/>
          <p:cNvSpPr/>
          <p:nvPr/>
        </p:nvSpPr>
        <p:spPr>
          <a:xfrm>
            <a:off x="1331640" y="404665"/>
            <a:ext cx="1656184" cy="57606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3027808" y="454094"/>
            <a:ext cx="1386905" cy="49290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2570322" y="919325"/>
            <a:ext cx="1150938" cy="4318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2959672" y="4968081"/>
            <a:ext cx="1584325" cy="52228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827584" y="1980014"/>
            <a:ext cx="3587129" cy="51288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547724" y="2614613"/>
            <a:ext cx="4168292" cy="31240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819775" y="5490369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ФИО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830888" y="6093273"/>
            <a:ext cx="1209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Документ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604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2"/>
          <p:cNvSpPr txBox="1">
            <a:spLocks noChangeArrowheads="1"/>
          </p:cNvSpPr>
          <p:nvPr/>
        </p:nvSpPr>
        <p:spPr bwMode="auto">
          <a:xfrm>
            <a:off x="107504" y="2708920"/>
            <a:ext cx="34782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800" b="1" dirty="0">
                <a:solidFill>
                  <a:srgbClr val="7030A0"/>
                </a:solidFill>
              </a:rPr>
              <a:t>Бланк ответов №1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1267"/>
            <a:ext cx="4824536" cy="6826733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516216" y="476672"/>
            <a:ext cx="1296144" cy="43204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25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3" b="63203"/>
          <a:stretch>
            <a:fillRect/>
          </a:stretch>
        </p:blipFill>
        <p:spPr bwMode="auto">
          <a:xfrm>
            <a:off x="0" y="1557338"/>
            <a:ext cx="9272588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Box 4"/>
          <p:cNvSpPr txBox="1">
            <a:spLocks noChangeArrowheads="1"/>
          </p:cNvSpPr>
          <p:nvPr/>
        </p:nvSpPr>
        <p:spPr bwMode="auto">
          <a:xfrm>
            <a:off x="190500" y="79375"/>
            <a:ext cx="889158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>
                <a:solidFill>
                  <a:srgbClr val="C00000"/>
                </a:solidFill>
              </a:rPr>
              <a:t>ВНИМАНИЕ!!!</a:t>
            </a:r>
          </a:p>
          <a:p>
            <a:r>
              <a:rPr lang="ru-RU" altLang="ru-RU" b="1">
                <a:solidFill>
                  <a:srgbClr val="C00000"/>
                </a:solidFill>
              </a:rPr>
              <a:t>Исправления в ответах Бланка ответов №1 НЕ допускаются!!!</a:t>
            </a:r>
          </a:p>
          <a:p>
            <a:r>
              <a:rPr lang="ru-RU" altLang="ru-RU" b="1">
                <a:solidFill>
                  <a:srgbClr val="C00000"/>
                </a:solidFill>
              </a:rPr>
              <a:t>Исправленные ответы не оцениваются.</a:t>
            </a:r>
          </a:p>
          <a:p>
            <a:r>
              <a:rPr lang="ru-RU" altLang="ru-RU" b="1">
                <a:solidFill>
                  <a:srgbClr val="C00000"/>
                </a:solidFill>
              </a:rPr>
              <a:t>Для внесения изменений </a:t>
            </a:r>
            <a:r>
              <a:rPr lang="ru-RU" altLang="ru-RU"/>
              <a:t>в ответ ИСПОЛЬЗУЙТЕ  ПОЛЕ ЗАМЕНЫ ОШИБОЧНЫХ ОТВЕТОВ!</a:t>
            </a:r>
          </a:p>
        </p:txBody>
      </p:sp>
      <p:pic>
        <p:nvPicPr>
          <p:cNvPr id="46084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77"/>
          <a:stretch>
            <a:fillRect/>
          </a:stretch>
        </p:blipFill>
        <p:spPr bwMode="auto">
          <a:xfrm>
            <a:off x="107950" y="4365625"/>
            <a:ext cx="9059863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Box 7"/>
          <p:cNvSpPr txBox="1">
            <a:spLocks noChangeArrowheads="1"/>
          </p:cNvSpPr>
          <p:nvPr/>
        </p:nvSpPr>
        <p:spPr bwMode="auto">
          <a:xfrm>
            <a:off x="468313" y="5013325"/>
            <a:ext cx="31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/>
              <a:t>5</a:t>
            </a:r>
          </a:p>
        </p:txBody>
      </p:sp>
      <p:sp>
        <p:nvSpPr>
          <p:cNvPr id="6" name="Овал 5"/>
          <p:cNvSpPr/>
          <p:nvPr/>
        </p:nvSpPr>
        <p:spPr>
          <a:xfrm>
            <a:off x="5148064" y="6350130"/>
            <a:ext cx="2664296" cy="55073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648075" y="6350130"/>
            <a:ext cx="712390" cy="39687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826176" y="628529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3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1071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86" y="0"/>
            <a:ext cx="4846633" cy="6858000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3446090" y="618521"/>
            <a:ext cx="905943" cy="40908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319" y="0"/>
            <a:ext cx="4846633" cy="6858000"/>
          </a:xfrm>
          <a:prstGeom prst="rect">
            <a:avLst/>
          </a:prstGeom>
        </p:spPr>
      </p:pic>
      <p:sp>
        <p:nvSpPr>
          <p:cNvPr id="13" name="Овал 12"/>
          <p:cNvSpPr/>
          <p:nvPr/>
        </p:nvSpPr>
        <p:spPr>
          <a:xfrm>
            <a:off x="8388424" y="622796"/>
            <a:ext cx="927100" cy="40481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Прямоугольник 2"/>
          <p:cNvSpPr>
            <a:spLocks noChangeArrowheads="1"/>
          </p:cNvSpPr>
          <p:nvPr/>
        </p:nvSpPr>
        <p:spPr bwMode="auto">
          <a:xfrm>
            <a:off x="328608" y="3206547"/>
            <a:ext cx="90360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3200" b="1" dirty="0">
                <a:solidFill>
                  <a:srgbClr val="7030A0"/>
                </a:solidFill>
              </a:rPr>
              <a:t>Бланк ответов №2</a:t>
            </a:r>
          </a:p>
          <a:p>
            <a:pPr algn="ctr"/>
            <a:endParaRPr lang="ru-RU" altLang="ru-RU" sz="3200" dirty="0">
              <a:solidFill>
                <a:srgbClr val="7030A0"/>
              </a:solidFill>
            </a:endParaRPr>
          </a:p>
          <a:p>
            <a:pPr algn="ctr"/>
            <a:r>
              <a:rPr lang="ru-RU" altLang="ru-RU" sz="3200" b="1" dirty="0">
                <a:solidFill>
                  <a:srgbClr val="FF0000"/>
                </a:solidFill>
              </a:rPr>
              <a:t>ЗАПОЛНЯЕТСЯ ТОЛЬКО С  1 СТОРОНЫ!!!</a:t>
            </a:r>
          </a:p>
        </p:txBody>
      </p:sp>
    </p:spTree>
    <p:extLst>
      <p:ext uri="{BB962C8B-B14F-4D97-AF65-F5344CB8AC3E}">
        <p14:creationId xmlns:p14="http://schemas.microsoft.com/office/powerpoint/2010/main" val="376477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43438" y="188913"/>
            <a:ext cx="4486275" cy="9223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dirty="0">
                <a:solidFill>
                  <a:schemeClr val="accent5">
                    <a:lumMod val="50000"/>
                  </a:schemeClr>
                </a:solidFill>
              </a:rPr>
              <a:t>Заполнение</a:t>
            </a:r>
          </a:p>
          <a:p>
            <a:pPr algn="ctr">
              <a:defRPr/>
            </a:pPr>
            <a:r>
              <a:rPr lang="ru-RU" altLang="ru-RU" dirty="0">
                <a:solidFill>
                  <a:schemeClr val="accent5">
                    <a:lumMod val="50000"/>
                  </a:schemeClr>
                </a:solidFill>
              </a:rPr>
              <a:t> дополнительного </a:t>
            </a:r>
            <a:r>
              <a:rPr lang="ru-RU" altLang="ru-RU" b="1" dirty="0">
                <a:solidFill>
                  <a:schemeClr val="accent5">
                    <a:lumMod val="50000"/>
                  </a:schemeClr>
                </a:solidFill>
              </a:rPr>
              <a:t>Бланка ответов № 2 </a:t>
            </a:r>
            <a:r>
              <a:rPr lang="ru-RU" altLang="ru-RU" b="1" dirty="0">
                <a:solidFill>
                  <a:srgbClr val="FF0000"/>
                </a:solidFill>
              </a:rPr>
              <a:t/>
            </a:r>
            <a:br>
              <a:rPr lang="ru-RU" altLang="ru-RU" b="1" dirty="0">
                <a:solidFill>
                  <a:srgbClr val="FF0000"/>
                </a:solidFill>
              </a:rPr>
            </a:br>
            <a:endParaRPr lang="ru-RU" dirty="0"/>
          </a:p>
        </p:txBody>
      </p:sp>
      <p:sp>
        <p:nvSpPr>
          <p:cNvPr id="49162" name="TextBox 10"/>
          <p:cNvSpPr txBox="1">
            <a:spLocks noChangeArrowheads="1"/>
          </p:cNvSpPr>
          <p:nvPr/>
        </p:nvSpPr>
        <p:spPr bwMode="auto">
          <a:xfrm>
            <a:off x="5319713" y="1298575"/>
            <a:ext cx="3711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 dirty="0">
                <a:solidFill>
                  <a:srgbClr val="FF0000"/>
                </a:solidFill>
              </a:rPr>
              <a:t>В основной Бланк ответов №2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33" y="8792"/>
            <a:ext cx="4848670" cy="6858000"/>
          </a:xfrm>
          <a:prstGeom prst="rect">
            <a:avLst/>
          </a:prstGeom>
        </p:spPr>
      </p:pic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117486" y="987580"/>
            <a:ext cx="1653044" cy="33855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600" dirty="0" smtClean="0">
                <a:solidFill>
                  <a:srgbClr val="FF0000"/>
                </a:solidFill>
              </a:rPr>
              <a:t>4</a:t>
            </a:r>
            <a:r>
              <a:rPr lang="ru-RU" altLang="ru-RU" sz="1200" dirty="0" smtClean="0"/>
              <a:t>100001010000113</a:t>
            </a:r>
            <a:endParaRPr lang="ru-RU" altLang="ru-RU" sz="1200" dirty="0"/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 rot="5400000">
            <a:off x="3803821" y="688360"/>
            <a:ext cx="1481093" cy="33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600" dirty="0">
                <a:solidFill>
                  <a:srgbClr val="FF0000"/>
                </a:solidFill>
              </a:rPr>
              <a:t>4</a:t>
            </a:r>
            <a:r>
              <a:rPr lang="ru-RU" altLang="ru-RU" sz="1200" dirty="0"/>
              <a:t>1000010100001</a:t>
            </a:r>
          </a:p>
        </p:txBody>
      </p:sp>
      <p:sp>
        <p:nvSpPr>
          <p:cNvPr id="18" name="TextBox 5"/>
          <p:cNvSpPr txBox="1">
            <a:spLocks noChangeArrowheads="1"/>
          </p:cNvSpPr>
          <p:nvPr/>
        </p:nvSpPr>
        <p:spPr bwMode="auto">
          <a:xfrm>
            <a:off x="161577" y="3437792"/>
            <a:ext cx="4464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b="1" dirty="0">
                <a:solidFill>
                  <a:srgbClr val="FF0000"/>
                </a:solidFill>
              </a:rPr>
              <a:t>Заполняется с 1 стороны!!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6" b="79400"/>
          <a:stretch/>
        </p:blipFill>
        <p:spPr>
          <a:xfrm>
            <a:off x="4413556" y="1591420"/>
            <a:ext cx="4727573" cy="1412776"/>
          </a:xfrm>
          <a:prstGeom prst="rect">
            <a:avLst/>
          </a:prstGeom>
        </p:spPr>
      </p:pic>
      <p:sp>
        <p:nvSpPr>
          <p:cNvPr id="20" name="TextBox 9"/>
          <p:cNvSpPr txBox="1">
            <a:spLocks noChangeArrowheads="1"/>
          </p:cNvSpPr>
          <p:nvPr/>
        </p:nvSpPr>
        <p:spPr bwMode="auto">
          <a:xfrm>
            <a:off x="6112646" y="2226664"/>
            <a:ext cx="1777455" cy="30777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400" dirty="0" smtClean="0">
                <a:solidFill>
                  <a:srgbClr val="FF0000"/>
                </a:solidFill>
              </a:rPr>
              <a:t>4</a:t>
            </a:r>
            <a:r>
              <a:rPr lang="ru-RU" altLang="ru-RU" sz="1400" dirty="0" smtClean="0"/>
              <a:t>100001010000113</a:t>
            </a:r>
            <a:endParaRPr lang="ru-RU" altLang="ru-RU" sz="1400" dirty="0"/>
          </a:p>
        </p:txBody>
      </p:sp>
      <p:sp>
        <p:nvSpPr>
          <p:cNvPr id="21" name="Стрелка вправо 20"/>
          <p:cNvSpPr/>
          <p:nvPr/>
        </p:nvSpPr>
        <p:spPr>
          <a:xfrm rot="855616">
            <a:off x="1659231" y="1600255"/>
            <a:ext cx="4469086" cy="431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3624152" y="674571"/>
            <a:ext cx="712390" cy="39687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769965" y="67251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3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4352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468313" y="333375"/>
            <a:ext cx="828015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100" b="1" dirty="0">
                <a:solidFill>
                  <a:srgbClr val="000099"/>
                </a:solidFill>
              </a:rPr>
              <a:t>Содержание индивидуального комплекта участника РСОКО </a:t>
            </a:r>
            <a:r>
              <a:rPr lang="ru-RU" altLang="ru-RU" sz="2100" b="1" dirty="0">
                <a:solidFill>
                  <a:srgbClr val="C00000"/>
                </a:solidFill>
              </a:rPr>
              <a:t>по математике (базовый уровень)</a:t>
            </a:r>
            <a:endParaRPr lang="ru-RU" altLang="ru-RU" sz="2100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7" y="1009890"/>
            <a:ext cx="4223782" cy="59766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410" y="1004961"/>
            <a:ext cx="4274672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4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s://sch46.edusev.ru/uploads/5000/20418/section/317267/kriter.jpg?14984034972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207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35150" y="1341438"/>
            <a:ext cx="5761038" cy="431958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1204" name="Прямоугольник 2"/>
          <p:cNvSpPr>
            <a:spLocks noChangeArrowheads="1"/>
          </p:cNvSpPr>
          <p:nvPr/>
        </p:nvSpPr>
        <p:spPr bwMode="auto">
          <a:xfrm>
            <a:off x="2081213" y="2366963"/>
            <a:ext cx="55149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4400">
                <a:solidFill>
                  <a:schemeClr val="bg1"/>
                </a:solidFill>
              </a:rPr>
              <a:t>Индивидуальный </a:t>
            </a:r>
          </a:p>
          <a:p>
            <a:pPr algn="ctr"/>
            <a:r>
              <a:rPr lang="ru-RU" altLang="ru-RU" sz="4400">
                <a:solidFill>
                  <a:schemeClr val="bg1"/>
                </a:solidFill>
              </a:rPr>
              <a:t>комплект учащегося</a:t>
            </a:r>
          </a:p>
          <a:p>
            <a:pPr algn="ctr"/>
            <a:r>
              <a:rPr lang="ru-RU" altLang="ru-RU" sz="4400">
                <a:solidFill>
                  <a:schemeClr val="bg1"/>
                </a:solidFill>
              </a:rPr>
              <a:t>9 класса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Прямоугольник 1"/>
          <p:cNvSpPr>
            <a:spLocks noChangeArrowheads="1"/>
          </p:cNvSpPr>
          <p:nvPr/>
        </p:nvSpPr>
        <p:spPr bwMode="auto">
          <a:xfrm>
            <a:off x="-108520" y="188640"/>
            <a:ext cx="9144000" cy="608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РСОКО 9 класс.</a:t>
            </a:r>
          </a:p>
          <a:p>
            <a:pPr algn="just"/>
            <a:r>
              <a:rPr lang="ru-RU" alt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Проводятся все необходимые мероприятия согласно Методическим рекомендациям </a:t>
            </a:r>
            <a:r>
              <a:rPr lang="ru-RU" alt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Рособрнадзора</a:t>
            </a:r>
            <a:r>
              <a:rPr lang="ru-RU" alt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2019г.</a:t>
            </a:r>
          </a:p>
          <a:p>
            <a:pPr algn="just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i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письмо </a:t>
            </a:r>
            <a:r>
              <a:rPr lang="ru-RU" sz="24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Рособрнадзора</a:t>
            </a:r>
            <a:r>
              <a:rPr lang="ru-RU" sz="2400" i="1" dirty="0">
                <a:latin typeface="Times New Roman" panose="02020603050405020304" pitchFamily="18" charset="0"/>
                <a:ea typeface="Arial" panose="020B0604020202020204" pitchFamily="34" charset="0"/>
              </a:rPr>
              <a:t> от 29.12.2018 № </a:t>
            </a:r>
            <a:r>
              <a:rPr lang="ru-RU" sz="2400" i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10-987)</a:t>
            </a:r>
            <a:endParaRPr lang="ru-RU" altLang="ru-RU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класс.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сутки 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уполномоченный член ГЭК получает  у ответственного специалиста за РОКО в МОУО файлы, содержащие комплекты экзаменационных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работ.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Рассадку участников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сотрудников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 руководитель ППЭ проводит заранее </a:t>
            </a:r>
            <a:r>
              <a:rPr lang="ru-RU" alt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самостоятельно.  </a:t>
            </a:r>
            <a:r>
              <a:rPr lang="ru-RU" altLang="ru-RU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ППЭ берем из МР.</a:t>
            </a:r>
          </a:p>
          <a:p>
            <a:endParaRPr lang="ru-RU" altLang="ru-RU" sz="2000" b="1" u="sng" dirty="0"/>
          </a:p>
          <a:p>
            <a:r>
              <a:rPr lang="ru-RU" altLang="ru-RU" sz="2000" b="1" dirty="0"/>
              <a:t>Один комплект для учащегося состоит из:</a:t>
            </a:r>
          </a:p>
          <a:p>
            <a:r>
              <a:rPr lang="ru-RU" altLang="ru-RU" sz="2000" dirty="0"/>
              <a:t>бланка ответов № 1; </a:t>
            </a:r>
          </a:p>
          <a:p>
            <a:r>
              <a:rPr lang="ru-RU" altLang="ru-RU" sz="2000" dirty="0"/>
              <a:t>бланка ответов № 2; </a:t>
            </a:r>
          </a:p>
          <a:p>
            <a:r>
              <a:rPr lang="ru-RU" altLang="ru-RU" sz="2000" dirty="0"/>
              <a:t>КИМ.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alt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2227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5013325"/>
            <a:ext cx="1679575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Прямоугольник 1"/>
          <p:cNvSpPr>
            <a:spLocks noChangeArrowheads="1"/>
          </p:cNvSpPr>
          <p:nvPr/>
        </p:nvSpPr>
        <p:spPr bwMode="auto">
          <a:xfrm>
            <a:off x="0" y="115888"/>
            <a:ext cx="9144000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2400" b="1" dirty="0" smtClean="0">
                <a:solidFill>
                  <a:srgbClr val="1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Печать </a:t>
            </a:r>
            <a:r>
              <a:rPr lang="ru-RU" altLang="ru-RU" sz="2400" b="1" dirty="0">
                <a:solidFill>
                  <a:srgbClr val="1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 в МОУО. </a:t>
            </a:r>
          </a:p>
          <a:p>
            <a:pPr algn="just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Печать комплектов на каждого участника (КИМ и бланков) производится в МОУО до экзамена. Уполномоченный член ГЭК вместе с руководителем ППЭ, ответственным из МОУО за организацию и проведение РСОКО печатают материалы с файла на каждый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ППЭ.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Распечатанные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комплектуются и упаковываются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пакет на каждую аудиторию (подписывается        (№ ППЭ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№ аудитории, количество комплектов), пакет запечатывается, передается на хранение ответственному от МОУО.</a:t>
            </a:r>
            <a:r>
              <a:rPr lang="ru-RU" altLang="ru-RU" sz="2400" dirty="0"/>
              <a:t> </a:t>
            </a:r>
          </a:p>
          <a:p>
            <a:pPr algn="just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Руководители ОО, на базе которых организованы ППЭ, обеспечивают </a:t>
            </a:r>
            <a:r>
              <a:rPr lang="ru-RU" altLang="ru-RU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экзамен по русскому языку </a:t>
            </a:r>
            <a:r>
              <a:rPr lang="ru-RU" alt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КАЖДУЮ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аудиторию средствами воспроизведения </a:t>
            </a:r>
            <a:r>
              <a:rPr lang="ru-RU" alt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МР-3 файлов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день проведения руководитель ППЭ совместно с техническим специалистом обеспечивают тиражирование полученного аудиофайла (запись изложения) </a:t>
            </a:r>
            <a:r>
              <a:rPr lang="ru-RU" altLang="ru-RU" sz="2400" b="1" dirty="0">
                <a:solidFill>
                  <a:srgbClr val="1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электронные носители из расчета по 1 на каждую аудиторию. </a:t>
            </a:r>
          </a:p>
          <a:p>
            <a:pPr algn="just"/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09639"/>
            <a:ext cx="3764565" cy="53276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909638"/>
            <a:ext cx="3795956" cy="5372099"/>
          </a:xfrm>
          <a:prstGeom prst="rect">
            <a:avLst/>
          </a:prstGeom>
        </p:spPr>
      </p:pic>
      <p:sp>
        <p:nvSpPr>
          <p:cNvPr id="7065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180975" y="333375"/>
            <a:ext cx="9324975" cy="576263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Бланки ответов  </a:t>
            </a:r>
            <a:b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русскому языку 9 класс</a:t>
            </a:r>
            <a:b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686" y="2564904"/>
            <a:ext cx="2935581" cy="4149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8683625" cy="1009650"/>
          </a:xfrm>
        </p:spPr>
        <p:txBody>
          <a:bodyPr/>
          <a:lstStyle/>
          <a:p>
            <a:pPr algn="ctr" eaLnBrk="1" hangingPunct="1"/>
            <a:r>
              <a:rPr lang="ru-RU" altLang="ru-RU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Нормативно-правовое регулирование проведения РСОКО</a:t>
            </a:r>
          </a:p>
        </p:txBody>
      </p:sp>
      <p:sp>
        <p:nvSpPr>
          <p:cNvPr id="11267" name="Содержимое 2"/>
          <p:cNvSpPr>
            <a:spLocks noGrp="1"/>
          </p:cNvSpPr>
          <p:nvPr>
            <p:ph idx="4294967295"/>
          </p:nvPr>
        </p:nvSpPr>
        <p:spPr>
          <a:xfrm>
            <a:off x="323528" y="1122363"/>
            <a:ext cx="8424936" cy="5184775"/>
          </a:xfrm>
        </p:spPr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Государственная программа </a:t>
            </a:r>
            <a:r>
              <a:rPr lang="ru-RU" sz="2400" dirty="0">
                <a:latin typeface="Times New Roman" panose="02020603050405020304" pitchFamily="18" charset="0"/>
                <a:ea typeface="Arial" panose="020B0604020202020204" pitchFamily="34" charset="0"/>
              </a:rPr>
              <a:t>Тюменской области «Развитие образования и науки» до 2020 года, утвержденная распоряжением Правительства Тюменской области от 30.12.2014 №698-п (в ред. от 28.12.2016 №628-п), с целью построения независимой и объективной системы оценки качества образования в 2018-2019 году продолжена модель независимой региональной системы оценки качества образования (далее РСОКО). </a:t>
            </a:r>
          </a:p>
          <a:p>
            <a:r>
              <a:rPr lang="ru-RU" sz="2400" dirty="0">
                <a:latin typeface="Times New Roman" panose="02020603050405020304" pitchFamily="18" charset="0"/>
                <a:ea typeface="Arial" panose="020B0604020202020204" pitchFamily="34" charset="0"/>
              </a:rPr>
              <a:t>  </a:t>
            </a:r>
            <a:r>
              <a:rPr lang="ru-RU"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Методические рекомендации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ea typeface="Arial" panose="020B0604020202020204" pitchFamily="34" charset="0"/>
              </a:rPr>
              <a:t> по организации и проведению государственной итоговой   аттестации  по образовательным программам основного общего и среднего общего образования в форме основного государственного экзамена и единого государственного экзамена для лиц с ограниченными возможностями здоровья, детей-инвалидов и инвалидов в 2019 </a:t>
            </a:r>
            <a:r>
              <a:rPr lang="ru-RU" sz="24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году (</a:t>
            </a:r>
            <a:r>
              <a:rPr lang="ru-RU" sz="2400" i="1" dirty="0">
                <a:latin typeface="Times New Roman" panose="02020603050405020304" pitchFamily="18" charset="0"/>
                <a:ea typeface="Arial" panose="020B0604020202020204" pitchFamily="34" charset="0"/>
              </a:rPr>
              <a:t>Приложение 12 к письму </a:t>
            </a:r>
            <a:r>
              <a:rPr lang="ru-RU" sz="24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Рособрнадзора</a:t>
            </a:r>
            <a:r>
              <a:rPr lang="ru-RU" sz="2400" i="1" dirty="0">
                <a:latin typeface="Times New Roman" panose="02020603050405020304" pitchFamily="18" charset="0"/>
                <a:ea typeface="Arial" panose="020B0604020202020204" pitchFamily="34" charset="0"/>
              </a:rPr>
              <a:t> от 29.12.2018 № 10-987</a:t>
            </a:r>
            <a:r>
              <a:rPr lang="ru-RU" sz="24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)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Методические рекомендации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Arial" panose="020B0604020202020204" pitchFamily="34" charset="0"/>
              </a:rPr>
              <a:t>по подготовке и проведению государственной итоговой аттестации по образовательным программам основного общего образования в 2019 году (</a:t>
            </a:r>
            <a:r>
              <a:rPr lang="ru-RU" sz="2400" i="1" dirty="0">
                <a:latin typeface="Times New Roman" panose="02020603050405020304" pitchFamily="18" charset="0"/>
                <a:ea typeface="Arial" panose="020B0604020202020204" pitchFamily="34" charset="0"/>
              </a:rPr>
              <a:t>Приложение 12 к письму </a:t>
            </a:r>
            <a:r>
              <a:rPr lang="ru-RU" sz="24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Рособрнадзора</a:t>
            </a:r>
            <a:r>
              <a:rPr lang="ru-RU" sz="2400" i="1" dirty="0">
                <a:latin typeface="Times New Roman" panose="02020603050405020304" pitchFamily="18" charset="0"/>
                <a:ea typeface="Arial" panose="020B0604020202020204" pitchFamily="34" charset="0"/>
              </a:rPr>
              <a:t> от 29.12.2018 № 10-987</a:t>
            </a:r>
            <a:r>
              <a:rPr lang="ru-RU" sz="2400" dirty="0">
                <a:latin typeface="Times New Roman" panose="02020603050405020304" pitchFamily="18" charset="0"/>
                <a:ea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eaLnBrk="1" fontAlgn="auto" hangingPunct="1"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endParaRPr lang="ru-RU" alt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endParaRPr lang="ru-RU" alt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endParaRPr lang="ru-RU" alt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48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722" y="6005403"/>
            <a:ext cx="1010270" cy="85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0851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Объект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" t="40855" r="4556" b="46616"/>
          <a:stretch>
            <a:fillRect/>
          </a:stretch>
        </p:blipFill>
        <p:spPr bwMode="auto">
          <a:xfrm>
            <a:off x="-6350" y="2133600"/>
            <a:ext cx="9091613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Box 4"/>
          <p:cNvSpPr txBox="1">
            <a:spLocks noChangeArrowheads="1"/>
          </p:cNvSpPr>
          <p:nvPr/>
        </p:nvSpPr>
        <p:spPr bwMode="auto">
          <a:xfrm>
            <a:off x="1281113" y="836613"/>
            <a:ext cx="6515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Отмечены поля, если не заполняются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0" y="-242887"/>
            <a:ext cx="9324975" cy="1439640"/>
          </a:xfrm>
        </p:spPr>
        <p:txBody>
          <a:bodyPr/>
          <a:lstStyle/>
          <a:p>
            <a:pPr algn="ctr" eaLnBrk="1" hangingPunct="1"/>
            <a:r>
              <a:rPr lang="ru-RU" alt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Бланки ответов  по математике 9 класс</a:t>
            </a:r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" y="476933"/>
            <a:ext cx="4210988" cy="59594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675456"/>
            <a:ext cx="4235327" cy="59939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844824"/>
            <a:ext cx="3546950" cy="5013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3" y="0"/>
            <a:ext cx="4834884" cy="6842407"/>
          </a:xfrm>
          <a:prstGeom prst="rect">
            <a:avLst/>
          </a:prstGeom>
        </p:spPr>
      </p:pic>
      <p:sp>
        <p:nvSpPr>
          <p:cNvPr id="59394" name="Прямоугольник 1"/>
          <p:cNvSpPr>
            <a:spLocks noGrp="1" noChangeArrowheads="1"/>
          </p:cNvSpPr>
          <p:nvPr>
            <p:ph idx="4294967295"/>
          </p:nvPr>
        </p:nvSpPr>
        <p:spPr>
          <a:xfrm>
            <a:off x="885825" y="1838325"/>
            <a:ext cx="8258175" cy="776288"/>
          </a:xfrm>
        </p:spPr>
        <p:txBody>
          <a:bodyPr>
            <a:spAutoFit/>
          </a:bodyPr>
          <a:lstStyle/>
          <a:p>
            <a:pPr algn="just"/>
            <a:endParaRPr lang="ru-RU" altLang="ru-RU" smtClean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algn="just"/>
            <a:endParaRPr lang="ru-RU" altLang="ru-RU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395" name="TextBox 2"/>
          <p:cNvSpPr txBox="1">
            <a:spLocks noChangeArrowheads="1"/>
          </p:cNvSpPr>
          <p:nvPr/>
        </p:nvSpPr>
        <p:spPr bwMode="auto">
          <a:xfrm>
            <a:off x="5476875" y="5846763"/>
            <a:ext cx="325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800">
                <a:solidFill>
                  <a:srgbClr val="7030A0"/>
                </a:solidFill>
              </a:rPr>
              <a:t>Бланк ответов №1</a:t>
            </a:r>
          </a:p>
        </p:txBody>
      </p:sp>
      <p:sp>
        <p:nvSpPr>
          <p:cNvPr id="59396" name="TextBox 1"/>
          <p:cNvSpPr txBox="1">
            <a:spLocks noChangeArrowheads="1"/>
          </p:cNvSpPr>
          <p:nvPr/>
        </p:nvSpPr>
        <p:spPr bwMode="auto">
          <a:xfrm>
            <a:off x="5699125" y="1228725"/>
            <a:ext cx="960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/>
              <a:t>Код ОУ</a:t>
            </a:r>
          </a:p>
          <a:p>
            <a:endParaRPr lang="ru-RU" alt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770563" y="1611313"/>
          <a:ext cx="2016126" cy="2968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60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60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3602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3602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3602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33602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96862">
                <a:tc>
                  <a:txBody>
                    <a:bodyPr/>
                    <a:lstStyle/>
                    <a:p>
                      <a:endParaRPr lang="ru-RU" sz="1300" b="1" dirty="0"/>
                    </a:p>
                  </a:txBody>
                  <a:tcPr marL="91436" marR="91436" marT="45671" marB="45671"/>
                </a:tc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 marL="91436" marR="91436" marT="45671" marB="45671"/>
                </a:tc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 marL="91436" marR="91436" marT="45671" marB="45671"/>
                </a:tc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 marL="91436" marR="91436" marT="45671" marB="45671"/>
                </a:tc>
                <a:tc>
                  <a:txBody>
                    <a:bodyPr/>
                    <a:lstStyle/>
                    <a:p>
                      <a:endParaRPr lang="ru-RU" sz="1300"/>
                    </a:p>
                  </a:txBody>
                  <a:tcPr marL="91436" marR="91436" marT="45671" marB="45671"/>
                </a:tc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 marL="91436" marR="91436" marT="45671" marB="45671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59413" name="TextBox 3"/>
          <p:cNvSpPr txBox="1">
            <a:spLocks noChangeArrowheads="1"/>
          </p:cNvSpPr>
          <p:nvPr/>
        </p:nvSpPr>
        <p:spPr bwMode="auto">
          <a:xfrm>
            <a:off x="5702300" y="1978025"/>
            <a:ext cx="17430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/>
              <a:t>Класс</a:t>
            </a:r>
          </a:p>
          <a:p>
            <a:r>
              <a:rPr lang="ru-RU" altLang="ru-RU"/>
              <a:t>Номер   буква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5819775" y="2678113"/>
          <a:ext cx="958850" cy="2968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58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38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91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96862">
                <a:tc>
                  <a:txBody>
                    <a:bodyPr/>
                    <a:lstStyle/>
                    <a:p>
                      <a:endParaRPr lang="ru-RU" sz="1300" b="1" dirty="0"/>
                    </a:p>
                  </a:txBody>
                  <a:tcPr marL="91500" marR="91500" marT="45671" marB="45671"/>
                </a:tc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 marL="91500" marR="91500" marT="45671" marB="45671"/>
                </a:tc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 marL="91500" marR="91500" marT="45671" marB="45671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59424" name="TextBox 9"/>
          <p:cNvSpPr txBox="1">
            <a:spLocks noChangeArrowheads="1"/>
          </p:cNvSpPr>
          <p:nvPr/>
        </p:nvSpPr>
        <p:spPr bwMode="auto">
          <a:xfrm>
            <a:off x="5715000" y="3244850"/>
            <a:ext cx="11414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/>
              <a:t>Код ППЭ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5819775" y="3594100"/>
          <a:ext cx="1203325" cy="296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17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99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478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9688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96863">
                <a:tc>
                  <a:txBody>
                    <a:bodyPr/>
                    <a:lstStyle/>
                    <a:p>
                      <a:endParaRPr lang="ru-RU" sz="1300" b="1" dirty="0"/>
                    </a:p>
                  </a:txBody>
                  <a:tcPr marL="91548" marR="91548" marT="45671" marB="45671"/>
                </a:tc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 marL="91548" marR="91548" marT="45671" marB="45671"/>
                </a:tc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 marL="91548" marR="91548" marT="45671" marB="45671"/>
                </a:tc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 marL="91548" marR="91548" marT="45671" marB="45671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59437" name="TextBox 10"/>
          <p:cNvSpPr txBox="1">
            <a:spLocks noChangeArrowheads="1"/>
          </p:cNvSpPr>
          <p:nvPr/>
        </p:nvSpPr>
        <p:spPr bwMode="auto">
          <a:xfrm>
            <a:off x="5715000" y="4176713"/>
            <a:ext cx="2071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/>
              <a:t>Номер аудитории</a:t>
            </a: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5819775" y="4518025"/>
          <a:ext cx="1203325" cy="296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17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99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478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9688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96863">
                <a:tc>
                  <a:txBody>
                    <a:bodyPr/>
                    <a:lstStyle/>
                    <a:p>
                      <a:endParaRPr lang="ru-RU" sz="1300" b="1" dirty="0"/>
                    </a:p>
                  </a:txBody>
                  <a:tcPr marL="91548" marR="91548" marT="45671" marB="45671"/>
                </a:tc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 marL="91548" marR="91548" marT="45671" marB="45671"/>
                </a:tc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 marL="91548" marR="91548" marT="45671" marB="45671"/>
                </a:tc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 marL="91548" marR="91548" marT="45671" marB="45671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59450" name="TextBox 13"/>
          <p:cNvSpPr txBox="1">
            <a:spLocks noChangeArrowheads="1"/>
          </p:cNvSpPr>
          <p:nvPr/>
        </p:nvSpPr>
        <p:spPr bwMode="auto">
          <a:xfrm>
            <a:off x="5689600" y="307975"/>
            <a:ext cx="2759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/>
              <a:t>Дата проведения</a:t>
            </a: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5651500" y="796925"/>
          <a:ext cx="528638" cy="371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3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43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91599" marR="91599" marT="45798" marB="45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91599" marR="91599" marT="45798" marB="45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/>
        </p:nvGraphicFramePr>
        <p:xfrm>
          <a:off x="6494463" y="808038"/>
          <a:ext cx="528638" cy="371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3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43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91599" marR="91599" marT="45798" marB="45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91599" marR="91599" marT="45798" marB="45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/>
        </p:nvGraphicFramePr>
        <p:xfrm>
          <a:off x="7459663" y="790575"/>
          <a:ext cx="528638" cy="371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3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43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91599" marR="91599" marT="45798" marB="45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91599" marR="91599" marT="45798" marB="457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8" name="Овал 27"/>
          <p:cNvSpPr/>
          <p:nvPr/>
        </p:nvSpPr>
        <p:spPr>
          <a:xfrm>
            <a:off x="949226" y="652751"/>
            <a:ext cx="2880320" cy="38258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990091" y="1035339"/>
            <a:ext cx="1584176" cy="413727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467544" y="1874838"/>
            <a:ext cx="4238958" cy="96678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715000" y="5085184"/>
            <a:ext cx="1458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ФИО</a:t>
            </a:r>
          </a:p>
          <a:p>
            <a:r>
              <a:rPr lang="ru-RU" dirty="0" smtClean="0"/>
              <a:t>ДОКУМЕНТ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418" y="400712"/>
            <a:ext cx="4311163" cy="609329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19" y="400712"/>
            <a:ext cx="4305558" cy="6093296"/>
          </a:xfrm>
          <a:prstGeom prst="rect">
            <a:avLst/>
          </a:prstGeom>
        </p:spPr>
      </p:pic>
      <p:sp>
        <p:nvSpPr>
          <p:cNvPr id="60418" name="TextBox 2"/>
          <p:cNvSpPr txBox="1">
            <a:spLocks noChangeArrowheads="1"/>
          </p:cNvSpPr>
          <p:nvPr/>
        </p:nvSpPr>
        <p:spPr bwMode="auto">
          <a:xfrm>
            <a:off x="323850" y="0"/>
            <a:ext cx="8039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>
                <a:solidFill>
                  <a:srgbClr val="C00000"/>
                </a:solidFill>
              </a:rPr>
              <a:t>Заполнение Бланка ответов  №2 и Дополнительного бланка ответов №2 </a:t>
            </a:r>
          </a:p>
        </p:txBody>
      </p:sp>
      <p:sp>
        <p:nvSpPr>
          <p:cNvPr id="8" name="Овал 7"/>
          <p:cNvSpPr/>
          <p:nvPr/>
        </p:nvSpPr>
        <p:spPr>
          <a:xfrm>
            <a:off x="7241382" y="638175"/>
            <a:ext cx="644525" cy="40481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0424" name="TextBox 8"/>
          <p:cNvSpPr txBox="1">
            <a:spLocks noChangeArrowheads="1"/>
          </p:cNvSpPr>
          <p:nvPr/>
        </p:nvSpPr>
        <p:spPr bwMode="auto">
          <a:xfrm>
            <a:off x="7280633" y="677069"/>
            <a:ext cx="312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/>
              <a:t>2</a:t>
            </a:r>
          </a:p>
        </p:txBody>
      </p:sp>
      <p:sp>
        <p:nvSpPr>
          <p:cNvPr id="60427" name="TextBox 11"/>
          <p:cNvSpPr txBox="1">
            <a:spLocks noChangeArrowheads="1"/>
          </p:cNvSpPr>
          <p:nvPr/>
        </p:nvSpPr>
        <p:spPr bwMode="auto">
          <a:xfrm>
            <a:off x="7459450" y="1328832"/>
            <a:ext cx="115547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 smtClean="0"/>
              <a:t>7200001</a:t>
            </a:r>
            <a:endParaRPr lang="ru-RU" altLang="ru-RU" dirty="0"/>
          </a:p>
        </p:txBody>
      </p:sp>
      <p:sp>
        <p:nvSpPr>
          <p:cNvPr id="13" name="Овал 12"/>
          <p:cNvSpPr/>
          <p:nvPr/>
        </p:nvSpPr>
        <p:spPr>
          <a:xfrm>
            <a:off x="7429065" y="966835"/>
            <a:ext cx="1185862" cy="40322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3792102" y="1059049"/>
            <a:ext cx="3636963" cy="24923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4032608" y="1397000"/>
            <a:ext cx="3248025" cy="30638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0432" name="TextBox 16"/>
          <p:cNvSpPr txBox="1">
            <a:spLocks noChangeArrowheads="1"/>
          </p:cNvSpPr>
          <p:nvPr/>
        </p:nvSpPr>
        <p:spPr bwMode="auto">
          <a:xfrm>
            <a:off x="7632622" y="1002176"/>
            <a:ext cx="6969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/>
              <a:t>9001</a:t>
            </a:r>
          </a:p>
        </p:txBody>
      </p:sp>
      <p:sp>
        <p:nvSpPr>
          <p:cNvPr id="60433" name="TextBox 17"/>
          <p:cNvSpPr txBox="1">
            <a:spLocks noChangeArrowheads="1"/>
          </p:cNvSpPr>
          <p:nvPr/>
        </p:nvSpPr>
        <p:spPr bwMode="auto">
          <a:xfrm>
            <a:off x="788988" y="3309938"/>
            <a:ext cx="80375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3600">
                <a:solidFill>
                  <a:srgbClr val="C00000"/>
                </a:solidFill>
              </a:rPr>
              <a:t>Заполняются ТОЛЬКО с 1 стороны!!!</a:t>
            </a:r>
          </a:p>
        </p:txBody>
      </p:sp>
      <p:sp>
        <p:nvSpPr>
          <p:cNvPr id="14" name="Овал 13"/>
          <p:cNvSpPr/>
          <p:nvPr/>
        </p:nvSpPr>
        <p:spPr>
          <a:xfrm>
            <a:off x="3156012" y="1444227"/>
            <a:ext cx="1147753" cy="211932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7164288" y="1314128"/>
            <a:ext cx="1450639" cy="382588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3076934" y="1124744"/>
            <a:ext cx="823285" cy="27897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6004254"/>
              </p:ext>
            </p:extLst>
          </p:nvPr>
        </p:nvGraphicFramePr>
        <p:xfrm>
          <a:off x="17463" y="1412875"/>
          <a:ext cx="9142412" cy="4132264"/>
        </p:xfrm>
        <a:graphic>
          <a:graphicData uri="http://schemas.openxmlformats.org/drawingml/2006/table">
            <a:tbl>
              <a:tblPr/>
              <a:tblGrid>
                <a:gridCol w="5365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052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3131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874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60832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№№ п/п</a:t>
                      </a:r>
                    </a:p>
                  </a:txBody>
                  <a:tcPr marL="52713" marR="5271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организатора</a:t>
                      </a:r>
                    </a:p>
                  </a:txBody>
                  <a:tcPr marL="52713" marR="5271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Действия экзаменуемых</a:t>
                      </a:r>
                    </a:p>
                  </a:txBody>
                  <a:tcPr marL="52713" marR="5271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Примерное время</a:t>
                      </a:r>
                    </a:p>
                  </a:txBody>
                  <a:tcPr marL="52713" marR="5271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21664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just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52713" marR="5271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Поставить аудиозапись первый раз</a:t>
                      </a:r>
                    </a:p>
                  </a:txBody>
                  <a:tcPr marL="52713" marR="5271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Прослушивают исходный текст. Во время чтения текста экзаменуемые делают записи  в черновике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13" marR="5271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2,5-3 мин.</a:t>
                      </a:r>
                    </a:p>
                  </a:txBody>
                  <a:tcPr marL="52713" marR="5271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7471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just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52713" marR="5271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Дать время на осмысление текста</a:t>
                      </a:r>
                    </a:p>
                  </a:txBody>
                  <a:tcPr marL="52713" marR="5271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just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Работают с черновиками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13" marR="5271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3-4 мин.</a:t>
                      </a:r>
                    </a:p>
                  </a:txBody>
                  <a:tcPr marL="52713" marR="5271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0832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just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52713" marR="5271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Поставить аудиозапись второй раз</a:t>
                      </a:r>
                    </a:p>
                  </a:txBody>
                  <a:tcPr marL="52713" marR="5271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Прослушивают исходный текст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13" marR="5271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2,5-3 мин.</a:t>
                      </a:r>
                    </a:p>
                  </a:txBody>
                  <a:tcPr marL="52713" marR="5271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471465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just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52713" marR="5271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Выключить запись. Сообщить о начале написания изложения и возможности пользоваться словарем</a:t>
                      </a:r>
                    </a:p>
                  </a:txBody>
                  <a:tcPr marL="52713" marR="5271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just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Пишут сжатое изложение</a:t>
                      </a:r>
                    </a:p>
                  </a:txBody>
                  <a:tcPr marL="52713" marR="5271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13" marR="5271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9101388"/>
              </p:ext>
            </p:extLst>
          </p:nvPr>
        </p:nvGraphicFramePr>
        <p:xfrm>
          <a:off x="17463" y="188913"/>
          <a:ext cx="9142412" cy="841248"/>
        </p:xfrm>
        <a:graphic>
          <a:graphicData uri="http://schemas.openxmlformats.org/drawingml/2006/table">
            <a:tbl>
              <a:tblPr/>
              <a:tblGrid>
                <a:gridCol w="91424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19137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   9 класс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Модель проведения сжатого изложения </a:t>
                      </a:r>
                    </a:p>
                  </a:txBody>
                  <a:tcPr marL="52713" marR="5271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61480" name="Прямоугольник 2"/>
          <p:cNvSpPr>
            <a:spLocks noChangeArrowheads="1"/>
          </p:cNvSpPr>
          <p:nvPr/>
        </p:nvSpPr>
        <p:spPr bwMode="auto">
          <a:xfrm>
            <a:off x="323850" y="5757863"/>
            <a:ext cx="691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80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eaLnBrk="1" hangingPunct="1">
              <a:buFont typeface="Wingdings" panose="05000000000000000000" pitchFamily="2" charset="2"/>
              <a:buNone/>
            </a:pPr>
            <a:r>
              <a:rPr lang="ru-RU" altLang="ru-RU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продолжительность экзамена 235 мин</a:t>
            </a:r>
            <a:r>
              <a:rPr lang="ru-RU" altLang="ru-RU" sz="1600" b="1">
                <a:solidFill>
                  <a:srgbClr val="54A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179" y="37752"/>
            <a:ext cx="4790680" cy="677984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88" y="4412710"/>
            <a:ext cx="5140345" cy="1950529"/>
          </a:xfrm>
          <a:prstGeom prst="rect">
            <a:avLst/>
          </a:prstGeom>
        </p:spPr>
      </p:pic>
      <p:sp>
        <p:nvSpPr>
          <p:cNvPr id="62466" name="TextBox 4"/>
          <p:cNvSpPr txBox="1">
            <a:spLocks noChangeArrowheads="1"/>
          </p:cNvSpPr>
          <p:nvPr/>
        </p:nvSpPr>
        <p:spPr bwMode="auto">
          <a:xfrm>
            <a:off x="179388" y="65088"/>
            <a:ext cx="4248150" cy="460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Сочинение выполняется на бланке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ответов №2 </a:t>
            </a:r>
            <a:r>
              <a:rPr lang="ru-RU" alt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сразу за изложением</a:t>
            </a:r>
            <a:r>
              <a:rPr lang="ru-RU" altLang="ru-RU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пишет  слово «Сочинение»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номер задания (15.1, 15.2, 15.3)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продолжает работать только с 1 стороны!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ru-RU" altLang="ru-RU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не хватило места на бланке №2 лист 1, участник получает дополнительный бланк ответов №2, продолжает  работу.</a:t>
            </a:r>
            <a:r>
              <a:rPr lang="ru-RU" altLang="ru-RU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ru-RU" altLang="ru-RU" sz="500" dirty="0">
              <a:solidFill>
                <a:srgbClr val="40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ru-RU" altLang="ru-RU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дополнительный бланк ответов № 2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ru-RU" altLang="ru-RU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переписать значение полей «код предмета», «название предмета»,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ru-RU" alt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«номер варианта», «номер КИМ»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ru-RU" altLang="ru-RU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бланка ответов № 1.</a:t>
            </a:r>
            <a:endParaRPr lang="ru-RU" altLang="ru-RU" dirty="0">
              <a:solidFill>
                <a:srgbClr val="40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62471" name="TextBox 2"/>
          <p:cNvSpPr txBox="1">
            <a:spLocks noChangeArrowheads="1"/>
          </p:cNvSpPr>
          <p:nvPr/>
        </p:nvSpPr>
        <p:spPr bwMode="auto">
          <a:xfrm>
            <a:off x="6012160" y="2276872"/>
            <a:ext cx="1282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dirty="0">
                <a:solidFill>
                  <a:srgbClr val="000000"/>
                </a:solidFill>
                <a:latin typeface="Mistral" panose="03090702030407020403" pitchFamily="66" charset="0"/>
              </a:rPr>
              <a:t>Изложение</a:t>
            </a:r>
          </a:p>
        </p:txBody>
      </p:sp>
      <p:sp>
        <p:nvSpPr>
          <p:cNvPr id="62472" name="TextBox 3"/>
          <p:cNvSpPr txBox="1">
            <a:spLocks noChangeArrowheads="1"/>
          </p:cNvSpPr>
          <p:nvPr/>
        </p:nvSpPr>
        <p:spPr bwMode="auto">
          <a:xfrm>
            <a:off x="5903913" y="4724400"/>
            <a:ext cx="15732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>
                <a:solidFill>
                  <a:srgbClr val="000000"/>
                </a:solidFill>
                <a:latin typeface="Mistral" panose="03090702030407020403" pitchFamily="66" charset="0"/>
              </a:rPr>
              <a:t>Сочинение</a:t>
            </a:r>
          </a:p>
        </p:txBody>
      </p:sp>
      <p:sp>
        <p:nvSpPr>
          <p:cNvPr id="62475" name="TextBox 3"/>
          <p:cNvSpPr txBox="1">
            <a:spLocks noChangeArrowheads="1"/>
          </p:cNvSpPr>
          <p:nvPr/>
        </p:nvSpPr>
        <p:spPr bwMode="auto">
          <a:xfrm>
            <a:off x="3529400" y="4769643"/>
            <a:ext cx="45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/>
              <a:t>2</a:t>
            </a:r>
          </a:p>
        </p:txBody>
      </p:sp>
      <p:sp>
        <p:nvSpPr>
          <p:cNvPr id="62476" name="TextBox 4"/>
          <p:cNvSpPr txBox="1">
            <a:spLocks noChangeArrowheads="1"/>
          </p:cNvSpPr>
          <p:nvPr/>
        </p:nvSpPr>
        <p:spPr bwMode="auto">
          <a:xfrm>
            <a:off x="3916831" y="5167736"/>
            <a:ext cx="698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 dirty="0">
                <a:solidFill>
                  <a:srgbClr val="C00000"/>
                </a:solidFill>
              </a:rPr>
              <a:t>9001</a:t>
            </a:r>
          </a:p>
        </p:txBody>
      </p:sp>
      <p:sp>
        <p:nvSpPr>
          <p:cNvPr id="62477" name="TextBox 20"/>
          <p:cNvSpPr txBox="1">
            <a:spLocks noChangeArrowheads="1"/>
          </p:cNvSpPr>
          <p:nvPr/>
        </p:nvSpPr>
        <p:spPr bwMode="auto">
          <a:xfrm>
            <a:off x="3897079" y="5571061"/>
            <a:ext cx="1282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 dirty="0" smtClean="0">
                <a:solidFill>
                  <a:schemeClr val="accent5">
                    <a:lumMod val="50000"/>
                  </a:schemeClr>
                </a:solidFill>
              </a:rPr>
              <a:t>7200001</a:t>
            </a:r>
            <a:endParaRPr lang="ru-RU" alt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2478" name="TextBox 1"/>
          <p:cNvSpPr txBox="1">
            <a:spLocks noChangeArrowheads="1"/>
          </p:cNvSpPr>
          <p:nvPr/>
        </p:nvSpPr>
        <p:spPr bwMode="auto">
          <a:xfrm>
            <a:off x="6581775" y="5661025"/>
            <a:ext cx="9461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6000">
                <a:solidFill>
                  <a:srgbClr val="C00000"/>
                </a:solidFill>
              </a:rPr>
              <a:t>z</a:t>
            </a:r>
            <a:endParaRPr lang="ru-RU" altLang="ru-RU" sz="600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668344" y="836712"/>
            <a:ext cx="922188" cy="2160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9001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675128" y="1196752"/>
            <a:ext cx="1008112" cy="2880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7200001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-456"/>
          <a:stretch>
            <a:fillRect/>
          </a:stretch>
        </p:blipFill>
        <p:spPr bwMode="auto">
          <a:xfrm>
            <a:off x="3132138" y="260350"/>
            <a:ext cx="5743575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50825" y="115888"/>
            <a:ext cx="3025775" cy="6121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 kern="1200" spc="-50">
                <a:solidFill>
                  <a:srgbClr val="40404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Ответы на задания с кратким ответом по МАТЕМАТИКЕ.</a:t>
            </a:r>
          </a:p>
          <a:p>
            <a:pPr eaLnBrk="1" hangingPunct="1">
              <a:defRPr/>
            </a:pP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Краткий ответ записывается слева направо от номера задания, начиная с первой позиции. Каждый символ записывается в отдельную ячейку. Ответ на задание с кратким ответом нужно записать в такой форме, в которой требуется в инструкции к данному заданию, размещенной в КИМ перед соответствующим заданием или группой заданий.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492" name="TextBox 4"/>
          <p:cNvSpPr txBox="1">
            <a:spLocks noChangeArrowheads="1"/>
          </p:cNvSpPr>
          <p:nvPr/>
        </p:nvSpPr>
        <p:spPr bwMode="auto">
          <a:xfrm>
            <a:off x="3579813" y="385763"/>
            <a:ext cx="11525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600"/>
              <a:t>25</a:t>
            </a:r>
          </a:p>
        </p:txBody>
      </p:sp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3563938" y="598488"/>
            <a:ext cx="12239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600"/>
              <a:t>- 8</a:t>
            </a:r>
          </a:p>
        </p:txBody>
      </p:sp>
      <p:sp>
        <p:nvSpPr>
          <p:cNvPr id="63494" name="TextBox 6"/>
          <p:cNvSpPr txBox="1">
            <a:spLocks noChangeArrowheads="1"/>
          </p:cNvSpPr>
          <p:nvPr/>
        </p:nvSpPr>
        <p:spPr bwMode="auto">
          <a:xfrm>
            <a:off x="3563938" y="4508500"/>
            <a:ext cx="18049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600"/>
              <a:t>2     8</a:t>
            </a:r>
          </a:p>
        </p:txBody>
      </p:sp>
      <p:pic>
        <p:nvPicPr>
          <p:cNvPr id="63495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588" y="1247775"/>
            <a:ext cx="1841500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2512"/>
          <a:stretch>
            <a:fillRect/>
          </a:stretch>
        </p:blipFill>
        <p:spPr bwMode="auto">
          <a:xfrm>
            <a:off x="2908300" y="836613"/>
            <a:ext cx="6249988" cy="538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50825" y="115888"/>
            <a:ext cx="3025775" cy="6121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 kern="1200" spc="-50">
                <a:solidFill>
                  <a:srgbClr val="40404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Ответы на задания с кратким ответом по РУССКОМУ ЯЗЫКУ.</a:t>
            </a:r>
          </a:p>
          <a:p>
            <a:pPr eaLnBrk="1" hangingPunct="1">
              <a:defRPr/>
            </a:pP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Краткий ответ записывается слева направо от номера задания, начиная с первой позиции. Каждый символ записывается в отдельную ячейку. Ответ на задание с кратким ответом нужно записать в такой форме, в которой требуется в инструкции к данному заданию, размещенной в КИМ перед соответствующим заданием или группой заданий.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540" name="TextBox 4"/>
          <p:cNvSpPr txBox="1">
            <a:spLocks noChangeArrowheads="1"/>
          </p:cNvSpPr>
          <p:nvPr/>
        </p:nvSpPr>
        <p:spPr bwMode="auto">
          <a:xfrm>
            <a:off x="3394075" y="1441450"/>
            <a:ext cx="10810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600"/>
              <a:t>13</a:t>
            </a:r>
          </a:p>
        </p:txBody>
      </p:sp>
      <p:sp>
        <p:nvSpPr>
          <p:cNvPr id="65541" name="TextBox 3"/>
          <p:cNvSpPr txBox="1">
            <a:spLocks noChangeArrowheads="1"/>
          </p:cNvSpPr>
          <p:nvPr/>
        </p:nvSpPr>
        <p:spPr bwMode="auto">
          <a:xfrm>
            <a:off x="3368675" y="1143000"/>
            <a:ext cx="1131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/>
              <a:t>малина</a:t>
            </a:r>
          </a:p>
        </p:txBody>
      </p:sp>
      <p:sp>
        <p:nvSpPr>
          <p:cNvPr id="65542" name="TextBox 5"/>
          <p:cNvSpPr txBox="1">
            <a:spLocks noChangeArrowheads="1"/>
          </p:cNvSpPr>
          <p:nvPr/>
        </p:nvSpPr>
        <p:spPr bwMode="auto">
          <a:xfrm>
            <a:off x="3419475" y="4724400"/>
            <a:ext cx="10080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600"/>
              <a:t>3     15</a:t>
            </a:r>
          </a:p>
        </p:txBody>
      </p:sp>
      <p:sp>
        <p:nvSpPr>
          <p:cNvPr id="65543" name="TextBox 4"/>
          <p:cNvSpPr txBox="1">
            <a:spLocks noChangeArrowheads="1"/>
          </p:cNvSpPr>
          <p:nvPr/>
        </p:nvSpPr>
        <p:spPr bwMode="auto">
          <a:xfrm>
            <a:off x="7175500" y="1441450"/>
            <a:ext cx="1800225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Обращаем Ваше внимание!!!!</a:t>
            </a:r>
          </a:p>
          <a:p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В поле ответов на задания с кратким ответом исправления не допускаются, в противном случае, внесенные ответы после исправления оцениваться не будут. Для этого используется поле «замена ошибочных ответов»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Прямоугольник 1"/>
          <p:cNvSpPr>
            <a:spLocks noChangeArrowheads="1"/>
          </p:cNvSpPr>
          <p:nvPr/>
        </p:nvSpPr>
        <p:spPr bwMode="auto">
          <a:xfrm>
            <a:off x="0" y="115888"/>
            <a:ext cx="91440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Бланк ответов №2 и дополнительный бланк заполняются учащимся с 1 стороны </a:t>
            </a:r>
            <a:r>
              <a:rPr lang="ru-RU" altLang="ru-RU" sz="24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аккуратно, разборчиво, убористо</a:t>
            </a:r>
            <a:r>
              <a:rPr lang="ru-RU" altLang="ru-RU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altLang="ru-RU" sz="24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ru-RU" sz="24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Записи в черновике при оценке результатов  репетиционных экзаменов не рассматриваются и не учитываются.</a:t>
            </a:r>
          </a:p>
          <a:p>
            <a:pPr algn="just"/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Время, отведенное на инструктаж и заполнение бланков,  в общее время репетиционных экзаменов не включается.  Зафиксировать  на доске время начала и окончания репетиционных экзаменов:</a:t>
            </a:r>
          </a:p>
          <a:p>
            <a:pPr algn="just"/>
            <a:endParaRPr lang="ru-RU" altLang="ru-RU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ru-RU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 </a:t>
            </a:r>
          </a:p>
          <a:p>
            <a:pPr algn="just"/>
            <a:endParaRPr lang="ru-RU" alt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- Сейчас  </a:t>
            </a:r>
            <a:r>
              <a:rPr lang="ru-RU" altLang="ru-RU" sz="24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 часов 15  минут </a:t>
            </a:r>
            <a:r>
              <a:rPr lang="ru-RU" alt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- начало.</a:t>
            </a:r>
            <a:endParaRPr lang="ru-RU" alt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24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  часов 45  минут </a:t>
            </a:r>
            <a:r>
              <a:rPr lang="ru-RU" alt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- окончание.</a:t>
            </a:r>
            <a:endParaRPr lang="ru-RU" alt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563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92" t="67972" r="9032" b="6447"/>
          <a:stretch>
            <a:fillRect/>
          </a:stretch>
        </p:blipFill>
        <p:spPr bwMode="auto">
          <a:xfrm>
            <a:off x="6300788" y="3716338"/>
            <a:ext cx="26638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654925" y="4437063"/>
            <a:ext cx="777875" cy="431800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10-15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667625" y="5949950"/>
            <a:ext cx="1296988" cy="287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s://sch46.edusev.ru/uploads/5000/20418/section/317267/kriter.jpg?14984034972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207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35150" y="1341438"/>
            <a:ext cx="5761038" cy="431958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7588" name="Прямоугольник 2"/>
          <p:cNvSpPr>
            <a:spLocks noChangeArrowheads="1"/>
          </p:cNvSpPr>
          <p:nvPr/>
        </p:nvSpPr>
        <p:spPr bwMode="auto">
          <a:xfrm>
            <a:off x="3232150" y="2366963"/>
            <a:ext cx="321310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4400">
                <a:solidFill>
                  <a:schemeClr val="bg1"/>
                </a:solidFill>
              </a:rPr>
              <a:t>Обращаем </a:t>
            </a:r>
          </a:p>
          <a:p>
            <a:pPr algn="ctr"/>
            <a:r>
              <a:rPr lang="ru-RU" altLang="ru-RU" sz="4400">
                <a:solidFill>
                  <a:schemeClr val="bg1"/>
                </a:solidFill>
              </a:rPr>
              <a:t>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15888"/>
            <a:ext cx="8928100" cy="6697662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Рекомендовано МОУО  </a:t>
            </a:r>
            <a:r>
              <a:rPr lang="ru-RU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ПОДГОТОВИТЬ</a:t>
            </a:r>
            <a:r>
              <a:rPr lang="ru-RU" sz="3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приказы: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об утверждении графика РСОКО;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 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назначении ответственных за организацию и проведение РСОКО в МОУО;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о 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назначении  членов ГЭК, уполномоченных  членов ГЭК  (9кл) на ППЭ;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о 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назначении сотрудников ППЭ (руководитель ППЭ, технический специалист ППЭ, организаторы в аудитории – по 2 на аудиторию, организатор вне аудитории - в соответствии с методическими рекомендациями, медицинский работник);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о 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составе предметных комиссий, об определении сроков и места работы предметных комиссий;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об 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утверждении графика и мест печати </a:t>
            </a:r>
            <a:r>
              <a:rPr lang="ru-RU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экзаменационных материалов 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и 11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.);  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о 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назначении технического специалиста ППЭ - ответственного за работу с программой ввода данных результатов тестирований и отправки файлов в РЦОИ</a:t>
            </a:r>
            <a:r>
              <a:rPr lang="ru-RU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Довести  </a:t>
            </a:r>
            <a:r>
              <a:rPr lang="ru-RU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под роспись) до 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всех участников РСОКО приказы, адреса ППЭ, даты экзаменов.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sz="36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Обеспечивают информационную безопасность на всех этапах подготовки и проведения РСОКО.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4128" lvl="3" indent="-182880" eaLnBrk="1" fontAlgn="auto" hangingPunct="1">
              <a:spcBef>
                <a:spcPts val="230"/>
              </a:spcBef>
              <a:spcAft>
                <a:spcPts val="0"/>
              </a:spcAft>
              <a:buClr>
                <a:schemeClr val="accent2">
                  <a:tint val="85000"/>
                  <a:satMod val="285000"/>
                </a:schemeClr>
              </a:buClr>
              <a:buFont typeface="Verdana"/>
              <a:buChar char="◦"/>
              <a:defRPr/>
            </a:pPr>
            <a:endParaRPr lang="ru-RU" sz="13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45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Прямоугольник 1"/>
          <p:cNvSpPr>
            <a:spLocks noChangeArrowheads="1"/>
          </p:cNvSpPr>
          <p:nvPr/>
        </p:nvSpPr>
        <p:spPr bwMode="auto">
          <a:xfrm>
            <a:off x="-9525" y="188913"/>
            <a:ext cx="9144000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altLang="ru-RU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учащихся в аудитории</a:t>
            </a:r>
          </a:p>
          <a:p>
            <a:pPr algn="just"/>
            <a:endParaRPr lang="ru-RU" altLang="ru-RU" sz="24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ru-RU" sz="24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Calibri Light" panose="020F0302020204030204" pitchFamily="34" charset="0"/>
              <a:buAutoNum type="arabicPeriod"/>
            </a:pPr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Допуск учащихся в аудиторию осуществляется за </a:t>
            </a:r>
            <a:r>
              <a:rPr lang="ru-RU" altLang="ru-RU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10-15 </a:t>
            </a:r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минут до начала репетиционных экзаменов.</a:t>
            </a:r>
          </a:p>
          <a:p>
            <a:pPr algn="just">
              <a:buFont typeface="Calibri Light" panose="020F0302020204030204" pitchFamily="34" charset="0"/>
              <a:buAutoNum type="arabicPeriod"/>
            </a:pPr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Начало репетиционных экзаменов -</a:t>
            </a:r>
            <a:r>
              <a:rPr lang="ru-RU" altLang="ru-RU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10-00</a:t>
            </a:r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час.  Организатор следит за тем, чтобы все посторонние предметы были оставлены в специальной аудитории; чтобы учащиеся не переговаривались и не менялись местами. </a:t>
            </a:r>
          </a:p>
          <a:p>
            <a:pPr algn="just">
              <a:buFont typeface="Calibri Light" panose="020F0302020204030204" pitchFamily="34" charset="0"/>
              <a:buAutoNum type="arabicPeriod"/>
            </a:pPr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Проносить и пользоваться в аудитории мобильными и др. видами связи </a:t>
            </a:r>
            <a:r>
              <a:rPr lang="ru-RU" altLang="ru-RU" sz="24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КАТЕГОРИЧЕСКИ ЗАПРЕЩЕНО.</a:t>
            </a:r>
          </a:p>
          <a:p>
            <a:pPr algn="just">
              <a:buFont typeface="Calibri Light" panose="020F0302020204030204" pitchFamily="34" charset="0"/>
              <a:buAutoNum type="arabicPeriod"/>
            </a:pPr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Инструктаж по правилам поведения в аудитории проводится перед началом репетиционных экзаменов. Он полностью соответствует инструктажу Рособрнадзора на ГИА.</a:t>
            </a:r>
          </a:p>
        </p:txBody>
      </p:sp>
      <p:pic>
        <p:nvPicPr>
          <p:cNvPr id="68611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5157788"/>
            <a:ext cx="1679575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Прямоугольник 1"/>
          <p:cNvSpPr>
            <a:spLocks noChangeArrowheads="1"/>
          </p:cNvSpPr>
          <p:nvPr/>
        </p:nvSpPr>
        <p:spPr bwMode="auto">
          <a:xfrm>
            <a:off x="0" y="0"/>
            <a:ext cx="9144000" cy="579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8100" indent="592138">
              <a:tabLst>
                <a:tab pos="9001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001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001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001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001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экзамена</a:t>
            </a:r>
            <a:endParaRPr lang="ru-RU" altLang="ru-RU" sz="24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alt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1.Организаторам </a:t>
            </a:r>
            <a:r>
              <a:rPr lang="ru-RU" altLang="ru-RU" sz="24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КАТЕГОРИЧЕСКИ ЗАПРЕЩАЕТСЯ</a:t>
            </a:r>
            <a:r>
              <a:rPr lang="ru-RU" altLang="ru-RU" sz="2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подсказывать учащимся;</a:t>
            </a:r>
          </a:p>
          <a:p>
            <a:pPr algn="just"/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без уважительной причины покидать аудиторию во время репетиционных экзаменов;</a:t>
            </a:r>
          </a:p>
          <a:p>
            <a:pPr algn="just"/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пользоваться мобильными телефонами или другими средствами связи,</a:t>
            </a:r>
          </a:p>
          <a:p>
            <a:pPr algn="just"/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2.Организаторы могут давать разъяснения не по содержанию КИМов, а по оформлению ответов.</a:t>
            </a:r>
          </a:p>
          <a:p>
            <a:pPr algn="just"/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3.Если учащемуся не хватило места на черновике, ему выдается дополнительный лист. </a:t>
            </a:r>
          </a:p>
          <a:p>
            <a:pPr algn="just"/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4.За </a:t>
            </a:r>
            <a:r>
              <a:rPr lang="ru-RU" altLang="ru-RU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минут </a:t>
            </a:r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до окончания репетиционных экзаменов организатор начинает делать соответствующие объявления (до конца осталось 30 минут, 5 минут). Учащиеся должны успеть перенести ответы из черновиков в бланк ответов.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Прямоугольник 1"/>
          <p:cNvSpPr>
            <a:spLocks noChangeArrowheads="1"/>
          </p:cNvSpPr>
          <p:nvPr/>
        </p:nvSpPr>
        <p:spPr bwMode="auto">
          <a:xfrm>
            <a:off x="107950" y="115888"/>
            <a:ext cx="8928100" cy="627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9388" indent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Окончание репетиционных экзаменов</a:t>
            </a:r>
            <a:endParaRPr lang="ru-RU" altLang="ru-RU" sz="2400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altLang="ru-RU" b="1" dirty="0">
              <a:solidFill>
                <a:srgbClr val="130B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2000" b="1" u="sng" dirty="0">
                <a:solidFill>
                  <a:srgbClr val="1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 бланков после окончания экзаменов</a:t>
            </a:r>
            <a:r>
              <a:rPr lang="ru-RU" altLang="ru-RU" sz="2000" b="1" dirty="0">
                <a:solidFill>
                  <a:srgbClr val="1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подходят по одному к столу организаторов сдают материалы.</a:t>
            </a:r>
          </a:p>
          <a:p>
            <a:pPr algn="just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Сформировать на столе стопки материалов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класс: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Symbol" panose="05050102010706020507" pitchFamily="18" charset="2"/>
              <a:buChar char="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Бланки регистрации                              </a:t>
            </a:r>
          </a:p>
          <a:p>
            <a:pPr algn="just">
              <a:buFont typeface="Symbol" panose="05050102010706020507" pitchFamily="18" charset="2"/>
              <a:buChar char="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Бланки ответов №1           упаковываются в 1 пакет</a:t>
            </a:r>
          </a:p>
          <a:p>
            <a:pPr algn="just">
              <a:buFont typeface="Symbol" panose="05050102010706020507" pitchFamily="18" charset="2"/>
              <a:buChar char="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Бланки ответов №2                                </a:t>
            </a:r>
          </a:p>
          <a:p>
            <a:pPr algn="just">
              <a:buFont typeface="Symbol" panose="05050102010706020507" pitchFamily="18" charset="2"/>
              <a:buChar char=""/>
            </a:pP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КИМы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-остаются в СОШ;</a:t>
            </a:r>
          </a:p>
          <a:p>
            <a:pPr algn="just">
              <a:buFont typeface="Symbol" panose="05050102010706020507" pitchFamily="18" charset="2"/>
              <a:buChar char="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черновики                                                -остаются в СОШ.</a:t>
            </a:r>
          </a:p>
          <a:p>
            <a:pPr algn="just"/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9класс: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Symbol" panose="05050102010706020507" pitchFamily="18" charset="2"/>
              <a:buChar char="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Бланки ответов №1                   -упаковываются в 1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спецпакет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buFont typeface="Symbol" panose="05050102010706020507" pitchFamily="18" charset="2"/>
              <a:buChar char="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Бланки ответов №2                                 </a:t>
            </a:r>
          </a:p>
          <a:p>
            <a:pPr algn="just">
              <a:buFont typeface="Symbol" panose="05050102010706020507" pitchFamily="18" charset="2"/>
              <a:buChar char="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КИМы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-остаются в СОШ;</a:t>
            </a:r>
          </a:p>
          <a:p>
            <a:pPr algn="just">
              <a:buFont typeface="Symbol" panose="05050102010706020507" pitchFamily="18" charset="2"/>
              <a:buChar char="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черновики                                                 -остаются в СОШ.</a:t>
            </a:r>
          </a:p>
          <a:p>
            <a:pPr algn="just">
              <a:buFont typeface="Symbol" panose="05050102010706020507" pitchFamily="18" charset="2"/>
              <a:buChar char=""/>
            </a:pP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Symbol" panose="05050102010706020507" pitchFamily="18" charset="2"/>
              <a:buChar char=""/>
            </a:pP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Symbol" panose="05050102010706020507" pitchFamily="18" charset="2"/>
              <a:buChar char=""/>
            </a:pPr>
            <a:r>
              <a:rPr lang="ru-RU" alt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Бланки ответов из ОУО  </a:t>
            </a:r>
            <a:r>
              <a:rPr lang="ru-RU" altLang="ru-RU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ВЫБОРОЧНО  </a:t>
            </a:r>
            <a:r>
              <a:rPr lang="ru-RU" alt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будут запрошены  </a:t>
            </a:r>
          </a:p>
          <a:p>
            <a:pPr indent="0" algn="ctr"/>
            <a:r>
              <a:rPr lang="ru-RU" alt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РЦОИ на перепроверку!!!</a:t>
            </a:r>
            <a:endParaRPr lang="ru-RU" alt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0659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899" y="15806"/>
            <a:ext cx="1144493" cy="964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авая фигурная скобка 1"/>
          <p:cNvSpPr/>
          <p:nvPr/>
        </p:nvSpPr>
        <p:spPr>
          <a:xfrm>
            <a:off x="3059113" y="1773238"/>
            <a:ext cx="217487" cy="8636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авая фигурная скобка 5"/>
          <p:cNvSpPr/>
          <p:nvPr/>
        </p:nvSpPr>
        <p:spPr>
          <a:xfrm>
            <a:off x="3167063" y="3789363"/>
            <a:ext cx="207962" cy="6477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s://sch46.edusev.ru/uploads/5000/20418/section/317267/kriter.jpg?14984034972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207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35150" y="1341438"/>
            <a:ext cx="5761038" cy="431958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1684" name="Прямоугольник 2"/>
          <p:cNvSpPr>
            <a:spLocks noChangeArrowheads="1"/>
          </p:cNvSpPr>
          <p:nvPr/>
        </p:nvSpPr>
        <p:spPr bwMode="auto">
          <a:xfrm>
            <a:off x="1925638" y="3132138"/>
            <a:ext cx="567055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7000"/>
              </a:lnSpc>
            </a:pPr>
            <a:r>
              <a:rPr lang="ru-RU" altLang="ru-RU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проверки работ</a:t>
            </a:r>
            <a:endParaRPr lang="ru-RU" altLang="ru-RU" sz="32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Прямоугольник 1"/>
          <p:cNvSpPr>
            <a:spLocks noChangeArrowheads="1"/>
          </p:cNvSpPr>
          <p:nvPr/>
        </p:nvSpPr>
        <p:spPr bwMode="auto">
          <a:xfrm>
            <a:off x="55563" y="6350"/>
            <a:ext cx="8980487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7000"/>
              </a:lnSpc>
            </a:pPr>
            <a:r>
              <a:rPr lang="ru-RU" altLang="ru-RU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проверки работ РСОКО</a:t>
            </a:r>
            <a:endParaRPr lang="ru-RU" altLang="ru-RU" sz="24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проверки письменной части будут отправлены на электронные адреса МОУО </a:t>
            </a:r>
            <a:r>
              <a:rPr lang="ru-RU" altLang="ru-RU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следующий день </a:t>
            </a:r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проведения экзамена </a:t>
            </a:r>
            <a:r>
              <a:rPr lang="ru-RU" altLang="ru-RU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9-00</a:t>
            </a:r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предметной комиссии </a:t>
            </a:r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тиражирует критерии проверки письменной части в необходимом количестве, дает членам комиссии разъяснения по работе с критериями, по заполнению поля в бланке №2 «Заполняется экспертом», по срокам работы комиссии.</a:t>
            </a:r>
          </a:p>
        </p:txBody>
      </p:sp>
      <p:pic>
        <p:nvPicPr>
          <p:cNvPr id="72707" name="Picture 12" descr="https://cdn.lifehacker.ru/wp-content/uploads/2014/11/shutterstock_145132471-1024x6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5013325"/>
            <a:ext cx="2100263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12" descr="https://cdn.lifehacker.ru/wp-content/uploads/2014/11/shutterstock_145132471-1024x6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62"/>
          <a:stretch>
            <a:fillRect/>
          </a:stretch>
        </p:blipFill>
        <p:spPr bwMode="auto">
          <a:xfrm>
            <a:off x="323850" y="5013325"/>
            <a:ext cx="180022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12" descr="https://cdn.lifehacker.ru/wp-content/uploads/2014/11/shutterstock_145132471-1024x6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4997450"/>
            <a:ext cx="2100262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12" descr="https://cdn.lifehacker.ru/wp-content/uploads/2014/11/shutterstock_145132471-1024x6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9" r="14307"/>
          <a:stretch>
            <a:fillRect/>
          </a:stretch>
        </p:blipFill>
        <p:spPr bwMode="auto">
          <a:xfrm>
            <a:off x="3822700" y="5005388"/>
            <a:ext cx="15113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1" name="Picture 12" descr="https://cdn.lifehacker.ru/wp-content/uploads/2014/11/shutterstock_145132471-1024x6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1"/>
          <a:stretch>
            <a:fillRect/>
          </a:stretch>
        </p:blipFill>
        <p:spPr bwMode="auto">
          <a:xfrm>
            <a:off x="6804025" y="4991100"/>
            <a:ext cx="181292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Прямоугольник 1"/>
          <p:cNvSpPr>
            <a:spLocks noChangeArrowheads="1"/>
          </p:cNvSpPr>
          <p:nvPr/>
        </p:nvSpPr>
        <p:spPr bwMode="auto">
          <a:xfrm>
            <a:off x="0" y="260350"/>
            <a:ext cx="9144000" cy="680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-457200"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altLang="ru-RU" sz="2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следующий день после экзамена руководитель ППЭ передает:</a:t>
            </a:r>
            <a:endParaRPr lang="ru-RU" altLang="ru-RU" sz="2400" b="1" u="sng" dirty="0" smtClean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buSzPts val="1200"/>
              <a:buFont typeface="Calibri Light" panose="020F0302020204030204" pitchFamily="34" charset="0"/>
              <a:buAutoNum type="arabicPeriod"/>
              <a:defRPr/>
            </a:pP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техническому специалисту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ППЭ бланки регистрации и бланки ответов №1, который переносит регистрационные данные и краткие ответы участников РСОКО </a:t>
            </a:r>
            <a:r>
              <a:rPr lang="ru-RU" alt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номеру бланка в программу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buSzPts val="1200"/>
              <a:buFont typeface="Calibri Light" panose="020F0302020204030204" pitchFamily="34" charset="0"/>
              <a:buAutoNum type="arabicPeriod"/>
              <a:defRPr/>
            </a:pP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председателю предметной комиссии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бланки ответов №2 для проверки письменной части работ и внесения баллов в поле «Заполняется экспертом» в соответствии с критериями проверки; </a:t>
            </a:r>
          </a:p>
          <a:p>
            <a:pPr algn="just">
              <a:buSzPts val="1200"/>
              <a:buFont typeface="Calibri Light" panose="020F0302020204030204" pitchFamily="34" charset="0"/>
              <a:buAutoNum type="arabicPeriod"/>
              <a:defRPr/>
            </a:pP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предметной комиссии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проверенные бланки № 2 передает техническому специалисту для внесения баллов за письменную часть работ в программу </a:t>
            </a:r>
            <a:r>
              <a:rPr lang="ru-RU" alt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номеру бланка в программу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0" algn="just">
              <a:buSzPts val="1200"/>
              <a:defRPr/>
            </a:pPr>
            <a:endParaRPr lang="ru-RU" alt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Файлы с заполненными данными в программе необходимо передать в МОУО для передачи по защищенному каналу в РЦОИ в сроки, указанные в Графиках работ.</a:t>
            </a:r>
          </a:p>
          <a:p>
            <a:pPr>
              <a:defRPr/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 результатов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экзаменов формируется в ЦОКО ГАОУ ДПО ТОГИРРО и рассылается в МОУО.</a:t>
            </a:r>
          </a:p>
          <a:p>
            <a:pPr>
              <a:defRPr/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получении результатов РСОКО МОУО проводят анализ выполнения заданий РСОКО по классам и предметам. </a:t>
            </a:r>
          </a:p>
          <a:p>
            <a:pPr algn="just">
              <a:buSzPts val="1200"/>
              <a:defRPr/>
            </a:pPr>
            <a:endParaRPr lang="ru-RU" alt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alt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10" y="101676"/>
            <a:ext cx="8824706" cy="4054399"/>
          </a:xfrm>
          <a:prstGeom prst="rect">
            <a:avLst/>
          </a:prstGeom>
        </p:spPr>
      </p:pic>
      <p:sp>
        <p:nvSpPr>
          <p:cNvPr id="74755" name="TextBox 1"/>
          <p:cNvSpPr txBox="1">
            <a:spLocks noChangeArrowheads="1"/>
          </p:cNvSpPr>
          <p:nvPr/>
        </p:nvSpPr>
        <p:spPr bwMode="auto">
          <a:xfrm>
            <a:off x="539552" y="3344863"/>
            <a:ext cx="8280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 b="1" dirty="0">
                <a:solidFill>
                  <a:srgbClr val="130BB5"/>
                </a:solidFill>
              </a:rPr>
              <a:t>1    </a:t>
            </a:r>
            <a:r>
              <a:rPr lang="ru-RU" altLang="ru-RU" sz="2000" b="1" dirty="0" smtClean="0">
                <a:solidFill>
                  <a:srgbClr val="130BB5"/>
                </a:solidFill>
              </a:rPr>
              <a:t> 1    0    0    </a:t>
            </a:r>
            <a:r>
              <a:rPr lang="ru-RU" altLang="ru-RU" sz="2000" b="1" dirty="0">
                <a:solidFill>
                  <a:srgbClr val="130BB5"/>
                </a:solidFill>
              </a:rPr>
              <a:t>1  </a:t>
            </a:r>
            <a:r>
              <a:rPr lang="ru-RU" altLang="ru-RU" sz="2000" b="1" dirty="0" smtClean="0">
                <a:solidFill>
                  <a:srgbClr val="130BB5"/>
                </a:solidFill>
              </a:rPr>
              <a:t>  0    </a:t>
            </a:r>
            <a:r>
              <a:rPr lang="ru-RU" altLang="ru-RU" sz="2000" b="1" dirty="0">
                <a:solidFill>
                  <a:srgbClr val="130BB5"/>
                </a:solidFill>
              </a:rPr>
              <a:t>3    </a:t>
            </a:r>
            <a:r>
              <a:rPr lang="ru-RU" altLang="ru-RU" sz="2000" b="1" dirty="0" smtClean="0">
                <a:solidFill>
                  <a:srgbClr val="130BB5"/>
                </a:solidFill>
              </a:rPr>
              <a:t>1    2    </a:t>
            </a:r>
            <a:r>
              <a:rPr lang="ru-RU" altLang="ru-RU" sz="2000" b="1" dirty="0">
                <a:solidFill>
                  <a:srgbClr val="130BB5"/>
                </a:solidFill>
              </a:rPr>
              <a:t>2    </a:t>
            </a:r>
            <a:r>
              <a:rPr lang="ru-RU" altLang="ru-RU" sz="2000" b="1" dirty="0" smtClean="0">
                <a:solidFill>
                  <a:srgbClr val="130BB5"/>
                </a:solidFill>
              </a:rPr>
              <a:t>0   </a:t>
            </a:r>
            <a:r>
              <a:rPr lang="ru-RU" altLang="ru-RU" sz="2000" b="1" dirty="0">
                <a:solidFill>
                  <a:srgbClr val="130BB5"/>
                </a:solidFill>
              </a:rPr>
              <a:t>1 </a:t>
            </a:r>
          </a:p>
        </p:txBody>
      </p:sp>
      <p:sp>
        <p:nvSpPr>
          <p:cNvPr id="74756" name="TextBox 3"/>
          <p:cNvSpPr txBox="1">
            <a:spLocks noChangeArrowheads="1"/>
          </p:cNvSpPr>
          <p:nvPr/>
        </p:nvSpPr>
        <p:spPr bwMode="auto">
          <a:xfrm>
            <a:off x="755650" y="4308475"/>
            <a:ext cx="829627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>
                <a:solidFill>
                  <a:srgbClr val="0070C0"/>
                </a:solidFill>
              </a:rPr>
              <a:t>П</a:t>
            </a:r>
            <a:r>
              <a:rPr lang="ru-RU" altLang="ru-RU" sz="2000" b="1">
                <a:solidFill>
                  <a:srgbClr val="0070C0"/>
                </a:solidFill>
              </a:rPr>
              <a:t>ри </a:t>
            </a:r>
            <a:r>
              <a:rPr lang="ru-RU" altLang="ru-RU" sz="2000" b="1">
                <a:solidFill>
                  <a:srgbClr val="C00000"/>
                </a:solidFill>
              </a:rPr>
              <a:t>невыполнении</a:t>
            </a:r>
            <a:r>
              <a:rPr lang="ru-RU" altLang="ru-RU" sz="2000" b="1">
                <a:solidFill>
                  <a:srgbClr val="0070C0"/>
                </a:solidFill>
              </a:rPr>
              <a:t> задания выставляется  </a:t>
            </a:r>
          </a:p>
          <a:p>
            <a:endParaRPr lang="ru-RU" altLang="ru-RU" sz="2000" b="1">
              <a:solidFill>
                <a:srgbClr val="0070C0"/>
              </a:solidFill>
            </a:endParaRPr>
          </a:p>
          <a:p>
            <a:r>
              <a:rPr lang="ru-RU" altLang="ru-RU" sz="2000" b="1">
                <a:solidFill>
                  <a:srgbClr val="0070C0"/>
                </a:solidFill>
              </a:rPr>
              <a:t>Если учащийся </a:t>
            </a:r>
            <a:r>
              <a:rPr lang="ru-RU" altLang="ru-RU" sz="2000" b="1">
                <a:solidFill>
                  <a:srgbClr val="C00000"/>
                </a:solidFill>
              </a:rPr>
              <a:t>НЕ ПРИСТУПАЛ </a:t>
            </a:r>
            <a:r>
              <a:rPr lang="ru-RU" altLang="ru-RU" sz="2000" b="1">
                <a:solidFill>
                  <a:srgbClr val="0070C0"/>
                </a:solidFill>
              </a:rPr>
              <a:t>к заданию, выставляется </a:t>
            </a:r>
            <a:endParaRPr lang="ru-RU" altLang="ru-RU" sz="200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300788" y="4246563"/>
          <a:ext cx="576262" cy="701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2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01675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ru-RU" sz="4000" dirty="0" smtClean="0">
                          <a:solidFill>
                            <a:srgbClr val="0070C0"/>
                          </a:solidFill>
                        </a:rPr>
                        <a:t>0</a:t>
                      </a:r>
                      <a:endParaRPr lang="ru-RU" sz="4000" dirty="0">
                        <a:solidFill>
                          <a:srgbClr val="0070C0"/>
                        </a:solidFill>
                      </a:endParaRPr>
                    </a:p>
                  </a:txBody>
                  <a:tcPr marL="91471" marR="91471" marT="45739" marB="45739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8251825" y="4421188"/>
          <a:ext cx="500063" cy="1054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0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054100">
                <a:tc>
                  <a:txBody>
                    <a:bodyPr/>
                    <a:lstStyle/>
                    <a:p>
                      <a:endParaRPr lang="ru-RU" sz="1800" dirty="0" smtClean="0"/>
                    </a:p>
                    <a:p>
                      <a:r>
                        <a:rPr lang="ru-RU" sz="4000" dirty="0" smtClean="0">
                          <a:solidFill>
                            <a:srgbClr val="0070C0"/>
                          </a:solidFill>
                        </a:rPr>
                        <a:t>0</a:t>
                      </a:r>
                      <a:endParaRPr lang="ru-RU" sz="4000" dirty="0">
                        <a:solidFill>
                          <a:srgbClr val="0070C0"/>
                        </a:solidFill>
                      </a:endParaRPr>
                    </a:p>
                  </a:txBody>
                  <a:tcPr marL="91397" marR="91397" marT="45618" marB="4561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74769" name="TextBox 1"/>
          <p:cNvSpPr txBox="1">
            <a:spLocks noChangeArrowheads="1"/>
          </p:cNvSpPr>
          <p:nvPr/>
        </p:nvSpPr>
        <p:spPr bwMode="auto">
          <a:xfrm flipH="1">
            <a:off x="5410200" y="5300663"/>
            <a:ext cx="22574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класс</a:t>
            </a:r>
          </a:p>
        </p:txBody>
      </p:sp>
      <p:pic>
        <p:nvPicPr>
          <p:cNvPr id="74770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663" y="5973763"/>
            <a:ext cx="1047750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93919"/>
            <a:ext cx="8796913" cy="3983575"/>
          </a:xfrm>
          <a:prstGeom prst="rect">
            <a:avLst/>
          </a:prstGeom>
        </p:spPr>
      </p:pic>
      <p:sp>
        <p:nvSpPr>
          <p:cNvPr id="75779" name="TextBox 1"/>
          <p:cNvSpPr txBox="1">
            <a:spLocks noChangeArrowheads="1"/>
          </p:cNvSpPr>
          <p:nvPr/>
        </p:nvSpPr>
        <p:spPr bwMode="auto">
          <a:xfrm>
            <a:off x="612080" y="3244974"/>
            <a:ext cx="8280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 b="1" dirty="0">
                <a:solidFill>
                  <a:srgbClr val="130BB5"/>
                </a:solidFill>
              </a:rPr>
              <a:t>1      1    </a:t>
            </a:r>
            <a:r>
              <a:rPr lang="ru-RU" altLang="ru-RU" sz="2000" b="1" dirty="0" smtClean="0">
                <a:solidFill>
                  <a:srgbClr val="130BB5"/>
                </a:solidFill>
              </a:rPr>
              <a:t> 0        0      1      0      </a:t>
            </a:r>
            <a:r>
              <a:rPr lang="ru-RU" altLang="ru-RU" sz="2000" b="1" dirty="0">
                <a:solidFill>
                  <a:srgbClr val="130BB5"/>
                </a:solidFill>
              </a:rPr>
              <a:t>2     </a:t>
            </a:r>
            <a:r>
              <a:rPr lang="ru-RU" altLang="ru-RU" sz="2000" b="1" dirty="0" smtClean="0">
                <a:solidFill>
                  <a:srgbClr val="130BB5"/>
                </a:solidFill>
              </a:rPr>
              <a:t>   </a:t>
            </a:r>
            <a:r>
              <a:rPr lang="ru-RU" altLang="ru-RU" sz="2000" b="1" dirty="0">
                <a:solidFill>
                  <a:srgbClr val="130BB5"/>
                </a:solidFill>
              </a:rPr>
              <a:t>1   </a:t>
            </a:r>
            <a:r>
              <a:rPr lang="ru-RU" altLang="ru-RU" sz="2000" b="1" dirty="0" smtClean="0">
                <a:solidFill>
                  <a:srgbClr val="130BB5"/>
                </a:solidFill>
              </a:rPr>
              <a:t>   </a:t>
            </a:r>
            <a:r>
              <a:rPr lang="ru-RU" altLang="ru-RU" sz="2000" b="1" dirty="0">
                <a:solidFill>
                  <a:srgbClr val="130BB5"/>
                </a:solidFill>
              </a:rPr>
              <a:t>2   </a:t>
            </a:r>
            <a:r>
              <a:rPr lang="ru-RU" altLang="ru-RU" sz="2000" b="1" dirty="0" smtClean="0">
                <a:solidFill>
                  <a:srgbClr val="130BB5"/>
                </a:solidFill>
              </a:rPr>
              <a:t>   </a:t>
            </a:r>
            <a:r>
              <a:rPr lang="ru-RU" altLang="ru-RU" sz="2000" b="1" dirty="0">
                <a:solidFill>
                  <a:srgbClr val="130BB5"/>
                </a:solidFill>
              </a:rPr>
              <a:t>2     0     1 </a:t>
            </a:r>
          </a:p>
        </p:txBody>
      </p:sp>
      <p:sp>
        <p:nvSpPr>
          <p:cNvPr id="75780" name="TextBox 3"/>
          <p:cNvSpPr txBox="1">
            <a:spLocks noChangeArrowheads="1"/>
          </p:cNvSpPr>
          <p:nvPr/>
        </p:nvSpPr>
        <p:spPr bwMode="auto">
          <a:xfrm>
            <a:off x="801440" y="4351328"/>
            <a:ext cx="829627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alt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 </a:t>
            </a: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невыполнении</a:t>
            </a:r>
            <a:r>
              <a:rPr lang="ru-RU" alt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задания выставляется  </a:t>
            </a:r>
          </a:p>
          <a:p>
            <a:endParaRPr lang="ru-RU" alt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учащийся </a:t>
            </a: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ПРИСТУПАЛ </a:t>
            </a:r>
            <a:r>
              <a:rPr lang="ru-RU" alt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заданию, выставляется 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7450516"/>
              </p:ext>
            </p:extLst>
          </p:nvPr>
        </p:nvGraphicFramePr>
        <p:xfrm>
          <a:off x="6092031" y="4228316"/>
          <a:ext cx="496193" cy="496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1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96828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</a:rPr>
                        <a:t> 0</a:t>
                      </a:r>
                      <a:endParaRPr lang="ru-RU" sz="2400" dirty="0">
                        <a:solidFill>
                          <a:srgbClr val="0070C0"/>
                        </a:solidFill>
                      </a:endParaRPr>
                    </a:p>
                  </a:txBody>
                  <a:tcPr marL="91471" marR="91471" marT="45694" marB="4569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75793" name="TextBox 1"/>
          <p:cNvSpPr txBox="1">
            <a:spLocks noChangeArrowheads="1"/>
          </p:cNvSpPr>
          <p:nvPr/>
        </p:nvSpPr>
        <p:spPr bwMode="auto">
          <a:xfrm>
            <a:off x="5076825" y="5516563"/>
            <a:ext cx="203041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4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класс</a:t>
            </a:r>
          </a:p>
        </p:txBody>
      </p:sp>
      <p:pic>
        <p:nvPicPr>
          <p:cNvPr id="75794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613" y="5791200"/>
            <a:ext cx="11747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8479788"/>
              </p:ext>
            </p:extLst>
          </p:nvPr>
        </p:nvGraphicFramePr>
        <p:xfrm>
          <a:off x="8014155" y="4858534"/>
          <a:ext cx="496193" cy="496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1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96828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</a:rPr>
                        <a:t> 0</a:t>
                      </a:r>
                      <a:endParaRPr lang="ru-RU" sz="2400" dirty="0">
                        <a:solidFill>
                          <a:srgbClr val="0070C0"/>
                        </a:solidFill>
                      </a:endParaRPr>
                    </a:p>
                  </a:txBody>
                  <a:tcPr marL="91471" marR="91471" marT="45694" marB="4569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s://sch46.edusev.ru/uploads/5000/20418/section/317267/kriter.jpg?14984034972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99860" cy="715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32356" y="1196752"/>
            <a:ext cx="6196028" cy="489654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7588" name="Прямоугольник 2"/>
          <p:cNvSpPr>
            <a:spLocks noChangeArrowheads="1"/>
          </p:cNvSpPr>
          <p:nvPr/>
        </p:nvSpPr>
        <p:spPr bwMode="auto">
          <a:xfrm>
            <a:off x="1863344" y="1097518"/>
            <a:ext cx="6196028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800" b="1" dirty="0" smtClean="0">
                <a:solidFill>
                  <a:schemeClr val="bg1"/>
                </a:solidFill>
              </a:rPr>
              <a:t>К кому обратиться по проверке?</a:t>
            </a:r>
          </a:p>
          <a:p>
            <a:endParaRPr lang="ru-RU" altLang="ru-RU" sz="1200" b="1" dirty="0" smtClean="0">
              <a:solidFill>
                <a:schemeClr val="bg1"/>
              </a:solidFill>
            </a:endParaRPr>
          </a:p>
          <a:p>
            <a:r>
              <a:rPr lang="ru-RU" altLang="ru-RU" sz="2400" u="sng" dirty="0" smtClean="0">
                <a:solidFill>
                  <a:schemeClr val="bg1"/>
                </a:solidFill>
              </a:rPr>
              <a:t>Русский язык 11 класс- </a:t>
            </a:r>
            <a:r>
              <a:rPr lang="ru-RU" altLang="ru-RU" sz="2400" dirty="0" smtClean="0">
                <a:solidFill>
                  <a:schemeClr val="bg1"/>
                </a:solidFill>
              </a:rPr>
              <a:t>Медведева Елена Георгиевна -89224853185; </a:t>
            </a:r>
          </a:p>
          <a:p>
            <a:r>
              <a:rPr lang="ru-RU" altLang="ru-RU" sz="2400" u="sng" dirty="0" smtClean="0">
                <a:solidFill>
                  <a:schemeClr val="bg1"/>
                </a:solidFill>
              </a:rPr>
              <a:t>математика 11 класс- </a:t>
            </a:r>
            <a:r>
              <a:rPr lang="ru-RU" altLang="ru-RU" sz="2400" dirty="0" err="1" smtClean="0">
                <a:solidFill>
                  <a:schemeClr val="bg1"/>
                </a:solidFill>
              </a:rPr>
              <a:t>Игнатовская</a:t>
            </a:r>
            <a:r>
              <a:rPr lang="ru-RU" altLang="ru-RU" sz="2400" dirty="0" smtClean="0">
                <a:solidFill>
                  <a:schemeClr val="bg1"/>
                </a:solidFill>
              </a:rPr>
              <a:t> Нелли Валерьевна– 89129202646;</a:t>
            </a:r>
          </a:p>
          <a:p>
            <a:endParaRPr lang="ru-RU" altLang="ru-RU" sz="1200" dirty="0">
              <a:solidFill>
                <a:schemeClr val="bg1"/>
              </a:solidFill>
            </a:endParaRPr>
          </a:p>
          <a:p>
            <a:endParaRPr lang="ru-RU" altLang="ru-RU" sz="1200" dirty="0" smtClean="0">
              <a:solidFill>
                <a:schemeClr val="bg1"/>
              </a:solidFill>
            </a:endParaRPr>
          </a:p>
          <a:p>
            <a:r>
              <a:rPr lang="ru-RU" altLang="ru-RU" sz="2400" u="sng" dirty="0">
                <a:solidFill>
                  <a:schemeClr val="bg1"/>
                </a:solidFill>
              </a:rPr>
              <a:t>р</a:t>
            </a:r>
            <a:r>
              <a:rPr lang="ru-RU" altLang="ru-RU" sz="2400" u="sng" dirty="0" smtClean="0">
                <a:solidFill>
                  <a:schemeClr val="bg1"/>
                </a:solidFill>
              </a:rPr>
              <a:t>усский язык 9 класс- </a:t>
            </a:r>
            <a:r>
              <a:rPr lang="ru-RU" altLang="ru-RU" sz="2400" dirty="0" smtClean="0">
                <a:solidFill>
                  <a:schemeClr val="bg1"/>
                </a:solidFill>
              </a:rPr>
              <a:t>Захарова  Алеся Владимировна -89504842153;</a:t>
            </a:r>
          </a:p>
          <a:p>
            <a:r>
              <a:rPr lang="ru-RU" altLang="ru-RU" sz="2400" u="sng" dirty="0">
                <a:solidFill>
                  <a:schemeClr val="bg1"/>
                </a:solidFill>
              </a:rPr>
              <a:t>м</a:t>
            </a:r>
            <a:r>
              <a:rPr lang="ru-RU" altLang="ru-RU" sz="2400" u="sng" dirty="0" smtClean="0">
                <a:solidFill>
                  <a:schemeClr val="bg1"/>
                </a:solidFill>
              </a:rPr>
              <a:t>атематика 9 класс- </a:t>
            </a:r>
            <a:r>
              <a:rPr lang="ru-RU" altLang="ru-RU" sz="2400" dirty="0" smtClean="0">
                <a:solidFill>
                  <a:schemeClr val="bg1"/>
                </a:solidFill>
              </a:rPr>
              <a:t>Маленкова Ирина Олеговна-89199278511.</a:t>
            </a:r>
          </a:p>
          <a:p>
            <a:endParaRPr lang="ru-RU" altLang="ru-RU" sz="1200" dirty="0" smtClean="0">
              <a:solidFill>
                <a:schemeClr val="bg1"/>
              </a:solidFill>
            </a:endParaRPr>
          </a:p>
          <a:p>
            <a:pPr algn="ctr"/>
            <a:r>
              <a:rPr lang="ru-RU" altLang="ru-RU" sz="2400" b="1" i="1" dirty="0" smtClean="0">
                <a:solidFill>
                  <a:schemeClr val="bg1"/>
                </a:solidFill>
              </a:rPr>
              <a:t>Звоните во второй половине дня, пишите сообщение.</a:t>
            </a:r>
          </a:p>
          <a:p>
            <a:endParaRPr lang="ru-RU" altLang="ru-RU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09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s://sch46.edusev.ru/uploads/5000/20418/section/317267/kriter.jpg?14984034972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207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35696" y="1340768"/>
            <a:ext cx="5761038" cy="431958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6804" name="Прямоугольник 2"/>
          <p:cNvSpPr>
            <a:spLocks noChangeArrowheads="1"/>
          </p:cNvSpPr>
          <p:nvPr/>
        </p:nvSpPr>
        <p:spPr bwMode="auto">
          <a:xfrm>
            <a:off x="2617788" y="2565400"/>
            <a:ext cx="3997325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8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  ГВЭ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ChangeArrowheads="1"/>
          </p:cNvSpPr>
          <p:nvPr/>
        </p:nvSpPr>
        <p:spPr bwMode="auto">
          <a:xfrm>
            <a:off x="338138" y="244475"/>
            <a:ext cx="8580437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marL="169863" indent="-169863" eaLnBrk="0" hangingPunct="0">
              <a:lnSpc>
                <a:spcPct val="90000"/>
              </a:lnSpc>
              <a:spcBef>
                <a:spcPts val="13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1pPr>
            <a:lvl2pPr marL="630238" indent="-209550" eaLnBrk="0" hangingPunct="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2pPr>
            <a:lvl3pPr marL="1052513" indent="-209550" eaLnBrk="0" hangingPunct="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3pPr>
            <a:lvl4pPr marL="1474788" indent="-209550" eaLnBrk="0" hangingPunct="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4pPr>
            <a:lvl5pPr marL="1897063" indent="-209550" eaLnBrk="0" hangingPunct="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5pPr>
            <a:lvl6pPr marL="2354263" indent="-209550" defTabSz="449263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6pPr>
            <a:lvl7pPr marL="2811463" indent="-209550" defTabSz="449263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7pPr>
            <a:lvl8pPr marL="3268663" indent="-209550" defTabSz="449263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8pPr>
            <a:lvl9pPr marL="3725863" indent="-209550" defTabSz="449263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"/>
            </a:pPr>
            <a:r>
              <a:rPr lang="ru-RU" altLang="ru-RU" sz="2000" b="1">
                <a:solidFill>
                  <a:srgbClr val="C00000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ru-RU" altLang="ru-RU" sz="1800" b="1">
                <a:solidFill>
                  <a:srgbClr val="6C0000"/>
                </a:solidFill>
                <a:latin typeface="Verdana" panose="020B060403050404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Информационный  минимум</a:t>
            </a:r>
            <a:r>
              <a:rPr lang="ru-RU" altLang="ru-RU" sz="2000" b="1">
                <a:solidFill>
                  <a:srgbClr val="C00000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*</a:t>
            </a:r>
          </a:p>
        </p:txBody>
      </p:sp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8748713" y="6518275"/>
            <a:ext cx="39528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90000"/>
              </a:lnSpc>
              <a:spcBef>
                <a:spcPts val="13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1pPr>
            <a:lvl2pPr marL="630238" indent="-209550" eaLnBrk="0" hangingPunct="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2pPr>
            <a:lvl3pPr marL="1052513" indent="-209550" eaLnBrk="0" hangingPunct="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3pPr>
            <a:lvl4pPr marL="1474788" indent="-209550" eaLnBrk="0" hangingPunct="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4pPr>
            <a:lvl5pPr marL="1897063" indent="-209550" eaLnBrk="0" hangingPunct="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5pPr>
            <a:lvl6pPr marL="2354263" indent="-209550" defTabSz="449263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6pPr>
            <a:lvl7pPr marL="2811463" indent="-209550" defTabSz="449263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7pPr>
            <a:lvl8pPr marL="3268663" indent="-209550" defTabSz="449263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8pPr>
            <a:lvl9pPr marL="3725863" indent="-209550" defTabSz="449263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SzPct val="100000"/>
              <a:buFontTx/>
              <a:buNone/>
            </a:pPr>
            <a:fld id="{B9ED81B0-D564-456E-B765-7FEA20FCCDC8}" type="slidenum">
              <a:rPr lang="ru-RU" altLang="ru-RU" sz="1200">
                <a:solidFill>
                  <a:srgbClr val="898989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ClrTx/>
                <a:buSzPct val="100000"/>
                <a:buFontTx/>
                <a:buNone/>
              </a:pPr>
              <a:t>6</a:t>
            </a:fld>
            <a:endParaRPr lang="ru-RU" altLang="ru-RU" sz="1200">
              <a:solidFill>
                <a:srgbClr val="898989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2530022"/>
              </p:ext>
            </p:extLst>
          </p:nvPr>
        </p:nvGraphicFramePr>
        <p:xfrm>
          <a:off x="207963" y="1196975"/>
          <a:ext cx="8807450" cy="5067314"/>
        </p:xfrm>
        <a:graphic>
          <a:graphicData uri="http://schemas.openxmlformats.org/drawingml/2006/table">
            <a:tbl>
              <a:tblPr/>
              <a:tblGrid>
                <a:gridCol w="37879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194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18160"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9pPr>
                    </a:lstStyle>
                    <a:p>
                      <a:pPr marL="0" marR="0" lvl="0" indent="0" algn="l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DejaVu Sans" pitchFamily="34" charset="0"/>
                        </a:rPr>
                        <a:t>Сроки подачи заявлений на ГИА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9pPr>
                    </a:lstStyle>
                    <a:p>
                      <a:pPr marL="0" marR="0" lvl="0" indent="0" algn="l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DejaVu Sans" pitchFamily="34" charset="0"/>
                        </a:rPr>
                        <a:t>01.02.2019 – для ГИА-11</a:t>
                      </a:r>
                    </a:p>
                    <a:p>
                      <a:pPr marL="0" marR="0" lvl="0" indent="0" algn="l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DejaVu Sans" pitchFamily="34" charset="0"/>
                        </a:rPr>
                        <a:t>01.03.2019 – для ГИА-9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lvl="0" indent="0" algn="l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DejaVu Sans" pitchFamily="34" charset="0"/>
                        </a:rPr>
                        <a:t>Обязательные предметы на ГИА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DejaVu Sans" pitchFamily="34" charset="0"/>
                        </a:rPr>
                        <a:t>4 предмета (русский язык, математика + 2 предмета по выбору) – для ОГЭ-9</a:t>
                      </a:r>
                    </a:p>
                    <a:p>
                      <a:pPr marL="0" marR="0" lvl="0" indent="0" algn="l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DejaVu Sans" pitchFamily="34" charset="0"/>
                        </a:rPr>
                        <a:t>2 предмета (русский язык, математика) – для ГИА-11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44879"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9pPr>
                    </a:lstStyle>
                    <a:p>
                      <a:pPr marL="0" marR="0" lvl="0" indent="0" algn="l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DejaVu Sans" pitchFamily="34" charset="0"/>
                        </a:rPr>
                        <a:t>Условия допуска к ГИА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9pPr>
                    </a:lstStyle>
                    <a:p>
                      <a:pPr marL="0" marR="0" lvl="0" indent="0" algn="l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DejaVu Sans" pitchFamily="34" charset="0"/>
                        </a:rPr>
                        <a:t>Итоговое сочинение (изложение) в 11 классах - </a:t>
                      </a:r>
                    </a:p>
                    <a:p>
                      <a:pPr marL="0" marR="0" lvl="0" indent="0" algn="l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DejaVu Sans" pitchFamily="34" charset="0"/>
                        </a:rPr>
                        <a:t> 05.12.2018, 06.02.2019, 08.05.2019</a:t>
                      </a:r>
                    </a:p>
                    <a:p>
                      <a:pPr marL="0" marR="0" lvl="0" indent="0" algn="l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DejaVu Sans" pitchFamily="34" charset="0"/>
                        </a:rPr>
                        <a:t>Устное собеседование по русскому языку в 9 </a:t>
                      </a:r>
                      <a:r>
                        <a:rPr kumimoji="0" lang="ru-RU" alt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DejaVu Sans" pitchFamily="34" charset="0"/>
                        </a:rPr>
                        <a:t>кл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DejaVu Sans" pitchFamily="34" charset="0"/>
                        </a:rPr>
                        <a:t>. -  </a:t>
                      </a:r>
                    </a:p>
                    <a:p>
                      <a:pPr marL="0" marR="0" lvl="0" indent="0" algn="l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DejaVu Sans" pitchFamily="34" charset="0"/>
                        </a:rPr>
                        <a:t>13.02., 13.03., 06.05.2019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1520"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9pPr>
                    </a:lstStyle>
                    <a:p>
                      <a:pPr marL="0" marR="0" lvl="0" indent="0" algn="l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DejaVu Sans" pitchFamily="34" charset="0"/>
                        </a:rPr>
                        <a:t>Внесение изменений в РИС</a:t>
                      </a:r>
                    </a:p>
                    <a:p>
                      <a:pPr marL="0" marR="0" lvl="0" indent="0" algn="l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DejaVu Sans" pitchFamily="34" charset="0"/>
                        </a:rPr>
                        <a:t>(не позднее чем за две недели до ГИА)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9pPr>
                    </a:lstStyle>
                    <a:p>
                      <a:pPr marL="0" marR="0" lvl="0" indent="0" algn="l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DejaVu Sans" pitchFamily="34" charset="0"/>
                        </a:rPr>
                        <a:t>Уважительная причина, подтвержденная официальным документом (получение целевого места в вузе, переезд, состояние здоровья)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5281"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9pPr>
                    </a:lstStyle>
                    <a:p>
                      <a:pPr marL="0" marR="0" lvl="0" indent="0" algn="l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DejaVu Sans" pitchFamily="34" charset="0"/>
                        </a:rPr>
                        <a:t>Создание особых условий на ГИА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9pPr>
                    </a:lstStyle>
                    <a:p>
                      <a:pPr marL="0" marR="0" lvl="0" indent="0" algn="l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DejaVu Sans" pitchFamily="34" charset="0"/>
                        </a:rPr>
                        <a:t>Заключение ПМПК, заявление на ГИА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8160"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9pPr>
                    </a:lstStyle>
                    <a:p>
                      <a:pPr marL="0" marR="0" lvl="0" indent="0" algn="l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DejaVu Sans" pitchFamily="34" charset="0"/>
                        </a:rPr>
                        <a:t>Выбор предметов для ГИА 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DejaVu Sans" pitchFamily="34" charset="0"/>
                        </a:rPr>
                        <a:t>(новое)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9pPr>
                    </a:lstStyle>
                    <a:p>
                      <a:pPr marL="0" marR="0" lvl="0" indent="0" algn="l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DejaVu Sans" pitchFamily="34" charset="0"/>
                        </a:rPr>
                        <a:t>Один уровень ЕГЭ по математике </a:t>
                      </a:r>
                    </a:p>
                    <a:p>
                      <a:pPr marL="0" marR="0" lvl="0" indent="0" algn="l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DejaVu Sans" pitchFamily="34" charset="0"/>
                        </a:rPr>
                        <a:t>(базовый или профильный)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1736"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9pPr>
                    </a:lstStyle>
                    <a:p>
                      <a:pPr marL="0" marR="0" lvl="0" indent="0" algn="l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DejaVu Sans" pitchFamily="34" charset="0"/>
                        </a:rPr>
                        <a:t>Места расположения ППЭ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9pPr>
                    </a:lstStyle>
                    <a:p>
                      <a:pPr marL="0" marR="0" lvl="0" indent="0" algn="l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DejaVu Sans" pitchFamily="34" charset="0"/>
                        </a:rPr>
                        <a:t>См. Приказ ДОН от 09.10.2018 №656/ОД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79120"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9pPr>
                    </a:lstStyle>
                    <a:p>
                      <a:pPr marL="0" marR="0" lvl="0" indent="0" algn="l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DejaVu Sans" pitchFamily="34" charset="0"/>
                        </a:rPr>
                        <a:t>Соблюдение Порядка проведения ГИА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9pPr>
                    </a:lstStyle>
                    <a:p>
                      <a:pPr marL="0" marR="0" lvl="0" indent="0" algn="l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DejaVu Sans" pitchFamily="34" charset="0"/>
                        </a:rPr>
                        <a:t>Запрет на наличие средств связи (мобильных телефонов), фото- и шпаргалок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56924"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9pPr>
                    </a:lstStyle>
                    <a:p>
                      <a:pPr marL="0" marR="0" lvl="0" indent="0" algn="l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DejaVu Sans" pitchFamily="34" charset="0"/>
                        </a:rPr>
                        <a:t>Разрешенные на ГИА средства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  <a:cs typeface="DejaVu Sans" pitchFamily="34" charset="0"/>
                        </a:defRPr>
                      </a:lvl9pPr>
                    </a:lstStyle>
                    <a:p>
                      <a:pPr marL="0" marR="0" lvl="0" indent="0" algn="l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DejaVu Sans" pitchFamily="34" charset="0"/>
                        </a:rPr>
                        <a:t>Приказ РОН об утверждении расписания ГИА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22564" name="Прямоугольник 2"/>
          <p:cNvSpPr>
            <a:spLocks noChangeArrowheads="1"/>
          </p:cNvSpPr>
          <p:nvPr/>
        </p:nvSpPr>
        <p:spPr bwMode="auto">
          <a:xfrm>
            <a:off x="138113" y="6392863"/>
            <a:ext cx="8947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C00000"/>
              </a:buClr>
              <a:buSzPct val="100000"/>
            </a:pPr>
            <a:r>
              <a:rPr lang="ru-RU" altLang="ru-RU" sz="1400" i="1">
                <a:solidFill>
                  <a:srgbClr val="000000"/>
                </a:solidFill>
                <a:latin typeface="Calibri" panose="020F0502020204030204" pitchFamily="34" charset="0"/>
              </a:rPr>
              <a:t>*на основе приказов Минпросвещения России и Рособрнадзора, №189/1513 и №190/1512  от 07.11.2018</a:t>
            </a:r>
            <a:endParaRPr lang="ru-RU" altLang="ru-RU" b="1">
              <a:solidFill>
                <a:srgbClr val="B23002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4467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7984" y="764704"/>
            <a:ext cx="4572000" cy="9648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Приложение 2 к письму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Рособрнадзора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от 29.12.2018 № 10-987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592" y="3284984"/>
            <a:ext cx="76328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Методические рекомендации</a:t>
            </a:r>
            <a:endParaRPr lang="ru-RU" dirty="0"/>
          </a:p>
          <a:p>
            <a:r>
              <a:rPr lang="ru-RU" b="1" dirty="0"/>
              <a:t>по автоматизированной процедуре проведения государственного выпускного экзамена по образовательным программам </a:t>
            </a:r>
            <a:r>
              <a:rPr lang="ru-RU" b="1" u="sng" dirty="0"/>
              <a:t>среднего общего образования в 2019 </a:t>
            </a:r>
            <a:r>
              <a:rPr lang="ru-RU" b="1" u="sng" dirty="0" smtClean="0"/>
              <a:t>год</a:t>
            </a:r>
            <a:r>
              <a:rPr lang="ru-RU" b="1" dirty="0" smtClean="0"/>
              <a:t>у</a:t>
            </a:r>
          </a:p>
          <a:p>
            <a:pPr algn="ctr"/>
            <a:r>
              <a:rPr lang="ru-RU" b="1" dirty="0" smtClean="0"/>
              <a:t>(11 класс)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64935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188641"/>
            <a:ext cx="7807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11 класс</a:t>
            </a:r>
          </a:p>
          <a:p>
            <a:r>
              <a:rPr lang="ru-RU" b="1" dirty="0" smtClean="0"/>
              <a:t>Таблица </a:t>
            </a:r>
            <a:r>
              <a:rPr lang="ru-RU" b="1" dirty="0"/>
              <a:t>1. Формы проведения ГВЭ, доступные для выбора разным категориям участников ГВЭ</a:t>
            </a:r>
            <a:endParaRPr lang="ru-RU" dirty="0"/>
          </a:p>
          <a:p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792025"/>
              </p:ext>
            </p:extLst>
          </p:nvPr>
        </p:nvGraphicFramePr>
        <p:xfrm>
          <a:off x="179512" y="1268760"/>
          <a:ext cx="8856984" cy="32691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53365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Категория обучающихся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Доступные для выбора формы проведения ГВЭ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33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Проведения ГВЭ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Проведения ГВЭ по русскому языку (письменная форма)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24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Письменная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Устная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Сочинение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Изложение с творческим заданием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Диктант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890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Обучающиеся в специальных учебно-воспитательных учреждениях закрытого типа, а также в учреждениях, исполняющих наказание в виде лишения свободы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да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нет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да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да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нет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39552" y="4941168"/>
            <a:ext cx="773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Результаты ГИА в форме ГВЭ признаются удовлетворительными, если обучающийся по обязательным учебным предметам при сдаче ГВЭ получил отметки не ниже удовлетворительных.</a:t>
            </a:r>
          </a:p>
        </p:txBody>
      </p:sp>
    </p:spTree>
    <p:extLst>
      <p:ext uri="{BB962C8B-B14F-4D97-AF65-F5344CB8AC3E}">
        <p14:creationId xmlns:p14="http://schemas.microsoft.com/office/powerpoint/2010/main" val="235869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107504" y="188641"/>
            <a:ext cx="8316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Особенности экзаменационных работ ГВЭ В ПИСЬМЕННОЙ ФОРМЕ по отдельным учебным предметам</a:t>
            </a:r>
          </a:p>
          <a:p>
            <a:r>
              <a:rPr lang="ru-RU" b="1" dirty="0">
                <a:solidFill>
                  <a:srgbClr val="800000"/>
                </a:solidFill>
              </a:rPr>
              <a:t>3.1. ГВЭ по русскому языку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1196752"/>
            <a:ext cx="87129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Таблица 2. Распределение ЭМ материалов по категориям участников ГВЭ по русскому языку</a:t>
            </a:r>
            <a:endParaRPr lang="ru-RU" dirty="0"/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910391"/>
              </p:ext>
            </p:extLst>
          </p:nvPr>
        </p:nvGraphicFramePr>
        <p:xfrm>
          <a:off x="117848" y="1844824"/>
          <a:ext cx="8784975" cy="34651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14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159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875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4012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ru-RU" sz="1300" dirty="0">
                          <a:solidFill>
                            <a:srgbClr val="800000"/>
                          </a:solidFill>
                          <a:effectLst/>
                        </a:rPr>
                        <a:t>Номера вариантов ЭМ материалов</a:t>
                      </a:r>
                      <a:endParaRPr lang="ru-RU" sz="1100" dirty="0"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ru-RU" sz="1300" dirty="0">
                          <a:solidFill>
                            <a:srgbClr val="800000"/>
                          </a:solidFill>
                          <a:effectLst/>
                        </a:rPr>
                        <a:t>Категория участников ГВЭ </a:t>
                      </a:r>
                      <a:endParaRPr lang="ru-RU" sz="1100" dirty="0"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ru-RU" sz="1300" dirty="0">
                          <a:solidFill>
                            <a:srgbClr val="800000"/>
                          </a:solidFill>
                          <a:effectLst/>
                        </a:rPr>
                        <a:t>Форма ГВЭ по русскому языку</a:t>
                      </a:r>
                      <a:endParaRPr lang="ru-RU" sz="1100" dirty="0"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760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ru-RU" sz="2000" dirty="0">
                          <a:solidFill>
                            <a:srgbClr val="800000"/>
                          </a:solidFill>
                          <a:effectLst/>
                        </a:rPr>
                        <a:t>100-ые номера</a:t>
                      </a:r>
                      <a:endParaRPr lang="ru-RU" sz="2000" dirty="0"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955"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ru-RU" sz="1300" b="1">
                          <a:solidFill>
                            <a:schemeClr val="tx1"/>
                          </a:solidFill>
                          <a:effectLst/>
                        </a:rPr>
                        <a:t>- участники ГВЭ без ОВЗ;</a:t>
                      </a:r>
                      <a:endParaRPr lang="ru-RU" sz="1000" b="1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ru-RU" sz="1300" b="1">
                          <a:solidFill>
                            <a:schemeClr val="tx1"/>
                          </a:solidFill>
                          <a:effectLst/>
                        </a:rPr>
                        <a:t>- участники ГВЭ с ОВЗ за исключением - глухих обучающихся;</a:t>
                      </a: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</a:rPr>
                        <a:t> cлепых слабовидящих и поздноослепших, владеющих шрифтом Брайля;</a:t>
                      </a:r>
                      <a:r>
                        <a:rPr lang="ru-RU" sz="1300" b="1">
                          <a:solidFill>
                            <a:schemeClr val="tx1"/>
                          </a:solidFill>
                          <a:effectLst/>
                        </a:rPr>
                        <a:t> участников ГИА с задержкой психического развития</a:t>
                      </a:r>
                      <a:r>
                        <a:rPr lang="ru-RU" sz="1000" b="1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ru-RU" sz="1300" b="1">
                          <a:solidFill>
                            <a:schemeClr val="tx1"/>
                          </a:solidFill>
                          <a:effectLst/>
                        </a:rPr>
                        <a:t>обучающихся по адаптированным основным образовательным программам; обучающихся с тяжёлыми нарушениями речи </a:t>
                      </a:r>
                      <a:endParaRPr lang="ru-RU" sz="1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14605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  <a:tab pos="762000" algn="l"/>
                        </a:tabLs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</a:rPr>
                        <a:t>Сочинение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ru-RU" sz="2000" dirty="0">
                          <a:solidFill>
                            <a:srgbClr val="800000"/>
                          </a:solidFill>
                          <a:effectLst/>
                        </a:rPr>
                        <a:t>200-ые номера</a:t>
                      </a:r>
                      <a:endParaRPr lang="ru-RU" sz="2000" dirty="0"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955"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ru-RU" sz="1300" b="1">
                          <a:solidFill>
                            <a:schemeClr val="tx1"/>
                          </a:solidFill>
                          <a:effectLst/>
                        </a:rPr>
                        <a:t>- глухие обучающиеся;</a:t>
                      </a:r>
                      <a:endParaRPr lang="ru-RU" sz="1000" b="1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20955"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ru-RU" sz="1300" b="1">
                          <a:solidFill>
                            <a:schemeClr val="tx1"/>
                          </a:solidFill>
                          <a:effectLst/>
                        </a:rPr>
                        <a:t>- участники ГИА с задержкой психического развития</a:t>
                      </a:r>
                      <a:r>
                        <a:rPr lang="ru-RU" sz="1000" b="1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ru-RU" sz="1300" b="1">
                          <a:solidFill>
                            <a:schemeClr val="tx1"/>
                          </a:solidFill>
                          <a:effectLst/>
                        </a:rPr>
                        <a:t>обучающиеся по адаптированным основным образовательным программам;</a:t>
                      </a:r>
                      <a:endParaRPr lang="ru-RU" sz="1000" b="1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20955">
                        <a:spcAft>
                          <a:spcPts val="600"/>
                        </a:spcAft>
                        <a:tabLst>
                          <a:tab pos="450215" algn="l"/>
                          <a:tab pos="762000" algn="l"/>
                        </a:tabLst>
                      </a:pPr>
                      <a:r>
                        <a:rPr lang="ru-RU" sz="1300" b="1">
                          <a:solidFill>
                            <a:schemeClr val="tx1"/>
                          </a:solidFill>
                          <a:effectLst/>
                        </a:rPr>
                        <a:t>- обучающиеся с тяжёлыми нарушениями речи</a:t>
                      </a:r>
                      <a:endParaRPr lang="ru-RU" sz="1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14605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  <a:tab pos="762000" algn="l"/>
                        </a:tabLs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</a:rPr>
                        <a:t>Сочинение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564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ru-RU" sz="2000" dirty="0">
                          <a:solidFill>
                            <a:srgbClr val="800000"/>
                          </a:solidFill>
                          <a:effectLst/>
                        </a:rPr>
                        <a:t>300-ые номера</a:t>
                      </a:r>
                      <a:endParaRPr lang="ru-RU" sz="2000" dirty="0"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955"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</a:rPr>
                        <a:t>- слепые обучающиеся;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600"/>
                        </a:spcAft>
                        <a:tabLst>
                          <a:tab pos="450215" algn="l"/>
                          <a:tab pos="762000" algn="l"/>
                        </a:tabLs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</a:rPr>
                        <a:t>- слабовидящие и </a:t>
                      </a:r>
                      <a:r>
                        <a:rPr lang="ru-RU" sz="1300" b="1" dirty="0" err="1">
                          <a:solidFill>
                            <a:schemeClr val="tx1"/>
                          </a:solidFill>
                          <a:effectLst/>
                        </a:rPr>
                        <a:t>поздноослепшие</a:t>
                      </a: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</a:rPr>
                        <a:t> обучающиеся,  владеющие шрифтом Брайля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14605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  <a:tab pos="762000" algn="l"/>
                        </a:tabLs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</a:rPr>
                        <a:t>Сочинение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6834972"/>
              </p:ext>
            </p:extLst>
          </p:nvPr>
        </p:nvGraphicFramePr>
        <p:xfrm>
          <a:off x="122894" y="5309986"/>
          <a:ext cx="8779930" cy="792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02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206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7897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ru-RU" sz="2000" dirty="0">
                          <a:solidFill>
                            <a:srgbClr val="800000"/>
                          </a:solidFill>
                          <a:effectLst/>
                        </a:rPr>
                        <a:t>400-ые номера</a:t>
                      </a:r>
                      <a:endParaRPr lang="ru-RU" sz="2000" dirty="0"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955"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- участники ГВЭ без ОВЗ;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20955"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- обучающиеся с нарушениями опорно-двигательного аппарата;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20955"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- слабослышащие обучающиеся;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20955">
                        <a:spcAft>
                          <a:spcPts val="600"/>
                        </a:spcAft>
                        <a:tabLst>
                          <a:tab pos="450215" algn="l"/>
                          <a:tab pos="762000" algn="l"/>
                        </a:tabLs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- позднооглохшие обучающиеся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14605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  <a:tab pos="762000" algn="l"/>
                        </a:tabLs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</a:rPr>
                        <a:t>Изложение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8865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2814573"/>
              </p:ext>
            </p:extLst>
          </p:nvPr>
        </p:nvGraphicFramePr>
        <p:xfrm>
          <a:off x="179512" y="188640"/>
          <a:ext cx="8640959" cy="25702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410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596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4029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081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ru-RU" sz="2000" dirty="0">
                          <a:solidFill>
                            <a:srgbClr val="800000"/>
                          </a:solidFill>
                          <a:effectLst/>
                        </a:rPr>
                        <a:t>500-ые номера</a:t>
                      </a:r>
                      <a:endParaRPr lang="ru-RU" sz="2000" dirty="0"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955"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- глухие обучающиеся;</a:t>
                      </a:r>
                    </a:p>
                    <a:p>
                      <a:pPr marL="20955"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- участники ГИА с задержкой психического развития, обучающиеся по адаптированным основным образовательным программам;</a:t>
                      </a:r>
                    </a:p>
                    <a:p>
                      <a:pPr marL="20955">
                        <a:spcAft>
                          <a:spcPts val="600"/>
                        </a:spcAft>
                        <a:tabLst>
                          <a:tab pos="450215" algn="l"/>
                          <a:tab pos="762000" algn="l"/>
                        </a:tabLs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- обучающиеся с тяжёлыми нарушениями речи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14605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  <a:tab pos="762000" algn="l"/>
                        </a:tabLs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</a:rPr>
                        <a:t>Изложение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376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ru-RU" sz="2000" dirty="0">
                          <a:solidFill>
                            <a:srgbClr val="800000"/>
                          </a:solidFill>
                          <a:effectLst/>
                        </a:rPr>
                        <a:t>600-ые номера</a:t>
                      </a:r>
                      <a:endParaRPr lang="ru-RU" sz="2000" dirty="0"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955"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</a:rPr>
                        <a:t>- слепые обучающиеся;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450215" algn="l"/>
                          <a:tab pos="762000" algn="l"/>
                        </a:tabLs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</a:rPr>
                        <a:t>- слабовидящие и поздноослепшие обучающиеся, владеющие шрифтом Брайля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14605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  <a:tab pos="762000" algn="l"/>
                        </a:tabLs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</a:rPr>
                        <a:t>Изложение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58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ru-RU" sz="2000" dirty="0">
                          <a:solidFill>
                            <a:srgbClr val="800000"/>
                          </a:solidFill>
                          <a:effectLst/>
                        </a:rPr>
                        <a:t>700-ые номера</a:t>
                      </a:r>
                      <a:endParaRPr lang="ru-RU" sz="2000" dirty="0"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955">
                        <a:spcAft>
                          <a:spcPts val="600"/>
                        </a:spcAft>
                        <a:tabLst>
                          <a:tab pos="450215" algn="l"/>
                          <a:tab pos="762000" algn="l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- обучающиеся с </a:t>
                      </a:r>
                    </a:p>
                    <a:p>
                      <a:pPr marL="20955">
                        <a:spcAft>
                          <a:spcPts val="600"/>
                        </a:spcAft>
                        <a:tabLst>
                          <a:tab pos="450215" algn="l"/>
                          <a:tab pos="762000" algn="l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расстройствами аутистического спектра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14605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  <a:tab pos="762000" algn="l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Диктант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9512" y="2708920"/>
            <a:ext cx="864095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Оценивание результатов экзамена ГВЭ по русскому </a:t>
            </a:r>
            <a:r>
              <a:rPr lang="ru-RU" b="1" dirty="0" smtClean="0"/>
              <a:t>языку 11 класс </a:t>
            </a:r>
            <a:r>
              <a:rPr lang="ru-RU" b="1" dirty="0"/>
              <a:t>(письменная форма)</a:t>
            </a:r>
            <a:endParaRPr lang="ru-RU" dirty="0"/>
          </a:p>
          <a:p>
            <a:r>
              <a:rPr lang="ru-RU" sz="1400" dirty="0"/>
              <a:t>Максимальный первичный балл за написание сочинения –17.</a:t>
            </a:r>
            <a:r>
              <a:rPr lang="ru-RU" sz="1400" b="1" dirty="0"/>
              <a:t> </a:t>
            </a:r>
            <a:endParaRPr lang="ru-RU" sz="1400" dirty="0"/>
          </a:p>
          <a:p>
            <a:r>
              <a:rPr lang="ru-RU" sz="1400" dirty="0"/>
              <a:t>Максимальный первичный балл за  написание сжатого (или подробного) изложения и творческого задания (сочинения) – 17.</a:t>
            </a:r>
            <a:r>
              <a:rPr lang="ru-RU" sz="1400" b="1" dirty="0"/>
              <a:t> </a:t>
            </a:r>
            <a:endParaRPr lang="ru-RU" sz="1400" dirty="0"/>
          </a:p>
          <a:p>
            <a:r>
              <a:rPr lang="ru-RU" sz="1400" dirty="0"/>
              <a:t>Максимальный первичный балл за написание диктанта – 17. </a:t>
            </a:r>
          </a:p>
          <a:p>
            <a:r>
              <a:rPr lang="ru-RU" sz="1400" dirty="0"/>
              <a:t>Перевод полученных обучающимся баллов за выполнение экзаменационной работы в пятибалльную систему оценивания осуществляется с учетом приведенной ниже шкалы перевода.</a:t>
            </a:r>
          </a:p>
          <a:p>
            <a:r>
              <a:rPr lang="ru-RU" b="1" i="1" dirty="0">
                <a:solidFill>
                  <a:srgbClr val="800000"/>
                </a:solidFill>
              </a:rPr>
              <a:t>Шкала перевода первичных баллов в пятибалльную отметку</a:t>
            </a:r>
            <a:endParaRPr lang="ru-RU" b="1" dirty="0">
              <a:solidFill>
                <a:srgbClr val="800000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662204"/>
              </p:ext>
            </p:extLst>
          </p:nvPr>
        </p:nvGraphicFramePr>
        <p:xfrm>
          <a:off x="181617" y="4924911"/>
          <a:ext cx="8638854" cy="95236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8146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128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1286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1286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8559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75568">
                <a:tc>
                  <a:txBody>
                    <a:bodyPr/>
                    <a:lstStyle/>
                    <a:p>
                      <a:pPr fontAlgn="base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762000" algn="l"/>
                        </a:tabLs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Диапазон первичных баллов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0–4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5–10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</a:rPr>
                        <a:t>11–14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</a:rPr>
                        <a:t>15–17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6793">
                <a:tc>
                  <a:txBody>
                    <a:bodyPr/>
                    <a:lstStyle/>
                    <a:p>
                      <a:pPr fontAlgn="base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762000" algn="l"/>
                        </a:tabLs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Отметка по пятибалльной шкале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457200" algn="ctr" fontAlgn="base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  <a:tab pos="762000" algn="l"/>
                        </a:tabLs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457200" algn="ctr" fontAlgn="base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50215" algn="l"/>
                          <a:tab pos="762000" algn="l"/>
                        </a:tabLs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</a:rPr>
                        <a:t>  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457200" algn="ctr" fontAlgn="base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662940" algn="r"/>
                        </a:tabLs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</a:rPr>
                        <a:t>    4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	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23595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96" y="116632"/>
            <a:ext cx="914400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ГВЭ по математике</a:t>
            </a:r>
          </a:p>
          <a:p>
            <a:r>
              <a:rPr lang="ru-RU" dirty="0"/>
              <a:t>Письменный экзамен ГВЭ по математике проводится в нескольких форматах в целях учета возможностей разных категорий его участников:</a:t>
            </a:r>
          </a:p>
          <a:p>
            <a:r>
              <a:rPr lang="ru-RU" dirty="0"/>
              <a:t>участников без ОВЗ; </a:t>
            </a:r>
          </a:p>
          <a:p>
            <a:r>
              <a:rPr lang="ru-RU" dirty="0"/>
              <a:t>участников с ОВЗ. </a:t>
            </a:r>
            <a:endParaRPr lang="ru-RU" dirty="0" smtClean="0"/>
          </a:p>
          <a:p>
            <a:r>
              <a:rPr lang="ru-RU" dirty="0"/>
              <a:t>На выполнение экзаменационной работы по математике отводится 3 часа                      55 минут (235 минут). При выполнении заданий разрешается пользоваться линейкой, </a:t>
            </a:r>
            <a:r>
              <a:rPr lang="ru-RU" dirty="0" smtClean="0"/>
              <a:t>а </a:t>
            </a:r>
            <a:r>
              <a:rPr lang="ru-RU" dirty="0"/>
              <a:t>также справочными </a:t>
            </a:r>
            <a:r>
              <a:rPr lang="ru-RU" dirty="0" smtClean="0"/>
              <a:t>материалами</a:t>
            </a:r>
          </a:p>
          <a:p>
            <a:endParaRPr lang="ru-RU" dirty="0" smtClean="0"/>
          </a:p>
          <a:p>
            <a:r>
              <a:rPr lang="ru-RU" b="1" dirty="0"/>
              <a:t>Таблица 3. Распределение ЭМ по категориям участников ГВЭ по математике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15065"/>
              </p:ext>
            </p:extLst>
          </p:nvPr>
        </p:nvGraphicFramePr>
        <p:xfrm>
          <a:off x="35496" y="2924944"/>
          <a:ext cx="9001000" cy="36287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407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602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88967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ru-RU" sz="1800" dirty="0">
                          <a:solidFill>
                            <a:srgbClr val="800000"/>
                          </a:solidFill>
                          <a:effectLst/>
                        </a:rPr>
                        <a:t>Номера вариантов ЭМ</a:t>
                      </a:r>
                      <a:endParaRPr lang="ru-RU" sz="1800" dirty="0"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ru-RU" sz="1800" dirty="0">
                          <a:solidFill>
                            <a:srgbClr val="800000"/>
                          </a:solidFill>
                          <a:effectLst/>
                        </a:rPr>
                        <a:t>Категория участников ГВЭ по математике</a:t>
                      </a:r>
                      <a:endParaRPr lang="ru-RU" sz="1800" dirty="0"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018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ru-RU" sz="2000" dirty="0">
                          <a:solidFill>
                            <a:srgbClr val="800000"/>
                          </a:solidFill>
                          <a:effectLst/>
                        </a:rPr>
                        <a:t>100-ые номера</a:t>
                      </a:r>
                      <a:endParaRPr lang="ru-RU" sz="2000" dirty="0"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участники ГВЭ без ОВЗ;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участники ГВЭ с ОВЗ (за исключением участников ГИА с задержкой психического развития, обучающихся по адаптированным основным образовательным программам)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889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0215" algn="l"/>
                          <a:tab pos="762000" algn="l"/>
                        </a:tabLst>
                      </a:pPr>
                      <a:r>
                        <a:rPr lang="ru-RU" sz="2000">
                          <a:solidFill>
                            <a:srgbClr val="800000"/>
                          </a:solidFill>
                          <a:effectLst/>
                        </a:rPr>
                        <a:t>200-ые номера</a:t>
                      </a:r>
                      <a:endParaRPr lang="ru-RU" sz="2000"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0215" algn="l"/>
                          <a:tab pos="762000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участники ГВЭ с задержкой психического развития, обучающиеся по адаптированным основным образовательным программам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889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ru-RU" sz="2000" dirty="0">
                          <a:solidFill>
                            <a:srgbClr val="800000"/>
                          </a:solidFill>
                          <a:effectLst/>
                        </a:rPr>
                        <a:t>300-ые номера</a:t>
                      </a:r>
                      <a:endParaRPr lang="ru-RU" sz="2000" dirty="0"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слепые обучающиеся, слабовидящие и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поздноослепшие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 обучающиеся, владеющие шрифтом Брайля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03233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052736"/>
            <a:ext cx="8964488" cy="97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15000"/>
              </a:lnSpc>
              <a:spcAft>
                <a:spcPts val="0"/>
              </a:spcAft>
              <a:tabLst>
                <a:tab pos="762000" algn="l"/>
              </a:tabLst>
            </a:pPr>
            <a:r>
              <a:rPr lang="ru-RU" b="1" i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Шкала перевода первичных баллов в пятибалльную отметку (</a:t>
            </a:r>
            <a:r>
              <a:rPr lang="ru-RU" b="1" i="1" dirty="0" smtClean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 и 300 -</a:t>
            </a:r>
            <a:r>
              <a:rPr lang="ru-RU" b="1" i="1" dirty="0" err="1" smtClean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ые</a:t>
            </a:r>
            <a:r>
              <a:rPr lang="ru-RU" b="1" i="1" dirty="0" smtClean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номера вариантов</a:t>
            </a:r>
            <a:r>
              <a:rPr lang="ru-RU" b="1" i="1" dirty="0" smtClean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  <a:tabLst>
                <a:tab pos="762000" algn="l"/>
              </a:tabLs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1657073"/>
              </p:ext>
            </p:extLst>
          </p:nvPr>
        </p:nvGraphicFramePr>
        <p:xfrm>
          <a:off x="185284" y="2033367"/>
          <a:ext cx="8856983" cy="100811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0522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533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5334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5334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4465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Диапазон первичных баллов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</a:rPr>
                        <a:t>0–3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</a:rPr>
                        <a:t>4–6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</a:rPr>
                        <a:t>7–9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</a:rPr>
                        <a:t>10–14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Отметка по пятибалльной шкале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03572" y="3698616"/>
            <a:ext cx="8856983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15000"/>
              </a:lnSpc>
              <a:spcAft>
                <a:spcPts val="0"/>
              </a:spcAft>
              <a:tabLst>
                <a:tab pos="762000" algn="l"/>
              </a:tabLst>
            </a:pPr>
            <a:r>
              <a:rPr lang="ru-RU" b="1" i="1" dirty="0" smtClean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Шкала перевода первичных баллов в пятибалльную отметку (200-ые номера вариантов)</a:t>
            </a:r>
            <a:endParaRPr lang="ru-RU" b="1" i="1" dirty="0"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5886160"/>
              </p:ext>
            </p:extLst>
          </p:nvPr>
        </p:nvGraphicFramePr>
        <p:xfrm>
          <a:off x="205976" y="4581127"/>
          <a:ext cx="8856983" cy="100811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0522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533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5334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5334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4465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Диапазон первичных баллов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</a:rPr>
                        <a:t>0–2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</a:rPr>
                        <a:t>3–5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</a:rPr>
                        <a:t>6–8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</a:rPr>
                        <a:t>9–10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Отметка по пятибалльной шкале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27584" y="548680"/>
            <a:ext cx="1085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11 класс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62902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23928" y="0"/>
            <a:ext cx="50040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/>
              <a:t>Приложение </a:t>
            </a:r>
            <a:r>
              <a:rPr lang="ru-RU" sz="1600" dirty="0" smtClean="0"/>
              <a:t>11 </a:t>
            </a:r>
            <a:r>
              <a:rPr lang="ru-RU" sz="1600" dirty="0"/>
              <a:t>к письму                                                                                </a:t>
            </a:r>
            <a:r>
              <a:rPr lang="ru-RU" sz="1600" dirty="0" err="1"/>
              <a:t>Рособрнадзора</a:t>
            </a:r>
            <a:r>
              <a:rPr lang="ru-RU" sz="1600" dirty="0"/>
              <a:t> от 29.12.2018 № 10-987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512" y="923330"/>
            <a:ext cx="87484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Методические рекомендации</a:t>
            </a:r>
            <a:endParaRPr lang="ru-RU" dirty="0"/>
          </a:p>
          <a:p>
            <a:pPr algn="ctr"/>
            <a:r>
              <a:rPr lang="ru-RU" b="1" dirty="0"/>
              <a:t>по организации и проведению государственной итоговой </a:t>
            </a:r>
            <a:r>
              <a:rPr lang="ru-RU" b="1" dirty="0" smtClean="0"/>
              <a:t>аттестации </a:t>
            </a:r>
            <a:r>
              <a:rPr lang="ru-RU" b="1" dirty="0"/>
              <a:t> по образовательным программам </a:t>
            </a:r>
            <a:r>
              <a:rPr lang="ru-RU" b="1" u="sng" dirty="0"/>
              <a:t>основного общего и среднего общего образования</a:t>
            </a:r>
            <a:r>
              <a:rPr lang="ru-RU" b="1" dirty="0"/>
              <a:t> в форме основного государственного экзамена и единого государственного экзамена </a:t>
            </a:r>
            <a:r>
              <a:rPr lang="ru-RU" b="1" u="sng" dirty="0"/>
              <a:t>для лиц с ограниченными возможностями здоровья, детей-инвалидов и инвалидов </a:t>
            </a:r>
            <a:r>
              <a:rPr lang="ru-RU" b="1" u="sng" dirty="0" smtClean="0"/>
              <a:t>в </a:t>
            </a:r>
            <a:r>
              <a:rPr lang="ru-RU" b="1" u="sng" dirty="0"/>
              <a:t>2019 году</a:t>
            </a:r>
            <a:endParaRPr lang="ru-RU" u="sng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860032" y="3140968"/>
            <a:ext cx="39604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Приложение 12 к письму </a:t>
            </a:r>
            <a:r>
              <a:rPr lang="ru-RU" sz="1600" dirty="0" smtClean="0"/>
              <a:t>                                                                               </a:t>
            </a:r>
            <a:r>
              <a:rPr lang="ru-RU" sz="1600" dirty="0" err="1"/>
              <a:t>Рособрнадзора</a:t>
            </a:r>
            <a:r>
              <a:rPr lang="ru-RU" sz="1600" dirty="0"/>
              <a:t> от 29.12.2018 № 10-987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4221088"/>
            <a:ext cx="86409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Методические рекомендации</a:t>
            </a:r>
            <a:endParaRPr lang="ru-RU" dirty="0"/>
          </a:p>
          <a:p>
            <a:pPr algn="ctr"/>
            <a:r>
              <a:rPr lang="ru-RU" b="1" dirty="0"/>
              <a:t>по подготовке и проведению государственной итоговой аттестации по образовательным программам основного общего образования </a:t>
            </a:r>
            <a:endParaRPr lang="ru-RU" b="1" dirty="0" smtClean="0"/>
          </a:p>
          <a:p>
            <a:pPr algn="ctr"/>
            <a:r>
              <a:rPr lang="ru-RU" b="1" dirty="0" smtClean="0"/>
              <a:t>в </a:t>
            </a:r>
            <a:r>
              <a:rPr lang="ru-RU" b="1" dirty="0"/>
              <a:t>2019 году</a:t>
            </a:r>
            <a:endParaRPr lang="ru-RU" dirty="0"/>
          </a:p>
          <a:p>
            <a:endParaRPr lang="ru-RU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23528" y="5825979"/>
            <a:ext cx="849694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6203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6203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6203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6203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6203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203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203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203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2039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03950" algn="r"/>
              </a:tabLst>
            </a:pPr>
            <a:r>
              <a:rPr kumimoji="0" lang="ru-RU" altLang="ru-RU" sz="2000" b="1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Приложение 6. Особенности ЭМ ГВЭ (письменная форма)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03950" algn="r"/>
              </a:tabLst>
            </a:pPr>
            <a:r>
              <a:rPr kumimoji="0" lang="ru-RU" altLang="ru-RU" sz="2000" b="1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Приложение 7. Особенности ЭМ  ГВЭ (устная форма)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8898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508" y="1631216"/>
            <a:ext cx="8928992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Основанием для создания дополнительных условий проведения 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экзамена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является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участников экзамена с ОВЗ –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наличие  в рекомендациях ПМПК описания дополнительных условий проведения экзамена;</a:t>
            </a:r>
          </a:p>
          <a:p>
            <a:pPr algn="just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участников экзамена–инвалидов и детей-инвалидов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(наряду со  справкой, подтверждающей инвалидность) –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наличие рекомендаций ПМПК с описанием необходимых дополнительных условий проведения экзамена.</a:t>
            </a:r>
          </a:p>
          <a:p>
            <a:pPr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соответствии с частью 16 статьи 2 Федерального закона от 29 декабря 2012 г. № 273-ФЗ «Об образовании в Российской Федерации»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 лицам с ОВЗ относятся лица, имеющие недостатки в физическом и (или) психологическом развитии, подтвержденные психолого-медико-педагогической комиссией (далее – ПМПК) и препятствующие получению образования без создания специальных условий.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Учитывая, что </a:t>
            </a:r>
            <a:r>
              <a:rPr lang="ru-RU" sz="16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исчерпывающий перечень заболеваний</a:t>
            </a:r>
            <a:r>
              <a:rPr lang="ru-RU" sz="1600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 наличии которых обучающиеся признаются ПМПК лицами с ОВЗ, </a:t>
            </a:r>
            <a:r>
              <a:rPr lang="ru-RU" sz="16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отсутствует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необходимо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рекомендовать ПМПК принимать решения по выдаче заключений самостоятельно с учетом особых образовательных потребностей обучающихся и индивидуальной ситуации развития,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при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этом срок обращения в ПМПК может не иметь ключевого значения для принятия решения.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Согласно пункту 23 Положения о ПМПК заключение ПМПК носит для родителей (законных представителей) обучающихся рекомендательный характер.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>
              <a:spcAft>
                <a:spcPts val="0"/>
              </a:spcAft>
            </a:pPr>
            <a:r>
              <a:rPr lang="ru-RU" sz="1600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Предоставленные родителями (законными представителями) обучающихся рекомендации ПМПК являются основанием для создания ОИВ особых условий </a:t>
            </a:r>
            <a:r>
              <a:rPr lang="ru-RU" sz="1600" dirty="0" smtClean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</a:t>
            </a:r>
            <a:r>
              <a:rPr lang="ru-RU" sz="1600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обучения и воспитания детей.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79512" y="0"/>
            <a:ext cx="88569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dirty="0">
                <a:solidFill>
                  <a:srgbClr val="800000"/>
                </a:solidFill>
              </a:rPr>
              <a:t>Приложение 11 к письму </a:t>
            </a:r>
          </a:p>
          <a:p>
            <a:pPr algn="r"/>
            <a:r>
              <a:rPr lang="ru-RU" sz="1100" dirty="0">
                <a:solidFill>
                  <a:srgbClr val="800000"/>
                </a:solidFill>
              </a:rPr>
              <a:t>                                                                                          </a:t>
            </a:r>
            <a:r>
              <a:rPr lang="ru-RU" sz="1100" dirty="0" err="1">
                <a:solidFill>
                  <a:srgbClr val="800000"/>
                </a:solidFill>
              </a:rPr>
              <a:t>Рособрнадзора</a:t>
            </a:r>
            <a:r>
              <a:rPr lang="ru-RU" sz="1100" dirty="0">
                <a:solidFill>
                  <a:srgbClr val="800000"/>
                </a:solidFill>
              </a:rPr>
              <a:t> от 29.12.2018 № </a:t>
            </a:r>
            <a:r>
              <a:rPr lang="ru-RU" sz="1100" dirty="0" smtClean="0">
                <a:solidFill>
                  <a:srgbClr val="800000"/>
                </a:solidFill>
              </a:rPr>
              <a:t>10-987</a:t>
            </a:r>
          </a:p>
          <a:p>
            <a:pPr algn="ctr"/>
            <a:r>
              <a:rPr lang="ru-RU" sz="1200" b="1" dirty="0" smtClean="0">
                <a:solidFill>
                  <a:srgbClr val="800000"/>
                </a:solidFill>
              </a:rPr>
              <a:t>Методические </a:t>
            </a:r>
            <a:r>
              <a:rPr lang="ru-RU" sz="1200" b="1" dirty="0">
                <a:solidFill>
                  <a:srgbClr val="800000"/>
                </a:solidFill>
              </a:rPr>
              <a:t>рекомендации</a:t>
            </a:r>
            <a:endParaRPr lang="ru-RU" sz="1200" dirty="0">
              <a:solidFill>
                <a:srgbClr val="800000"/>
              </a:solidFill>
            </a:endParaRPr>
          </a:p>
          <a:p>
            <a:r>
              <a:rPr lang="ru-RU" sz="1200" b="1" dirty="0">
                <a:solidFill>
                  <a:srgbClr val="800000"/>
                </a:solidFill>
              </a:rPr>
              <a:t>по организации и проведению государственной итоговой аттестации  по образовательным программам </a:t>
            </a:r>
            <a:r>
              <a:rPr lang="ru-RU" sz="1200" b="1" u="sng" dirty="0">
                <a:solidFill>
                  <a:srgbClr val="800000"/>
                </a:solidFill>
              </a:rPr>
              <a:t>основного общего и среднего общего образования </a:t>
            </a:r>
            <a:r>
              <a:rPr lang="ru-RU" sz="1200" b="1" dirty="0">
                <a:solidFill>
                  <a:srgbClr val="800000"/>
                </a:solidFill>
              </a:rPr>
              <a:t>в форме основного государственного экзамена и единого государственного </a:t>
            </a:r>
            <a:r>
              <a:rPr lang="ru-RU" sz="1200" b="1" u="sng" dirty="0">
                <a:solidFill>
                  <a:srgbClr val="800000"/>
                </a:solidFill>
              </a:rPr>
              <a:t>экзамена для лиц с ограниченными возможностями здоровья, детей-инвалидов и инвалидов </a:t>
            </a:r>
            <a:r>
              <a:rPr lang="ru-RU" sz="1200" b="1" u="sng" dirty="0" smtClean="0">
                <a:solidFill>
                  <a:srgbClr val="800000"/>
                </a:solidFill>
              </a:rPr>
              <a:t>в </a:t>
            </a:r>
            <a:r>
              <a:rPr lang="ru-RU" sz="1200" b="1" u="sng" dirty="0">
                <a:solidFill>
                  <a:srgbClr val="800000"/>
                </a:solidFill>
              </a:rPr>
              <a:t>2019 году</a:t>
            </a:r>
            <a:endParaRPr lang="ru-RU" sz="1200" u="sng" dirty="0">
              <a:solidFill>
                <a:srgbClr val="80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44993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34738" y="0"/>
            <a:ext cx="3730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b="1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Особенности организации ППЭ</a:t>
            </a:r>
            <a:endParaRPr lang="ru-RU" b="1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453785"/>
            <a:ext cx="8064896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800000"/>
                </a:solidFill>
              </a:rPr>
              <a:t>При  предъявлении участниками</a:t>
            </a:r>
            <a:r>
              <a:rPr lang="ru-RU" sz="1400" dirty="0"/>
              <a:t> экзамена с ОВЗ, детьми-инвалидами и инвалидами </a:t>
            </a:r>
            <a:r>
              <a:rPr lang="ru-RU" sz="1400" dirty="0">
                <a:solidFill>
                  <a:srgbClr val="800000"/>
                </a:solidFill>
              </a:rPr>
              <a:t>рекомендаций ПМПК </a:t>
            </a:r>
            <a:r>
              <a:rPr lang="ru-RU" sz="1400" dirty="0"/>
              <a:t>о создании дополнительных условий проведения экзамена </a:t>
            </a:r>
            <a:r>
              <a:rPr lang="ru-RU" sz="1400" b="1" dirty="0">
                <a:solidFill>
                  <a:srgbClr val="800000"/>
                </a:solidFill>
              </a:rPr>
              <a:t>ППЭ оборудуются с учетом данных рекомендаций.</a:t>
            </a:r>
          </a:p>
          <a:p>
            <a:r>
              <a:rPr lang="ru-RU" sz="1400" u="sng" dirty="0"/>
              <a:t> Для слабослышащих </a:t>
            </a:r>
            <a:r>
              <a:rPr lang="ru-RU" sz="1400" dirty="0"/>
              <a:t>участников экзамена аудитории ППЭ должны быть оборудованы звукоусиливающей аппаратурой как коллективного, так и индивидуального пользования. </a:t>
            </a:r>
          </a:p>
          <a:p>
            <a:r>
              <a:rPr lang="ru-RU" sz="1400" u="sng" dirty="0"/>
              <a:t>Для слабовидящих </a:t>
            </a:r>
            <a:r>
              <a:rPr lang="ru-RU" sz="1400" dirty="0"/>
              <a:t>участников экзамена освещенность каждого рабочего места </a:t>
            </a:r>
            <a:br>
              <a:rPr lang="ru-RU" sz="1400" dirty="0"/>
            </a:br>
            <a:r>
              <a:rPr lang="ru-RU" sz="1400" dirty="0"/>
              <a:t>в аудитории должна быть индивидуальной равномерной и не менее 300 люкс. </a:t>
            </a:r>
            <a:endParaRPr lang="ru-RU" sz="1400" dirty="0" smtClean="0"/>
          </a:p>
          <a:p>
            <a:r>
              <a:rPr lang="ru-RU" sz="1400" u="sng" dirty="0" smtClean="0"/>
              <a:t>Для </a:t>
            </a:r>
            <a:r>
              <a:rPr lang="ru-RU" sz="1400" u="sng" dirty="0"/>
              <a:t>слепых участников </a:t>
            </a:r>
            <a:r>
              <a:rPr lang="ru-RU" sz="1400" dirty="0"/>
              <a:t>экзамена ЭМ оформляются рельефно-точечным шрифтом Брайля или в виде электронного документа, доступного с помощью компьютера; письменная экзаменационная работа выполняется рельефно-точечным шрифтом Брайля или на компьютере; обеспечение достаточным количеством специальных принадлежностей для оформления ответов рельефно-точечным шрифтом Брайля, компьютером.</a:t>
            </a:r>
          </a:p>
          <a:p>
            <a:r>
              <a:rPr lang="ru-RU" sz="1400" b="1" dirty="0">
                <a:solidFill>
                  <a:srgbClr val="800000"/>
                </a:solidFill>
              </a:rPr>
              <a:t>Возможно использование на экзамене необходимых для выполнения заданий технических средств</a:t>
            </a:r>
            <a:r>
              <a:rPr lang="ru-RU" sz="1400" b="1" dirty="0" smtClean="0">
                <a:solidFill>
                  <a:srgbClr val="800000"/>
                </a:solidFill>
              </a:rPr>
              <a:t>.</a:t>
            </a:r>
          </a:p>
          <a:p>
            <a:r>
              <a:rPr lang="ru-RU" sz="1400" b="1" dirty="0"/>
              <a:t>Во время экзамена в ППЭ могут присутствовать ассистенты</a:t>
            </a:r>
            <a:r>
              <a:rPr lang="ru-RU" sz="1400" dirty="0"/>
              <a:t>, которые </a:t>
            </a:r>
            <a:r>
              <a:rPr lang="ru-RU" sz="1400" b="1" dirty="0"/>
              <a:t>оказывают </a:t>
            </a:r>
            <a:r>
              <a:rPr lang="ru-RU" sz="1400" dirty="0"/>
              <a:t>участникам экзамена с ОВЗ, детям-инвалидам и инвалидам </a:t>
            </a:r>
            <a:r>
              <a:rPr lang="ru-RU" sz="1400" b="1" dirty="0"/>
              <a:t>необходимую техническую помощь </a:t>
            </a:r>
            <a:r>
              <a:rPr lang="ru-RU" sz="1400" dirty="0"/>
              <a:t>с учетом состояния их здоровья, особенностей психофизического развития </a:t>
            </a:r>
            <a:br>
              <a:rPr lang="ru-RU" sz="1400" dirty="0"/>
            </a:br>
            <a:r>
              <a:rPr lang="ru-RU" sz="1400" dirty="0"/>
              <a:t>и индивидуальных особенностей, а также: </a:t>
            </a:r>
          </a:p>
          <a:p>
            <a:r>
              <a:rPr lang="ru-RU" sz="1400" dirty="0"/>
              <a:t>помогают  им занять рабочее место, передвигаться, прочитать задание, перенести ответы в экзаменационные бланки;</a:t>
            </a:r>
          </a:p>
          <a:p>
            <a:r>
              <a:rPr lang="ru-RU" sz="1400" dirty="0"/>
              <a:t>содействуют в перемещении;</a:t>
            </a:r>
          </a:p>
          <a:p>
            <a:r>
              <a:rPr lang="ru-RU" sz="1400" dirty="0"/>
              <a:t>оказывают помощь в фиксации положения тела, ручки в кисти руки;</a:t>
            </a:r>
          </a:p>
          <a:p>
            <a:r>
              <a:rPr lang="ru-RU" sz="1400" dirty="0"/>
              <a:t>вызывают медперсонал;</a:t>
            </a:r>
          </a:p>
          <a:p>
            <a:r>
              <a:rPr lang="ru-RU" sz="1400" dirty="0"/>
              <a:t>помогают в общении с сотрудниками ППЭ (</a:t>
            </a:r>
            <a:r>
              <a:rPr lang="ru-RU" sz="1400" dirty="0" err="1"/>
              <a:t>сурдоперевод</a:t>
            </a:r>
            <a:r>
              <a:rPr lang="ru-RU" sz="1400" dirty="0"/>
              <a:t> – для глухих);</a:t>
            </a:r>
          </a:p>
          <a:p>
            <a:r>
              <a:rPr lang="ru-RU" sz="1400" dirty="0"/>
              <a:t>помогают при оформлении регистрационных полей  бланка регистрации, бланка ответов.</a:t>
            </a:r>
          </a:p>
          <a:p>
            <a:r>
              <a:rPr lang="ru-RU" sz="1400" b="1" dirty="0">
                <a:solidFill>
                  <a:srgbClr val="800000"/>
                </a:solidFill>
              </a:rPr>
              <a:t>Списки ассистентов утверждаются ОИВ по согласованию с ГЭК</a:t>
            </a:r>
            <a:r>
              <a:rPr lang="ru-RU" sz="1400" b="1" dirty="0" smtClean="0">
                <a:solidFill>
                  <a:srgbClr val="800000"/>
                </a:solidFill>
              </a:rPr>
              <a:t>.</a:t>
            </a:r>
          </a:p>
          <a:p>
            <a:endParaRPr lang="ru-RU" sz="1400" dirty="0"/>
          </a:p>
          <a:p>
            <a:endParaRPr lang="ru-RU" sz="1400" b="1" dirty="0">
              <a:solidFill>
                <a:srgbClr val="80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12567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86916"/>
            <a:ext cx="8964488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800000"/>
                </a:solidFill>
              </a:rPr>
              <a:t>Экзамены для лиц с ОВЗ, детей-инвалидов и инвалидов могут быть организованы </a:t>
            </a:r>
            <a:br>
              <a:rPr lang="ru-RU" sz="1400" b="1" dirty="0">
                <a:solidFill>
                  <a:srgbClr val="800000"/>
                </a:solidFill>
              </a:rPr>
            </a:br>
            <a:r>
              <a:rPr lang="ru-RU" sz="1400" b="1" dirty="0">
                <a:solidFill>
                  <a:srgbClr val="800000"/>
                </a:solidFill>
              </a:rPr>
              <a:t>в ОО, в которых может быть назначена специализированная аудитория (аудитории), </a:t>
            </a:r>
            <a:br>
              <a:rPr lang="ru-RU" sz="1400" b="1" dirty="0">
                <a:solidFill>
                  <a:srgbClr val="800000"/>
                </a:solidFill>
              </a:rPr>
            </a:br>
            <a:r>
              <a:rPr lang="ru-RU" sz="1400" b="1" dirty="0">
                <a:solidFill>
                  <a:srgbClr val="800000"/>
                </a:solidFill>
              </a:rPr>
              <a:t>а также в медицинской организации, в которой обучающийся находится на длительном лечении, и на дому. </a:t>
            </a:r>
          </a:p>
          <a:p>
            <a:pPr lvl="0"/>
            <a:r>
              <a:rPr lang="ru-RU" sz="1400" dirty="0"/>
              <a:t>В специализированной аудитории могут находиться </a:t>
            </a:r>
            <a:r>
              <a:rPr lang="ru-RU" sz="1400" b="1" dirty="0"/>
              <a:t>участники экзамена с различными заболеваниями.</a:t>
            </a:r>
            <a:r>
              <a:rPr lang="ru-RU" sz="1400" dirty="0"/>
              <a:t> При этом рекомендуется формировать отдельные аудитории для следующих участников экзамена с ОВЗ, детей-инвалидов и инвалидов: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/>
              <a:t>слепых, </a:t>
            </a:r>
            <a:r>
              <a:rPr lang="ru-RU" sz="1400" dirty="0" err="1"/>
              <a:t>поздноослепших</a:t>
            </a:r>
            <a:r>
              <a:rPr lang="ru-RU" sz="1400" dirty="0"/>
              <a:t>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/>
              <a:t>слабовидящих;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/>
              <a:t>глухих, позднооглохших;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/>
              <a:t>слабослышащих;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/>
              <a:t>с тяжелыми нарушениями речи;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/>
              <a:t>с нарушениями опорно-двигательного аппарата;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/>
              <a:t>с задержкой психического развития, обучающиеся по адаптированным основным общеобразовательным программам;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/>
              <a:t>с расстройствами аутистического спектра;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/>
              <a:t>иных участников экзамена (диабет, онкология, астма, порок сердца, </a:t>
            </a:r>
            <a:r>
              <a:rPr lang="ru-RU" sz="1400" dirty="0" err="1"/>
              <a:t>энурез</a:t>
            </a:r>
            <a:r>
              <a:rPr lang="ru-RU" sz="1400" dirty="0"/>
              <a:t>, язва и др</a:t>
            </a:r>
            <a:r>
              <a:rPr lang="ru-RU" sz="1400" dirty="0" smtClean="0"/>
              <a:t>.).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800" dirty="0"/>
          </a:p>
          <a:p>
            <a:pPr algn="ctr"/>
            <a:r>
              <a:rPr lang="ru-RU" sz="1400" b="1" dirty="0"/>
              <a:t>Руководитель ППЭ обязан</a:t>
            </a:r>
            <a:endParaRPr lang="ru-RU" sz="1400" dirty="0"/>
          </a:p>
          <a:p>
            <a:r>
              <a:rPr lang="ru-RU" sz="1400" i="1" dirty="0"/>
              <a:t>Для слепых участников экзамена:</a:t>
            </a:r>
            <a:endParaRPr lang="ru-RU" sz="1400" dirty="0"/>
          </a:p>
          <a:p>
            <a:r>
              <a:rPr lang="ru-RU" sz="1400" i="1" dirty="0"/>
              <a:t>Для слабовидящих участников экзамена:</a:t>
            </a:r>
            <a:endParaRPr lang="ru-RU" sz="1400" dirty="0"/>
          </a:p>
          <a:p>
            <a:r>
              <a:rPr lang="ru-RU" sz="1400" i="1" dirty="0"/>
              <a:t>Для глухих и слабослышащих участников экзамена:</a:t>
            </a:r>
            <a:endParaRPr lang="ru-RU" sz="1400" dirty="0"/>
          </a:p>
          <a:p>
            <a:r>
              <a:rPr lang="ru-RU" sz="1400" dirty="0" smtClean="0"/>
              <a:t>Во </a:t>
            </a:r>
            <a:r>
              <a:rPr lang="ru-RU" sz="1400" dirty="0"/>
              <a:t>время проведения экзамена на дому, в медицинской </a:t>
            </a:r>
            <a:r>
              <a:rPr lang="ru-RU" sz="1400" dirty="0" smtClean="0"/>
              <a:t>организации…</a:t>
            </a:r>
          </a:p>
          <a:p>
            <a:endParaRPr lang="ru-RU" sz="800" dirty="0" smtClean="0"/>
          </a:p>
          <a:p>
            <a:r>
              <a:rPr lang="ru-RU" sz="1400" dirty="0">
                <a:solidFill>
                  <a:srgbClr val="800000"/>
                </a:solidFill>
              </a:rPr>
              <a:t>Продолжительность экзамена для участников экзамена с ОВЗ, детей-инвалидов и инвалидов увеличивается на 1,5 часа (раздел «Говорение» по иностранным языкам – </a:t>
            </a:r>
            <a:r>
              <a:rPr lang="ru-RU" sz="1400" dirty="0" smtClean="0">
                <a:solidFill>
                  <a:srgbClr val="800000"/>
                </a:solidFill>
              </a:rPr>
              <a:t>на </a:t>
            </a:r>
            <a:r>
              <a:rPr lang="ru-RU" sz="1400" dirty="0">
                <a:solidFill>
                  <a:srgbClr val="800000"/>
                </a:solidFill>
              </a:rPr>
              <a:t>30 минут). </a:t>
            </a:r>
            <a:endParaRPr lang="ru-RU" sz="1400" dirty="0" smtClean="0">
              <a:solidFill>
                <a:srgbClr val="800000"/>
              </a:solidFill>
            </a:endParaRPr>
          </a:p>
          <a:p>
            <a:pPr algn="ctr"/>
            <a:r>
              <a:rPr lang="ru-RU" sz="1400" b="1" dirty="0"/>
              <a:t>3.3. Завершение экзамена в </a:t>
            </a:r>
            <a:r>
              <a:rPr lang="ru-RU" sz="1400" b="1" dirty="0" smtClean="0"/>
              <a:t>аудитории</a:t>
            </a:r>
          </a:p>
          <a:p>
            <a:r>
              <a:rPr lang="ru-RU" sz="1400" i="1" dirty="0"/>
              <a:t>Для слабовидящих участников экзамена</a:t>
            </a:r>
            <a:r>
              <a:rPr lang="ru-RU" sz="1400" i="1" dirty="0" smtClean="0"/>
              <a:t>:</a:t>
            </a:r>
          </a:p>
          <a:p>
            <a:r>
              <a:rPr lang="ru-RU" sz="1400" i="1" dirty="0"/>
              <a:t>Для слепых участников экзамена</a:t>
            </a:r>
            <a:r>
              <a:rPr lang="ru-RU" sz="1400" i="1" dirty="0" smtClean="0"/>
              <a:t>:</a:t>
            </a:r>
          </a:p>
          <a:p>
            <a:r>
              <a:rPr lang="ru-RU" sz="1400" i="1" dirty="0"/>
              <a:t>Для участников экзамена, выполняющих работу с использованием компьютера или специального ПО (см. приложение 7</a:t>
            </a:r>
            <a:r>
              <a:rPr lang="ru-RU" sz="1400" i="1" dirty="0" smtClean="0"/>
              <a:t>)</a:t>
            </a:r>
            <a:endParaRPr lang="ru-RU" sz="1400" dirty="0"/>
          </a:p>
          <a:p>
            <a:r>
              <a:rPr lang="ru-RU" sz="1400" b="1" dirty="0" smtClean="0">
                <a:solidFill>
                  <a:srgbClr val="800000"/>
                </a:solidFill>
              </a:rPr>
              <a:t>Сочинение/изложение/устный экзамен-разные аудитории</a:t>
            </a:r>
            <a:endParaRPr lang="ru-RU" sz="1400" b="1" dirty="0">
              <a:solidFill>
                <a:srgbClr val="800000"/>
              </a:solidFill>
            </a:endParaRPr>
          </a:p>
          <a:p>
            <a:endParaRPr lang="ru-RU" sz="1400" b="1" dirty="0"/>
          </a:p>
          <a:p>
            <a:endParaRPr lang="ru-RU" sz="14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031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ChangeArrowheads="1"/>
          </p:cNvSpPr>
          <p:nvPr/>
        </p:nvSpPr>
        <p:spPr bwMode="auto">
          <a:xfrm>
            <a:off x="395288" y="155575"/>
            <a:ext cx="842486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marL="169863" indent="-169863" eaLnBrk="0" hangingPunct="0">
              <a:lnSpc>
                <a:spcPct val="90000"/>
              </a:lnSpc>
              <a:spcBef>
                <a:spcPts val="13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1pPr>
            <a:lvl2pPr marL="630238" indent="-209550" eaLnBrk="0" hangingPunct="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2pPr>
            <a:lvl3pPr marL="1052513" indent="-209550" eaLnBrk="0" hangingPunct="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3pPr>
            <a:lvl4pPr marL="1474788" indent="-209550" eaLnBrk="0" hangingPunct="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4pPr>
            <a:lvl5pPr marL="1897063" indent="-209550" eaLnBrk="0" hangingPunct="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5pPr>
            <a:lvl6pPr marL="2354263" indent="-209550" defTabSz="449263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6pPr>
            <a:lvl7pPr marL="2811463" indent="-209550" defTabSz="449263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7pPr>
            <a:lvl8pPr marL="3268663" indent="-209550" defTabSz="449263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8pPr>
            <a:lvl9pPr marL="3725863" indent="-209550" defTabSz="449263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"/>
            </a:pPr>
            <a:r>
              <a:rPr lang="ru-RU" altLang="ru-RU" sz="1600" b="1">
                <a:solidFill>
                  <a:srgbClr val="C00000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ru-RU" altLang="ru-RU" sz="1800" b="1">
                <a:solidFill>
                  <a:srgbClr val="6C0000"/>
                </a:solidFill>
                <a:latin typeface="Verdana" panose="020B060403050404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Сводный график проведения независимой оценки качества образования во 2 полугодии 2018-2019 уч. года</a:t>
            </a:r>
          </a:p>
        </p:txBody>
      </p:sp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8893175" y="6518275"/>
            <a:ext cx="2508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90000"/>
              </a:lnSpc>
              <a:spcBef>
                <a:spcPts val="13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1pPr>
            <a:lvl2pPr marL="630238" indent="-209550" eaLnBrk="0" hangingPunct="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2pPr>
            <a:lvl3pPr marL="1052513" indent="-209550" eaLnBrk="0" hangingPunct="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3pPr>
            <a:lvl4pPr marL="1474788" indent="-209550" eaLnBrk="0" hangingPunct="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4pPr>
            <a:lvl5pPr marL="1897063" indent="-209550" eaLnBrk="0" hangingPunct="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5pPr>
            <a:lvl6pPr marL="2354263" indent="-209550" defTabSz="449263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6pPr>
            <a:lvl7pPr marL="2811463" indent="-209550" defTabSz="449263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7pPr>
            <a:lvl8pPr marL="3268663" indent="-209550" defTabSz="449263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8pPr>
            <a:lvl9pPr marL="3725863" indent="-209550" defTabSz="449263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SzPct val="100000"/>
              <a:buFontTx/>
              <a:buNone/>
            </a:pPr>
            <a:fld id="{DD504456-CD2C-43A3-81A6-0AF2754D2F48}" type="slidenum">
              <a:rPr lang="ru-RU" altLang="ru-RU" sz="1200">
                <a:solidFill>
                  <a:srgbClr val="898989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ClrTx/>
                <a:buSzPct val="100000"/>
                <a:buFontTx/>
                <a:buNone/>
              </a:pPr>
              <a:t>7</a:t>
            </a:fld>
            <a:endParaRPr lang="ru-RU" altLang="ru-RU" sz="1200">
              <a:solidFill>
                <a:srgbClr val="898989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530766"/>
              </p:ext>
            </p:extLst>
          </p:nvPr>
        </p:nvGraphicFramePr>
        <p:xfrm>
          <a:off x="182563" y="1125538"/>
          <a:ext cx="8642350" cy="4945269"/>
        </p:xfrm>
        <a:graphic>
          <a:graphicData uri="http://schemas.openxmlformats.org/drawingml/2006/table">
            <a:tbl>
              <a:tblPr/>
              <a:tblGrid>
                <a:gridCol w="939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098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541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1606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2225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65744"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Класс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Предметы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Сроки проведения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Участие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Формат проведения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2872">
                <a:tc gridSpan="5"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Национальные исследования качества образования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5744"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6,10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Физическая культура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08.04-12.04.2019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Выборка ОУ определяется РОН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Контрольная работа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2872">
                <a:tc gridSpan="5"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Всероссийские проверочные работы 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2872">
                <a:tc rowSpan="3"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4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tabLst>
                          <a:tab pos="190500" algn="l"/>
                          <a:tab pos="738188" algn="ct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tabLst>
                          <a:tab pos="190500" algn="l"/>
                          <a:tab pos="738188" algn="ctr"/>
                        </a:tabLst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tabLst>
                          <a:tab pos="190500" algn="l"/>
                          <a:tab pos="738188" algn="ctr"/>
                        </a:tabLst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tabLst>
                          <a:tab pos="190500" algn="l"/>
                          <a:tab pos="738188" algn="ctr"/>
                        </a:tabLst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tabLst>
                          <a:tab pos="190500" algn="l"/>
                          <a:tab pos="738188" algn="ctr"/>
                        </a:tabLst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190500" algn="l"/>
                          <a:tab pos="738188" algn="ctr"/>
                        </a:tabLst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190500" algn="l"/>
                          <a:tab pos="738188" algn="ctr"/>
                        </a:tabLst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190500" algn="l"/>
                          <a:tab pos="738188" algn="ctr"/>
                        </a:tabLst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190500" algn="l"/>
                          <a:tab pos="738188" algn="ctr"/>
                        </a:tabLst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0500" algn="l"/>
                          <a:tab pos="738188" algn="ctr"/>
                        </a:tabLst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Русский язык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15-19.04.201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9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100% 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участие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Контрольная работа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28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Математика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22-26.04.2019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28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Окружающий мир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22-26.04.2019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2872">
                <a:tc rowSpan="4"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5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Русский язык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22-26.04.2019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100%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 участие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Контрольная работа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828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Математика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22-26.04.2019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828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История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15-19.04.201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9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903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Биология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15-19.04.201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9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82872">
                <a:tc rowSpan="6"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6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Математика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22-26.04.2019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6"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100%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 участие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6"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Контрольная работа 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828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Биология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15-19.04.201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9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828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Русский язык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22-26.04.2019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828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География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08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-12.04.2019</a:t>
                      </a: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828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Обществознание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15-19.04.201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9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828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История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08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-12.04.2019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82872">
                <a:tc rowSpan="8"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7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География </a:t>
                      </a: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15-19.04.201</a:t>
                      </a:r>
                      <a:r>
                        <a:rPr kumimoji="0" lang="en-US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9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8"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100%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 участие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8"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Контрольная работа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828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Иностранный язык</a:t>
                      </a: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01-05.04.2019</a:t>
                      </a: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828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Обществознание </a:t>
                      </a: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01-05.04.2019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828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Русский язык</a:t>
                      </a: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08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-12.04.2019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828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Биология</a:t>
                      </a: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08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-12.04.2019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828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Математика</a:t>
                      </a: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15-19.04.201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9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828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Физика </a:t>
                      </a: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22-26.04.2019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828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История </a:t>
                      </a: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22-26.04.2019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</a:tbl>
          </a:graphicData>
        </a:graphic>
      </p:graphicFrame>
      <p:sp>
        <p:nvSpPr>
          <p:cNvPr id="20591" name="Rectangle 13"/>
          <p:cNvSpPr>
            <a:spLocks noChangeArrowheads="1"/>
          </p:cNvSpPr>
          <p:nvPr/>
        </p:nvSpPr>
        <p:spPr bwMode="auto">
          <a:xfrm>
            <a:off x="2393950" y="15970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23124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4681414"/>
              </p:ext>
            </p:extLst>
          </p:nvPr>
        </p:nvGraphicFramePr>
        <p:xfrm>
          <a:off x="44295" y="1052736"/>
          <a:ext cx="9008783" cy="441655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92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699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699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4306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6845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46228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84576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33840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11" marR="476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Категория участников экзамена с ОВЗ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11" marR="476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Перечень особых условий проведения ГИА в ППЭ для отдельных лиц с ОВЗ, детей-инвалидов и инвалидов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11" marR="476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76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Оформление КИМ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11" marR="476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</a:rPr>
                        <a:t>Продолжительность экзамена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11" marR="476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</a:rPr>
                        <a:t>Рабочее  место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11" marR="476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Работа ассистента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11" marR="476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Оформление работы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11" marR="476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44486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318770" algn="l"/>
                        </a:tabLs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11" marR="476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Слепые,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поздно-ослепшие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11" marR="476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Перевод на шрифт Брайля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11" marR="476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Увеличивается на 1,5 часа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Продолжительность ЕГЭ и ОГЭ по иностранным языкам (раздел «Говорение») увеличивается на 30 минут.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11" marR="476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Отдельная аудитория, количество участников экзамена в одной аудитории   – не более 8 чел.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11" marR="476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Ассистент оказывает помощь в передвижении и расположении участника экзамена на рабочем месте,  заполнении регистрационных полей бланка регистрации, бланка ответа №1, переносе ответов из черновика </a:t>
                      </a:r>
                      <a:b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в бланк установленного образца, а также, при необходимости, в прочтении задания.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11" marR="476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Участник ГИА  оформляет экзаменационную работу в тетради рельефно-точечным шрифтом.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</a:rPr>
                        <a:t>Тифлопереводчик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 переводит работу участника ГИА и оформляет ее на бланке установленной формы.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11" marR="476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40680" y="252517"/>
            <a:ext cx="89644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800000"/>
                </a:solidFill>
              </a:rPr>
              <a:t>Приложение 7. Особенности организации пункта проведения ГИА для участников экзамена с ОВЗ, детей-инвалидов и инвалидов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71685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2480534"/>
              </p:ext>
            </p:extLst>
          </p:nvPr>
        </p:nvGraphicFramePr>
        <p:xfrm>
          <a:off x="179512" y="1737976"/>
          <a:ext cx="8840200" cy="40399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0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0425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11268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9249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6647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38896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65405" marR="48895">
                        <a:lnSpc>
                          <a:spcPts val="126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endParaRPr lang="ru-RU" sz="1400" b="1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marL="65405" marR="48895">
                        <a:lnSpc>
                          <a:spcPts val="126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Кате</a:t>
                      </a:r>
                      <a:r>
                        <a:rPr lang="ru-RU" sz="1400" b="1" spc="-10" dirty="0" smtClean="0">
                          <a:solidFill>
                            <a:srgbClr val="002060"/>
                          </a:solidFill>
                          <a:effectLst/>
                        </a:rPr>
                        <a:t>г</a:t>
                      </a: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ория 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участни</a:t>
                      </a:r>
                      <a:r>
                        <a:rPr lang="ru-RU" sz="1400" b="1" spc="-10" dirty="0">
                          <a:solidFill>
                            <a:srgbClr val="002060"/>
                          </a:solidFill>
                          <a:effectLst/>
                        </a:rPr>
                        <a:t>к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ов</a:t>
                      </a:r>
                      <a:r>
                        <a:rPr lang="ru-RU" sz="1400" b="1" spc="5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с</a:t>
                      </a:r>
                      <a:r>
                        <a:rPr lang="ru-RU" sz="1400" b="1" spc="-1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1400" b="1" spc="-5" dirty="0">
                          <a:solidFill>
                            <a:srgbClr val="002060"/>
                          </a:solidFill>
                          <a:effectLst/>
                        </a:rPr>
                        <a:t>ОВЗ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marL="537210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400" b="1" spc="5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marL="537210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5" dirty="0" smtClean="0">
                          <a:solidFill>
                            <a:srgbClr val="002060"/>
                          </a:solidFill>
                          <a:effectLst/>
                        </a:rPr>
                        <a:t>П</a:t>
                      </a: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ер</a:t>
                      </a:r>
                      <a:r>
                        <a:rPr lang="ru-RU" sz="1400" b="1" spc="-10" dirty="0" smtClean="0">
                          <a:solidFill>
                            <a:srgbClr val="002060"/>
                          </a:solidFill>
                          <a:effectLst/>
                        </a:rPr>
                        <a:t>е</a:t>
                      </a: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че</a:t>
                      </a:r>
                      <a:r>
                        <a:rPr lang="ru-RU" sz="1400" b="1" spc="-10" dirty="0" smtClean="0">
                          <a:solidFill>
                            <a:srgbClr val="002060"/>
                          </a:solidFill>
                          <a:effectLst/>
                        </a:rPr>
                        <a:t>н</a:t>
                      </a: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ь</a:t>
                      </a:r>
                      <a:r>
                        <a:rPr lang="ru-RU" sz="1400" b="1" spc="5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ос</a:t>
                      </a:r>
                      <a:r>
                        <a:rPr lang="ru-RU" sz="1400" b="1" spc="-10" dirty="0">
                          <a:solidFill>
                            <a:srgbClr val="002060"/>
                          </a:solidFill>
                          <a:effectLst/>
                        </a:rPr>
                        <a:t>о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бых</a:t>
                      </a:r>
                      <a:r>
                        <a:rPr lang="ru-RU" sz="1400" b="1" spc="-1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ус</a:t>
                      </a:r>
                      <a:r>
                        <a:rPr lang="ru-RU" sz="1400" b="1" spc="5" dirty="0">
                          <a:solidFill>
                            <a:srgbClr val="002060"/>
                          </a:solidFill>
                          <a:effectLst/>
                        </a:rPr>
                        <a:t>л</a:t>
                      </a:r>
                      <a:r>
                        <a:rPr lang="ru-RU" sz="1400" b="1" spc="-10" dirty="0">
                          <a:solidFill>
                            <a:srgbClr val="002060"/>
                          </a:solidFill>
                          <a:effectLst/>
                        </a:rPr>
                        <a:t>ов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ий про</a:t>
                      </a:r>
                      <a:r>
                        <a:rPr lang="ru-RU" sz="1400" b="1" spc="-10" dirty="0">
                          <a:solidFill>
                            <a:srgbClr val="002060"/>
                          </a:solidFill>
                          <a:effectLst/>
                        </a:rPr>
                        <a:t>в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е</a:t>
                      </a:r>
                      <a:r>
                        <a:rPr lang="ru-RU" sz="1400" b="1" spc="-5" dirty="0">
                          <a:solidFill>
                            <a:srgbClr val="002060"/>
                          </a:solidFill>
                          <a:effectLst/>
                        </a:rPr>
                        <a:t>д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ения</a:t>
                      </a:r>
                      <a:r>
                        <a:rPr lang="ru-RU" sz="1400" b="1" spc="-1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1400" b="1" spc="-5" dirty="0">
                          <a:solidFill>
                            <a:srgbClr val="002060"/>
                          </a:solidFill>
                          <a:effectLst/>
                        </a:rPr>
                        <a:t>Г</a:t>
                      </a:r>
                      <a:r>
                        <a:rPr lang="ru-RU" sz="1400" b="1" spc="5" dirty="0">
                          <a:solidFill>
                            <a:srgbClr val="002060"/>
                          </a:solidFill>
                          <a:effectLst/>
                        </a:rPr>
                        <a:t>И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А</a:t>
                      </a:r>
                      <a:r>
                        <a:rPr lang="ru-RU" sz="1400" b="1" spc="5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в</a:t>
                      </a:r>
                      <a:r>
                        <a:rPr lang="ru-RU" sz="1400" b="1" spc="-1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1400" b="1" spc="-5" dirty="0">
                          <a:solidFill>
                            <a:srgbClr val="002060"/>
                          </a:solidFill>
                          <a:effectLst/>
                        </a:rPr>
                        <a:t>П</a:t>
                      </a:r>
                      <a:r>
                        <a:rPr lang="ru-RU" sz="1400" b="1" spc="5" dirty="0">
                          <a:solidFill>
                            <a:srgbClr val="002060"/>
                          </a:solidFill>
                          <a:effectLst/>
                        </a:rPr>
                        <a:t>П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Э</a:t>
                      </a:r>
                      <a:r>
                        <a:rPr lang="ru-RU" sz="1400" b="1" spc="-5" dirty="0">
                          <a:solidFill>
                            <a:srgbClr val="002060"/>
                          </a:solidFill>
                          <a:effectLst/>
                        </a:rPr>
                        <a:t> д</a:t>
                      </a:r>
                      <a:r>
                        <a:rPr lang="ru-RU" sz="1400" b="1" spc="5" dirty="0">
                          <a:solidFill>
                            <a:srgbClr val="002060"/>
                          </a:solidFill>
                          <a:effectLst/>
                        </a:rPr>
                        <a:t>л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я о</a:t>
                      </a:r>
                      <a:r>
                        <a:rPr lang="ru-RU" sz="1400" b="1" spc="-10" dirty="0">
                          <a:solidFill>
                            <a:srgbClr val="002060"/>
                          </a:solidFill>
                          <a:effectLst/>
                        </a:rPr>
                        <a:t>т</a:t>
                      </a:r>
                      <a:r>
                        <a:rPr lang="ru-RU" sz="1400" b="1" spc="5" dirty="0">
                          <a:solidFill>
                            <a:srgbClr val="002060"/>
                          </a:solidFill>
                          <a:effectLst/>
                        </a:rPr>
                        <a:t>д</a:t>
                      </a:r>
                      <a:r>
                        <a:rPr lang="ru-RU" sz="1400" b="1" spc="-10" dirty="0">
                          <a:solidFill>
                            <a:srgbClr val="002060"/>
                          </a:solidFill>
                          <a:effectLst/>
                        </a:rPr>
                        <a:t>е</a:t>
                      </a:r>
                      <a:r>
                        <a:rPr lang="ru-RU" sz="1400" b="1" spc="5" dirty="0">
                          <a:solidFill>
                            <a:srgbClr val="002060"/>
                          </a:solidFill>
                          <a:effectLst/>
                        </a:rPr>
                        <a:t>л</a:t>
                      </a:r>
                      <a:r>
                        <a:rPr lang="ru-RU" sz="1400" b="1" spc="-10" dirty="0">
                          <a:solidFill>
                            <a:srgbClr val="002060"/>
                          </a:solidFill>
                          <a:effectLst/>
                        </a:rPr>
                        <a:t>ь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ных</a:t>
                      </a:r>
                      <a:r>
                        <a:rPr lang="ru-RU" sz="1400" b="1" spc="-1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1400" b="1" spc="5" dirty="0">
                          <a:solidFill>
                            <a:srgbClr val="002060"/>
                          </a:solidFill>
                          <a:effectLst/>
                        </a:rPr>
                        <a:t>л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иц</a:t>
                      </a:r>
                      <a:r>
                        <a:rPr lang="ru-RU" sz="1400" b="1" spc="-1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с</a:t>
                      </a:r>
                      <a:r>
                        <a:rPr lang="ru-RU" sz="1400" b="1" spc="-1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1400" b="1" spc="-5" dirty="0">
                          <a:solidFill>
                            <a:srgbClr val="002060"/>
                          </a:solidFill>
                          <a:effectLst/>
                        </a:rPr>
                        <a:t>О</a:t>
                      </a:r>
                      <a:r>
                        <a:rPr lang="ru-RU" sz="1400" b="1" spc="5" dirty="0">
                          <a:solidFill>
                            <a:srgbClr val="002060"/>
                          </a:solidFill>
                          <a:effectLst/>
                        </a:rPr>
                        <a:t>ВЗ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,</a:t>
                      </a:r>
                      <a:r>
                        <a:rPr lang="ru-RU" sz="1400" b="1" spc="-1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1400" b="1" spc="5" dirty="0">
                          <a:solidFill>
                            <a:srgbClr val="002060"/>
                          </a:solidFill>
                          <a:effectLst/>
                        </a:rPr>
                        <a:t>д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е</a:t>
                      </a:r>
                      <a:r>
                        <a:rPr lang="ru-RU" sz="1400" b="1" spc="-10" dirty="0">
                          <a:solidFill>
                            <a:srgbClr val="002060"/>
                          </a:solidFill>
                          <a:effectLst/>
                        </a:rPr>
                        <a:t>т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е</a:t>
                      </a:r>
                      <a:r>
                        <a:rPr lang="ru-RU" sz="1400" b="1" spc="15" dirty="0">
                          <a:solidFill>
                            <a:srgbClr val="002060"/>
                          </a:solidFill>
                          <a:effectLst/>
                        </a:rPr>
                        <a:t>й</a:t>
                      </a:r>
                      <a:r>
                        <a:rPr lang="ru-RU" sz="1400" b="1" spc="5" dirty="0">
                          <a:solidFill>
                            <a:srgbClr val="002060"/>
                          </a:solidFill>
                          <a:effectLst/>
                        </a:rPr>
                        <a:t>-</a:t>
                      </a:r>
                      <a:r>
                        <a:rPr lang="ru-RU" sz="1400" b="1" spc="-10" dirty="0">
                          <a:solidFill>
                            <a:srgbClr val="002060"/>
                          </a:solidFill>
                          <a:effectLst/>
                        </a:rPr>
                        <a:t>и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н</a:t>
                      </a:r>
                      <a:r>
                        <a:rPr lang="ru-RU" sz="1400" b="1" spc="5" dirty="0">
                          <a:solidFill>
                            <a:srgbClr val="002060"/>
                          </a:solidFill>
                          <a:effectLst/>
                        </a:rPr>
                        <a:t>в</a:t>
                      </a:r>
                      <a:r>
                        <a:rPr lang="ru-RU" sz="1400" b="1" spc="-10" dirty="0">
                          <a:solidFill>
                            <a:srgbClr val="002060"/>
                          </a:solidFill>
                          <a:effectLst/>
                        </a:rPr>
                        <a:t>а</a:t>
                      </a:r>
                      <a:r>
                        <a:rPr lang="ru-RU" sz="1400" b="1" spc="5" dirty="0">
                          <a:solidFill>
                            <a:srgbClr val="002060"/>
                          </a:solidFill>
                          <a:effectLst/>
                        </a:rPr>
                        <a:t>л</a:t>
                      </a:r>
                      <a:r>
                        <a:rPr lang="ru-RU" sz="1400" b="1" spc="-10" dirty="0">
                          <a:solidFill>
                            <a:srgbClr val="002060"/>
                          </a:solidFill>
                          <a:effectLst/>
                        </a:rPr>
                        <a:t>и</a:t>
                      </a:r>
                      <a:r>
                        <a:rPr lang="ru-RU" sz="1400" b="1" spc="5" dirty="0">
                          <a:solidFill>
                            <a:srgbClr val="002060"/>
                          </a:solidFill>
                          <a:effectLst/>
                        </a:rPr>
                        <a:t>д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ов</a:t>
                      </a:r>
                      <a:r>
                        <a:rPr lang="ru-RU" sz="1400" b="1" spc="-1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и ин</a:t>
                      </a:r>
                      <a:r>
                        <a:rPr lang="ru-RU" sz="1400" b="1" spc="5" dirty="0">
                          <a:solidFill>
                            <a:srgbClr val="002060"/>
                          </a:solidFill>
                          <a:effectLst/>
                        </a:rPr>
                        <a:t>в</a:t>
                      </a:r>
                      <a:r>
                        <a:rPr lang="ru-RU" sz="1400" b="1" spc="-10" dirty="0">
                          <a:solidFill>
                            <a:srgbClr val="002060"/>
                          </a:solidFill>
                          <a:effectLst/>
                        </a:rPr>
                        <a:t>а</a:t>
                      </a:r>
                      <a:r>
                        <a:rPr lang="ru-RU" sz="1400" b="1" spc="5" dirty="0">
                          <a:solidFill>
                            <a:srgbClr val="002060"/>
                          </a:solidFill>
                          <a:effectLst/>
                        </a:rPr>
                        <a:t>л</a:t>
                      </a:r>
                      <a:r>
                        <a:rPr lang="ru-RU" sz="1400" b="1" spc="-10" dirty="0">
                          <a:solidFill>
                            <a:srgbClr val="002060"/>
                          </a:solidFill>
                          <a:effectLst/>
                        </a:rPr>
                        <a:t>и</a:t>
                      </a:r>
                      <a:r>
                        <a:rPr lang="ru-RU" sz="1400" b="1" spc="5" dirty="0">
                          <a:solidFill>
                            <a:srgbClr val="002060"/>
                          </a:solidFill>
                          <a:effectLst/>
                        </a:rPr>
                        <a:t>д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ов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84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9690" marR="4826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15" dirty="0">
                          <a:solidFill>
                            <a:srgbClr val="002060"/>
                          </a:solidFill>
                          <a:effectLst/>
                        </a:rPr>
                        <a:t>О</a:t>
                      </a:r>
                      <a:r>
                        <a:rPr lang="ru-RU" sz="1400" b="1" spc="-30" dirty="0">
                          <a:solidFill>
                            <a:srgbClr val="002060"/>
                          </a:solidFill>
                          <a:effectLst/>
                        </a:rPr>
                        <a:t>ф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орм</a:t>
                      </a:r>
                      <a:r>
                        <a:rPr lang="ru-RU" sz="1400" b="1" spc="5" dirty="0">
                          <a:solidFill>
                            <a:srgbClr val="002060"/>
                          </a:solidFill>
                          <a:effectLst/>
                        </a:rPr>
                        <a:t>л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ен</a:t>
                      </a:r>
                      <a:r>
                        <a:rPr lang="ru-RU" sz="1400" b="1" spc="-10" dirty="0">
                          <a:solidFill>
                            <a:srgbClr val="002060"/>
                          </a:solidFill>
                          <a:effectLst/>
                        </a:rPr>
                        <a:t>и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е</a:t>
                      </a:r>
                    </a:p>
                    <a:p>
                      <a:pPr marL="297815" marR="282575" algn="ctr">
                        <a:lnSpc>
                          <a:spcPts val="1255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К</a:t>
                      </a:r>
                      <a:r>
                        <a:rPr lang="ru-RU" sz="1400" b="1" spc="-5" dirty="0">
                          <a:solidFill>
                            <a:srgbClr val="002060"/>
                          </a:solidFill>
                          <a:effectLst/>
                        </a:rPr>
                        <a:t>И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М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39700" marR="31750" indent="-68580">
                        <a:lnSpc>
                          <a:spcPts val="126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ru-RU" sz="1400" b="1" spc="5" dirty="0" smtClean="0">
                          <a:solidFill>
                            <a:srgbClr val="002060"/>
                          </a:solidFill>
                          <a:effectLst/>
                        </a:rPr>
                        <a:t>П</a:t>
                      </a: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ро</a:t>
                      </a:r>
                      <a:r>
                        <a:rPr lang="ru-RU" sz="1400" b="1" spc="-10" dirty="0" smtClean="0">
                          <a:solidFill>
                            <a:srgbClr val="002060"/>
                          </a:solidFill>
                          <a:effectLst/>
                        </a:rPr>
                        <a:t>д</a:t>
                      </a: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о</a:t>
                      </a:r>
                      <a:r>
                        <a:rPr lang="ru-RU" sz="1400" b="1" spc="5" dirty="0" smtClean="0">
                          <a:solidFill>
                            <a:srgbClr val="002060"/>
                          </a:solidFill>
                          <a:effectLst/>
                        </a:rPr>
                        <a:t>л</a:t>
                      </a:r>
                      <a:r>
                        <a:rPr lang="ru-RU" sz="1400" b="1" spc="-20" dirty="0" smtClean="0">
                          <a:solidFill>
                            <a:srgbClr val="002060"/>
                          </a:solidFill>
                          <a:effectLst/>
                        </a:rPr>
                        <a:t>ж</a:t>
                      </a: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ите</a:t>
                      </a:r>
                      <a:r>
                        <a:rPr lang="ru-RU" sz="1400" b="1" spc="5" dirty="0" smtClean="0">
                          <a:solidFill>
                            <a:srgbClr val="002060"/>
                          </a:solidFill>
                          <a:effectLst/>
                        </a:rPr>
                        <a:t>ль</a:t>
                      </a: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ность</a:t>
                      </a:r>
                      <a:r>
                        <a:rPr lang="ru-RU" sz="1400" b="1" spc="5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1400" b="1" spc="-10" dirty="0">
                          <a:solidFill>
                            <a:srgbClr val="002060"/>
                          </a:solidFill>
                          <a:effectLst/>
                        </a:rPr>
                        <a:t>э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кза</a:t>
                      </a:r>
                      <a:r>
                        <a:rPr lang="ru-RU" sz="1400" b="1" spc="-10" dirty="0">
                          <a:solidFill>
                            <a:srgbClr val="002060"/>
                          </a:solidFill>
                          <a:effectLst/>
                        </a:rPr>
                        <a:t>м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ена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026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10" dirty="0">
                          <a:solidFill>
                            <a:srgbClr val="002060"/>
                          </a:solidFill>
                          <a:effectLst/>
                        </a:rPr>
                        <a:t>Р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аб</a:t>
                      </a:r>
                      <a:r>
                        <a:rPr lang="ru-RU" sz="1400" b="1" spc="-10" dirty="0">
                          <a:solidFill>
                            <a:srgbClr val="002060"/>
                          </a:solidFill>
                          <a:effectLst/>
                        </a:rPr>
                        <a:t>о</a:t>
                      </a:r>
                      <a:r>
                        <a:rPr lang="ru-RU" sz="1400" b="1" spc="5" dirty="0">
                          <a:solidFill>
                            <a:srgbClr val="002060"/>
                          </a:solidFill>
                          <a:effectLst/>
                        </a:rPr>
                        <a:t>ч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ее</a:t>
                      </a:r>
                      <a:r>
                        <a:rPr lang="ru-RU" sz="1400" b="1" spc="265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1400" b="1" spc="5" dirty="0">
                          <a:solidFill>
                            <a:srgbClr val="002060"/>
                          </a:solidFill>
                          <a:effectLst/>
                        </a:rPr>
                        <a:t>м</a:t>
                      </a:r>
                      <a:r>
                        <a:rPr lang="ru-RU" sz="1400" b="1" spc="-10" dirty="0">
                          <a:solidFill>
                            <a:srgbClr val="002060"/>
                          </a:solidFill>
                          <a:effectLst/>
                        </a:rPr>
                        <a:t>е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сто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3464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10" dirty="0">
                          <a:solidFill>
                            <a:srgbClr val="002060"/>
                          </a:solidFill>
                          <a:effectLst/>
                        </a:rPr>
                        <a:t>Р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або</a:t>
                      </a:r>
                      <a:r>
                        <a:rPr lang="ru-RU" sz="1400" b="1" spc="-15" dirty="0">
                          <a:solidFill>
                            <a:srgbClr val="002060"/>
                          </a:solidFill>
                          <a:effectLst/>
                        </a:rPr>
                        <a:t>т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а ас</a:t>
                      </a:r>
                      <a:r>
                        <a:rPr lang="ru-RU" sz="1400" b="1" spc="-10" dirty="0">
                          <a:solidFill>
                            <a:srgbClr val="002060"/>
                          </a:solidFill>
                          <a:effectLst/>
                        </a:rPr>
                        <a:t>с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истен</a:t>
                      </a:r>
                      <a:r>
                        <a:rPr lang="ru-RU" sz="1400" b="1" spc="-10" dirty="0">
                          <a:solidFill>
                            <a:srgbClr val="002060"/>
                          </a:solidFill>
                          <a:effectLst/>
                        </a:rPr>
                        <a:t>т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а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368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15" dirty="0">
                          <a:solidFill>
                            <a:srgbClr val="002060"/>
                          </a:solidFill>
                          <a:effectLst/>
                        </a:rPr>
                        <a:t>О</a:t>
                      </a:r>
                      <a:r>
                        <a:rPr lang="ru-RU" sz="1400" b="1" spc="-30" dirty="0">
                          <a:solidFill>
                            <a:srgbClr val="002060"/>
                          </a:solidFill>
                          <a:effectLst/>
                        </a:rPr>
                        <a:t>ф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орм</a:t>
                      </a:r>
                      <a:r>
                        <a:rPr lang="ru-RU" sz="1400" b="1" spc="5" dirty="0">
                          <a:solidFill>
                            <a:srgbClr val="002060"/>
                          </a:solidFill>
                          <a:effectLst/>
                        </a:rPr>
                        <a:t>л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ен</a:t>
                      </a:r>
                      <a:r>
                        <a:rPr lang="ru-RU" sz="1400" b="1" spc="-10" dirty="0">
                          <a:solidFill>
                            <a:srgbClr val="002060"/>
                          </a:solidFill>
                          <a:effectLst/>
                        </a:rPr>
                        <a:t>и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е рабо</a:t>
                      </a:r>
                      <a:r>
                        <a:rPr lang="ru-RU" sz="1400" b="1" spc="-15" dirty="0">
                          <a:solidFill>
                            <a:srgbClr val="002060"/>
                          </a:solidFill>
                          <a:effectLst/>
                        </a:rPr>
                        <a:t>т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ы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32043">
                <a:tc>
                  <a:txBody>
                    <a:bodyPr/>
                    <a:lstStyle/>
                    <a:p>
                      <a:pPr marL="64770">
                        <a:lnSpc>
                          <a:spcPts val="123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1360"/>
                        </a:lnSpc>
                        <a:spcAft>
                          <a:spcPts val="0"/>
                        </a:spcAft>
                      </a:pPr>
                      <a:endParaRPr lang="ru-RU" sz="1200" b="1" spc="5" dirty="0" smtClean="0">
                        <a:effectLst/>
                      </a:endParaRPr>
                    </a:p>
                    <a:p>
                      <a:pPr marL="65405">
                        <a:lnSpc>
                          <a:spcPts val="136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5" dirty="0" smtClean="0">
                          <a:effectLst/>
                        </a:rPr>
                        <a:t>Г</a:t>
                      </a:r>
                      <a:r>
                        <a:rPr lang="ru-RU" sz="1200" b="1" dirty="0" smtClean="0">
                          <a:effectLst/>
                        </a:rPr>
                        <a:t>лухие</a:t>
                      </a:r>
                      <a:r>
                        <a:rPr lang="ru-RU" sz="1200" b="1" dirty="0">
                          <a:effectLst/>
                        </a:rPr>
                        <a:t>,</a:t>
                      </a:r>
                    </a:p>
                    <a:p>
                      <a:pPr marL="6540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5" dirty="0">
                          <a:effectLst/>
                        </a:rPr>
                        <a:t>п</a:t>
                      </a:r>
                      <a:r>
                        <a:rPr lang="ru-RU" sz="1200" b="1" dirty="0">
                          <a:effectLst/>
                        </a:rPr>
                        <a:t>озд</a:t>
                      </a:r>
                      <a:r>
                        <a:rPr lang="ru-RU" sz="1200" b="1" spc="5" dirty="0">
                          <a:effectLst/>
                        </a:rPr>
                        <a:t>н</a:t>
                      </a:r>
                      <a:r>
                        <a:rPr lang="ru-RU" sz="1200" b="1" dirty="0">
                          <a:effectLst/>
                        </a:rPr>
                        <a:t>оо</a:t>
                      </a:r>
                      <a:r>
                        <a:rPr lang="ru-RU" sz="1200" b="1" spc="-5" dirty="0">
                          <a:effectLst/>
                        </a:rPr>
                        <a:t>г</a:t>
                      </a:r>
                      <a:r>
                        <a:rPr lang="ru-RU" sz="1200" b="1" dirty="0">
                          <a:effectLst/>
                        </a:rPr>
                        <a:t>ло</a:t>
                      </a:r>
                      <a:r>
                        <a:rPr lang="ru-RU" sz="1200" b="1" spc="10" dirty="0">
                          <a:effectLst/>
                        </a:rPr>
                        <a:t>х</a:t>
                      </a:r>
                      <a:r>
                        <a:rPr lang="ru-RU" sz="1200" b="1" spc="-30" dirty="0">
                          <a:effectLst/>
                        </a:rPr>
                        <a:t>ш</a:t>
                      </a:r>
                      <a:r>
                        <a:rPr lang="ru-RU" sz="1200" b="1" spc="5" dirty="0">
                          <a:effectLst/>
                        </a:rPr>
                        <a:t>и</a:t>
                      </a:r>
                      <a:r>
                        <a:rPr lang="ru-RU" sz="1200" b="1" dirty="0">
                          <a:effectLst/>
                        </a:rPr>
                        <a:t>е</a:t>
                      </a:r>
                    </a:p>
                    <a:p>
                      <a:pPr marL="66675">
                        <a:lnSpc>
                          <a:spcPts val="1245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</a:endParaRPr>
                    </a:p>
                    <a:p>
                      <a:pPr marL="66675" marR="27305">
                        <a:lnSpc>
                          <a:spcPts val="127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770" algn="ctr">
                        <a:lnSpc>
                          <a:spcPts val="123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</a:endParaRPr>
                    </a:p>
                    <a:p>
                      <a:pPr marL="64770" algn="ctr">
                        <a:lnSpc>
                          <a:spcPts val="123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нет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66675">
                        <a:lnSpc>
                          <a:spcPts val="1245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marL="66675">
                        <a:lnSpc>
                          <a:spcPts val="1245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marL="66675">
                        <a:lnSpc>
                          <a:spcPts val="1245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marL="66675">
                        <a:lnSpc>
                          <a:spcPts val="1245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marL="66675">
                        <a:lnSpc>
                          <a:spcPts val="1245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marL="66675">
                        <a:lnSpc>
                          <a:spcPts val="1245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marL="64770" marR="42545" algn="l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64770" marR="42545" algn="l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Увеличивается</a:t>
                      </a:r>
                    </a:p>
                    <a:p>
                      <a:pPr marL="64770" marR="42545" algn="l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1,5 часа</a:t>
                      </a:r>
                    </a:p>
                    <a:p>
                      <a:pPr marL="66675" marR="193675" algn="ctr">
                        <a:lnSpc>
                          <a:spcPts val="127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770">
                        <a:lnSpc>
                          <a:spcPts val="123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64770">
                        <a:lnSpc>
                          <a:spcPts val="123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участников ГИА</a:t>
                      </a:r>
                    </a:p>
                    <a:p>
                      <a:pPr marL="64770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одной аудитории   – не более 6 чел.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>
                        <a:lnSpc>
                          <a:spcPts val="140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66675" marR="142875">
                        <a:lnSpc>
                          <a:spcPct val="99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Ассистент</a:t>
                      </a:r>
                    </a:p>
                    <a:p>
                      <a:pPr marL="66675" marR="142875">
                        <a:lnSpc>
                          <a:spcPct val="99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сурдопереводчик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осуществляет, при необходимости, жестовый</a:t>
                      </a:r>
                    </a:p>
                    <a:p>
                      <a:pPr marL="66675">
                        <a:lnSpc>
                          <a:spcPts val="123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перевод и разъяснение</a:t>
                      </a:r>
                    </a:p>
                    <a:p>
                      <a:pPr marL="66675" marR="142875">
                        <a:lnSpc>
                          <a:spcPct val="99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непонятных слов.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ts val="75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 smtClean="0">
                        <a:effectLst/>
                      </a:endParaRPr>
                    </a:p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</a:endParaRPr>
                    </a:p>
                    <a:p>
                      <a:pPr marL="64770" marR="4254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Текстовая форма инструкции по заполнению бланков.</a:t>
                      </a:r>
                    </a:p>
                    <a:p>
                      <a:pPr marL="64770" marR="4254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63818">
                <a:tc>
                  <a:txBody>
                    <a:bodyPr/>
                    <a:lstStyle/>
                    <a:p>
                      <a:pPr marL="64770">
                        <a:lnSpc>
                          <a:spcPts val="123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1255"/>
                        </a:lnSpc>
                        <a:spcAft>
                          <a:spcPts val="0"/>
                        </a:spcAft>
                      </a:pPr>
                      <a:endParaRPr lang="ru-RU" sz="1200" b="1" spc="-5" dirty="0" smtClean="0">
                        <a:effectLst/>
                      </a:endParaRPr>
                    </a:p>
                    <a:p>
                      <a:pPr marL="65405">
                        <a:lnSpc>
                          <a:spcPts val="1255"/>
                        </a:lnSpc>
                        <a:spcAft>
                          <a:spcPts val="0"/>
                        </a:spcAft>
                      </a:pPr>
                      <a:endParaRPr lang="ru-RU" sz="1200" b="1" spc="-5" dirty="0" smtClean="0">
                        <a:effectLst/>
                      </a:endParaRPr>
                    </a:p>
                    <a:p>
                      <a:pPr marL="65405">
                        <a:lnSpc>
                          <a:spcPts val="1255"/>
                        </a:lnSpc>
                        <a:spcAft>
                          <a:spcPts val="0"/>
                        </a:spcAft>
                      </a:pPr>
                      <a:endParaRPr lang="ru-RU" sz="1200" b="1" spc="-5" dirty="0" smtClean="0">
                        <a:effectLst/>
                      </a:endParaRPr>
                    </a:p>
                    <a:p>
                      <a:pPr marL="65405">
                        <a:lnSpc>
                          <a:spcPts val="1255"/>
                        </a:lnSpc>
                        <a:spcAft>
                          <a:spcPts val="0"/>
                        </a:spcAft>
                      </a:pPr>
                      <a:endParaRPr lang="ru-RU" sz="1200" b="1" spc="-5" dirty="0" smtClean="0">
                        <a:effectLst/>
                      </a:endParaRPr>
                    </a:p>
                    <a:p>
                      <a:pPr marL="65405">
                        <a:lnSpc>
                          <a:spcPts val="1255"/>
                        </a:lnSpc>
                        <a:spcAft>
                          <a:spcPts val="0"/>
                        </a:spcAft>
                      </a:pPr>
                      <a:endParaRPr lang="ru-RU" sz="1200" b="1" spc="-5" dirty="0" smtClean="0">
                        <a:effectLst/>
                      </a:endParaRPr>
                    </a:p>
                    <a:p>
                      <a:pPr marL="65405">
                        <a:lnSpc>
                          <a:spcPts val="1255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-5" dirty="0" smtClean="0">
                          <a:effectLst/>
                        </a:rPr>
                        <a:t>С</a:t>
                      </a:r>
                      <a:r>
                        <a:rPr lang="ru-RU" sz="1200" b="1" spc="5" dirty="0" smtClean="0">
                          <a:effectLst/>
                        </a:rPr>
                        <a:t>л</a:t>
                      </a:r>
                      <a:r>
                        <a:rPr lang="ru-RU" sz="1200" b="1" dirty="0" smtClean="0">
                          <a:effectLst/>
                        </a:rPr>
                        <a:t>або</a:t>
                      </a:r>
                      <a:r>
                        <a:rPr lang="ru-RU" sz="1200" b="1" spc="-10" dirty="0" smtClean="0">
                          <a:effectLst/>
                        </a:rPr>
                        <a:t>с</a:t>
                      </a:r>
                      <a:r>
                        <a:rPr lang="ru-RU" sz="1200" b="1" spc="5" dirty="0" smtClean="0">
                          <a:effectLst/>
                        </a:rPr>
                        <a:t>л</a:t>
                      </a:r>
                      <a:r>
                        <a:rPr lang="ru-RU" sz="1200" b="1" dirty="0" smtClean="0">
                          <a:effectLst/>
                        </a:rPr>
                        <a:t>ы</a:t>
                      </a:r>
                      <a:r>
                        <a:rPr lang="ru-RU" sz="1200" b="1" spc="-5" dirty="0" smtClean="0">
                          <a:effectLst/>
                        </a:rPr>
                        <a:t>ш</a:t>
                      </a:r>
                      <a:r>
                        <a:rPr lang="ru-RU" sz="1200" b="1" dirty="0" smtClean="0">
                          <a:effectLst/>
                        </a:rPr>
                        <a:t>а</a:t>
                      </a:r>
                      <a:r>
                        <a:rPr lang="ru-RU" sz="1200" b="1" spc="-10" dirty="0" smtClean="0">
                          <a:effectLst/>
                        </a:rPr>
                        <a:t>щ</a:t>
                      </a:r>
                      <a:r>
                        <a:rPr lang="ru-RU" sz="1200" b="1" dirty="0" smtClean="0">
                          <a:effectLst/>
                        </a:rPr>
                        <a:t>ие</a:t>
                      </a:r>
                      <a:endParaRPr lang="ru-RU" sz="1200" b="1" dirty="0">
                        <a:effectLst/>
                      </a:endParaRPr>
                    </a:p>
                    <a:p>
                      <a:pPr marL="66675" marR="27305">
                        <a:lnSpc>
                          <a:spcPts val="127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770" algn="ctr">
                        <a:lnSpc>
                          <a:spcPts val="123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</a:endParaRPr>
                    </a:p>
                    <a:p>
                      <a:pPr marL="64770" algn="ctr">
                        <a:lnSpc>
                          <a:spcPts val="123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</a:endParaRPr>
                    </a:p>
                    <a:p>
                      <a:pPr marL="64770" algn="ctr">
                        <a:lnSpc>
                          <a:spcPts val="123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</a:endParaRPr>
                    </a:p>
                    <a:p>
                      <a:pPr marL="64770" algn="ctr">
                        <a:lnSpc>
                          <a:spcPts val="123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</a:endParaRPr>
                    </a:p>
                    <a:p>
                      <a:pPr marL="64770" algn="ctr">
                        <a:lnSpc>
                          <a:spcPts val="123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</a:endParaRPr>
                    </a:p>
                    <a:p>
                      <a:pPr marL="64770" algn="ctr">
                        <a:lnSpc>
                          <a:spcPts val="123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нет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4770">
                        <a:lnSpc>
                          <a:spcPts val="123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64770">
                        <a:lnSpc>
                          <a:spcPts val="123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Наличие звукоусиливающей</a:t>
                      </a:r>
                    </a:p>
                    <a:p>
                      <a:pPr marL="64770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аппаратуры как коллективного,</a:t>
                      </a:r>
                    </a:p>
                    <a:p>
                      <a:pPr marL="64770">
                        <a:lnSpc>
                          <a:spcPts val="123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так и индивидуального</a:t>
                      </a:r>
                    </a:p>
                    <a:p>
                      <a:pPr marL="64770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пользования;</a:t>
                      </a:r>
                    </a:p>
                    <a:p>
                      <a:pPr marL="64770">
                        <a:lnSpc>
                          <a:spcPct val="107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участников ГИА</a:t>
                      </a:r>
                    </a:p>
                    <a:p>
                      <a:pPr marL="64770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одной аудитории   – не более</a:t>
                      </a:r>
                    </a:p>
                    <a:p>
                      <a:pPr marL="64770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чел.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79512" y="260648"/>
            <a:ext cx="83529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Приложение 7. Особенности организации пункта проведения ГИА для участников ГИА с различными заболеваниями, детей-инвалидов и инвалидов</a:t>
            </a:r>
            <a:endParaRPr lang="ru-RU" dirty="0">
              <a:solidFill>
                <a:srgbClr val="C00000"/>
              </a:solidFill>
            </a:endParaRP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186294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4515" y="-21142"/>
            <a:ext cx="8892480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b="1" u="sng" kern="0" dirty="0" smtClean="0">
                <a:solidFill>
                  <a:srgbClr val="8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9 класс   </a:t>
            </a:r>
            <a:r>
              <a:rPr lang="ru-RU" b="1" kern="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Приложение </a:t>
            </a:r>
            <a:r>
              <a:rPr lang="ru-RU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6. Особенности ЭМ ГВЭ (письменная форма)</a:t>
            </a:r>
            <a:endParaRPr lang="ru-RU" b="1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  <a:tabLst>
                <a:tab pos="540385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Общие требования к ГВЭ по русскому языку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540385" algn="just">
              <a:spcAft>
                <a:spcPts val="0"/>
              </a:spcAft>
            </a:pP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Участникам ГВЭ без ОВЗ 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предоставляется возможность выбора одной из форм экзаменационной работы: сочинение или изложение с творческим заданием (</a:t>
            </a:r>
            <a:r>
              <a:rPr lang="ru-RU" sz="15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номер экзаменационных материалов содержит литеру  «А», </a:t>
            </a:r>
            <a:r>
              <a:rPr lang="ru-RU" sz="1500" b="1" i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100-е и 400-е номера вариантов</a:t>
            </a:r>
            <a:r>
              <a:rPr lang="ru-RU" sz="15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ЭМ по русскому языку для ГВЭ в письменной форме разрабатываются для разных категорий обучающихся с ОВЗ. </a:t>
            </a:r>
          </a:p>
          <a:p>
            <a:pPr indent="540385" algn="just">
              <a:spcAft>
                <a:spcPts val="0"/>
              </a:spcAft>
            </a:pP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Выбор формата решается индивидуально с учетом особых образовательных потребностей обучающихся и индивидуальной ситуации развития:</a:t>
            </a:r>
          </a:p>
          <a:p>
            <a:pPr indent="540385" algn="just">
              <a:spcAft>
                <a:spcPts val="0"/>
              </a:spcAft>
            </a:pPr>
            <a:r>
              <a:rPr lang="ru-RU" sz="1500" b="1" i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литера «А»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для обучающихся </a:t>
            </a:r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</a:rPr>
              <a:t>с ОВЗ (за исключением слепых, слабовидящих </a:t>
            </a:r>
            <a:b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</a:rPr>
              <a:t>и </a:t>
            </a:r>
            <a:r>
              <a:rPr lang="ru-RU" sz="15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поздноослепших</a:t>
            </a:r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</a:rPr>
              <a:t>; глухих; лиц с задержкой психического развития, обучающихся по адаптированным образовательным программам; а также обучающихся с тяжелыми нарушениями речи) 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изложение (сжатое) с творческим заданием </a:t>
            </a:r>
            <a:r>
              <a:rPr lang="ru-RU" sz="15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(400-е номера вариантов)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или сочинение </a:t>
            </a:r>
            <a:r>
              <a:rPr lang="ru-RU" sz="15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(100-е номера вариантов)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по выбору выпускника. ЭМ аналогичны тем, что разрабатываются для обучающихся без ОВЗ.</a:t>
            </a:r>
          </a:p>
          <a:p>
            <a:pPr indent="540385" algn="just">
              <a:spcAft>
                <a:spcPts val="0"/>
              </a:spcAft>
            </a:pPr>
            <a:r>
              <a:rPr lang="ru-RU" sz="15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литера «С»</a:t>
            </a:r>
            <a:r>
              <a:rPr lang="ru-RU" sz="1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для слепых обучающихся, слабовидящих и </a:t>
            </a:r>
            <a:r>
              <a:rPr lang="ru-RU" sz="1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поздноослепших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обучающихся, владеющих шрифтом Брайля, – изложение (сжатое) с творческим заданием </a:t>
            </a:r>
            <a:r>
              <a:rPr lang="ru-RU" sz="15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(600-е номера вариантов) 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или сочинение </a:t>
            </a:r>
            <a:r>
              <a:rPr lang="ru-RU" sz="15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(300-е номера вариантов)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по выбору выпускника.  ЭМ аналогичны ЭМ для участников ГВЭ без ОВЗ, однако визуальные образы в текстах сведены к минимуму.  ЭМ переведены на шрифт Брайля.</a:t>
            </a:r>
          </a:p>
          <a:p>
            <a:pPr indent="540385" algn="just">
              <a:spcAft>
                <a:spcPts val="0"/>
              </a:spcAft>
            </a:pPr>
            <a:r>
              <a:rPr lang="ru-RU" sz="1500" b="1" i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литера «К»</a:t>
            </a:r>
            <a:r>
              <a:rPr lang="ru-RU" sz="15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для глухих обучающихся, а также  лиц с задержкой психического развития, обучающихся по адаптированным основным общеобразовательным программам, и обучающихся с тяжелыми нарушениями речи – изложение (сжатое или подробное) с творческим заданием </a:t>
            </a:r>
            <a:r>
              <a:rPr lang="ru-RU" sz="15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(500-е номера вариантов)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или сочинение </a:t>
            </a:r>
            <a:r>
              <a:rPr lang="ru-RU" sz="15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(200-е номера вариантов)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по выбору выпускника. ЭМ имеет ряд особенностей: допускаются тексты сюжетные и адаптированные с учетом категории экзаменуемых. Для глухих обучающихся и обучающихся с тяжелыми нарушениями речи предусмотрены особые критерии оценивания.</a:t>
            </a:r>
          </a:p>
          <a:p>
            <a:pPr indent="540385" algn="just">
              <a:spcAft>
                <a:spcPts val="0"/>
              </a:spcAft>
            </a:pPr>
            <a:r>
              <a:rPr lang="ru-RU" sz="1500" b="1" i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литера «Д»</a:t>
            </a:r>
            <a:r>
              <a:rPr lang="ru-RU" sz="15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для обучающихся с расстройствами аутистического спектра – диктант с особыми критериями оценивания </a:t>
            </a:r>
            <a:r>
              <a:rPr lang="ru-RU" sz="15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(700-е номера вариантов)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06958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1.1. Оценивание результатов экзамена ГВЭ по русскому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языку 9 класс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(письменная форма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    (Утверждена ДОН)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540385"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Минимальное количество баллов, необходимое для получения отметки </a:t>
            </a:r>
          </a:p>
          <a:p>
            <a:pPr indent="540385"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«3» - 4 балла.</a:t>
            </a:r>
          </a:p>
          <a:p>
            <a:pPr indent="540385" algn="just">
              <a:spcAft>
                <a:spcPts val="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9161003"/>
              </p:ext>
            </p:extLst>
          </p:nvPr>
        </p:nvGraphicFramePr>
        <p:xfrm>
          <a:off x="215516" y="2542705"/>
          <a:ext cx="8712968" cy="822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064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684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6847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755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9399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Диапазон первичных баллов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0–3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4–10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11–14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15–17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Отметка по пятибалльной шкале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  <a:tabLst>
                          <a:tab pos="450215" algn="l"/>
                          <a:tab pos="762000" algn="l"/>
                        </a:tabLs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«2»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  <a:tabLst>
                          <a:tab pos="450215" algn="l"/>
                          <a:tab pos="762000" algn="l"/>
                        </a:tabLs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«3»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  <a:tabLst>
                          <a:tab pos="450215" algn="l"/>
                          <a:tab pos="762000" algn="l"/>
                        </a:tabLs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«4»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«5»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94388" y="1619375"/>
            <a:ext cx="825792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>
              <a:tabLst>
                <a:tab pos="762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762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762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762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762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000" algn="l"/>
              </a:tabLst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Шкала в пересчета первичного балла за выполнение экзаменационной работы в отметку по </a:t>
            </a:r>
            <a:r>
              <a:rPr kumimoji="0" lang="ru-RU" altLang="ru-RU" b="1" i="0" u="none" strike="noStrike" cap="none" normalizeH="0" baseline="0" dirty="0" err="1" smtClean="0">
                <a:ln>
                  <a:noFill/>
                </a:ln>
                <a:solidFill>
                  <a:srgbClr val="8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пятибальной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шкале</a:t>
            </a:r>
            <a:endParaRPr kumimoji="0" lang="ru-RU" altLang="ru-RU" b="1" i="0" u="none" strike="noStrike" cap="none" normalizeH="0" baseline="0" dirty="0" smtClean="0">
              <a:ln>
                <a:noFill/>
              </a:ln>
              <a:solidFill>
                <a:srgbClr val="8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000" algn="l"/>
              </a:tabLst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7108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928992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ctr">
              <a:spcBef>
                <a:spcPts val="600"/>
              </a:spcBef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Общие требования к ГВЭ по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математике</a:t>
            </a:r>
          </a:p>
          <a:p>
            <a:pPr indent="540385" algn="ctr">
              <a:spcBef>
                <a:spcPts val="600"/>
              </a:spcBef>
              <a:spcAft>
                <a:spcPts val="0"/>
              </a:spcAft>
            </a:pP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540385" algn="just">
              <a:spcAft>
                <a:spcPts val="0"/>
              </a:spcAft>
              <a:tabLst>
                <a:tab pos="450215" algn="l"/>
              </a:tabLst>
            </a:pPr>
            <a:r>
              <a:rPr lang="ru-RU" sz="2400" b="1" dirty="0" smtClean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МАТЕМАТИКА</a:t>
            </a:r>
          </a:p>
          <a:p>
            <a:pPr indent="540385" algn="just">
              <a:spcAft>
                <a:spcPts val="0"/>
              </a:spcAft>
              <a:tabLst>
                <a:tab pos="450215" algn="l"/>
              </a:tabLst>
            </a:pPr>
            <a:r>
              <a:rPr lang="ru-RU" sz="2400" b="1" dirty="0" smtClean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Литера </a:t>
            </a: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«А»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(100-е номера вариантов)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для участников ГВЭ без ОВЗ и обучающихся с ОВЗ (за исключением участников с задержкой психического развития, обучающихся по адаптированным основным общеобразовательным программам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);</a:t>
            </a:r>
          </a:p>
          <a:p>
            <a:pPr indent="540385" algn="just">
              <a:spcAft>
                <a:spcPts val="0"/>
              </a:spcAft>
              <a:tabLst>
                <a:tab pos="450215" algn="l"/>
              </a:tabLst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540385" algn="just">
              <a:spcAft>
                <a:spcPts val="0"/>
              </a:spcAft>
            </a:pP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литера «С»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(300-е номера вариантов)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для слепых обучающихся, слабовидящих и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поздноослепших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обучающихся, владеющих шрифтом Брайля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540385" algn="just">
              <a:spcAft>
                <a:spcPts val="0"/>
              </a:spcAft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540385" algn="just">
              <a:spcAft>
                <a:spcPts val="0"/>
              </a:spcAft>
              <a:tabLst>
                <a:tab pos="450215" algn="l"/>
              </a:tabLst>
            </a:pP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литера «К»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(200-е номера вариантов)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для участников ГВЭ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задержкой психического развития, обучающихся по адаптированным основным общеобразовательным программам.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5439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Заголовок 1"/>
          <p:cNvSpPr>
            <a:spLocks noGrp="1"/>
          </p:cNvSpPr>
          <p:nvPr>
            <p:ph type="title"/>
          </p:nvPr>
        </p:nvSpPr>
        <p:spPr>
          <a:xfrm>
            <a:off x="755576" y="381497"/>
            <a:ext cx="7886700" cy="615950"/>
          </a:xfrm>
        </p:spPr>
        <p:txBody>
          <a:bodyPr/>
          <a:lstStyle/>
          <a:p>
            <a:r>
              <a:rPr lang="ru-RU" alt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(ГВЭ)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литерой  «А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«С»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757" y="548681"/>
            <a:ext cx="8928100" cy="1296144"/>
          </a:xfrm>
        </p:spPr>
        <p:txBody>
          <a:bodyPr/>
          <a:lstStyle/>
          <a:p>
            <a:pPr>
              <a:defRPr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вариант экзаменационной работы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 12 заданий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из которых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заданий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кратким ответом, в которых необходимо записать ответ в виде целого числа или конечной десятичной дроби, и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 задания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развернутым ответом. </a:t>
            </a:r>
          </a:p>
          <a:p>
            <a:pPr marL="0" indent="0">
              <a:buNone/>
              <a:defRPr/>
            </a:pP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0666566"/>
              </p:ext>
            </p:extLst>
          </p:nvPr>
        </p:nvGraphicFramePr>
        <p:xfrm>
          <a:off x="103757" y="4653137"/>
          <a:ext cx="8928100" cy="1344148"/>
        </p:xfrm>
        <a:graphic>
          <a:graphicData uri="http://schemas.openxmlformats.org/drawingml/2006/table">
            <a:tbl>
              <a:tblPr/>
              <a:tblGrid>
                <a:gridCol w="42005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366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92087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6858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Отметка по пятибалльной шкале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«2»</a:t>
                      </a:r>
                    </a:p>
                  </a:txBody>
                  <a:tcPr marL="25400" marR="2540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«3»</a:t>
                      </a:r>
                    </a:p>
                  </a:txBody>
                  <a:tcPr marL="25400" marR="2540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«4»</a:t>
                      </a:r>
                    </a:p>
                  </a:txBody>
                  <a:tcPr marL="25400" marR="2540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«5»</a:t>
                      </a:r>
                    </a:p>
                  </a:txBody>
                  <a:tcPr marL="25400" marR="2540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2061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6858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Первичный балл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0–1</a:t>
                      </a:r>
                    </a:p>
                  </a:txBody>
                  <a:tcPr marL="25400" marR="2540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2–5</a:t>
                      </a:r>
                    </a:p>
                  </a:txBody>
                  <a:tcPr marL="25400" marR="2540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6–8</a:t>
                      </a:r>
                    </a:p>
                  </a:txBody>
                  <a:tcPr marL="25400" marR="2540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9-10</a:t>
                      </a:r>
                    </a:p>
                  </a:txBody>
                  <a:tcPr marL="25400" marR="2540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9725481"/>
              </p:ext>
            </p:extLst>
          </p:nvPr>
        </p:nvGraphicFramePr>
        <p:xfrm>
          <a:off x="112713" y="1801537"/>
          <a:ext cx="8928100" cy="1243420"/>
        </p:xfrm>
        <a:graphic>
          <a:graphicData uri="http://schemas.openxmlformats.org/drawingml/2006/table">
            <a:tbl>
              <a:tblPr/>
              <a:tblGrid>
                <a:gridCol w="42005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366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63367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6858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Отметка по пятибалльной шкале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«2»</a:t>
                      </a:r>
                    </a:p>
                  </a:txBody>
                  <a:tcPr marL="25400" marR="2540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«3»</a:t>
                      </a:r>
                    </a:p>
                  </a:txBody>
                  <a:tcPr marL="25400" marR="2540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«4»</a:t>
                      </a:r>
                    </a:p>
                  </a:txBody>
                  <a:tcPr marL="25400" marR="2540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«5»</a:t>
                      </a:r>
                    </a:p>
                  </a:txBody>
                  <a:tcPr marL="25400" marR="25400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0053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6858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Первичный балл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0–1</a:t>
                      </a:r>
                    </a:p>
                  </a:txBody>
                  <a:tcPr marL="25400" marR="2540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2–6</a:t>
                      </a:r>
                    </a:p>
                  </a:txBody>
                  <a:tcPr marL="25400" marR="2540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7–9</a:t>
                      </a:r>
                    </a:p>
                  </a:txBody>
                  <a:tcPr marL="25400" marR="2540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Wingdings 2" panose="05020102010507070707" pitchFamily="18" charset="2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10–14</a:t>
                      </a:r>
                    </a:p>
                  </a:txBody>
                  <a:tcPr marL="25400" marR="2540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2713" y="3389933"/>
            <a:ext cx="863632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(ГВЭ)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литерой 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«К», устно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вариант экзаменационной работы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из которых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заданий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кратким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7463122" y="95757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9 класс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02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601613" cy="65122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57" b="22244"/>
          <a:stretch>
            <a:fillRect/>
          </a:stretch>
        </p:blipFill>
        <p:spPr bwMode="auto">
          <a:xfrm>
            <a:off x="107950" y="1268413"/>
            <a:ext cx="8891588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26"/>
          <a:stretch>
            <a:fillRect/>
          </a:stretch>
        </p:blipFill>
        <p:spPr bwMode="auto">
          <a:xfrm>
            <a:off x="23813" y="1700213"/>
            <a:ext cx="90106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7" y="116632"/>
            <a:ext cx="4666357" cy="6603905"/>
          </a:xfrm>
          <a:prstGeom prst="rect">
            <a:avLst/>
          </a:prstGeom>
        </p:spPr>
      </p:pic>
      <p:sp>
        <p:nvSpPr>
          <p:cNvPr id="80899" name="TextBox 3"/>
          <p:cNvSpPr txBox="1">
            <a:spLocks noChangeArrowheads="1"/>
          </p:cNvSpPr>
          <p:nvPr/>
        </p:nvSpPr>
        <p:spPr bwMode="auto">
          <a:xfrm>
            <a:off x="4454525" y="2193925"/>
            <a:ext cx="11509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/>
              <a:t>№1-0,56</a:t>
            </a:r>
          </a:p>
          <a:p>
            <a:r>
              <a:rPr lang="ru-RU" altLang="ru-RU"/>
              <a:t>№2-125</a:t>
            </a:r>
          </a:p>
          <a:p>
            <a:r>
              <a:rPr lang="ru-RU" altLang="ru-RU"/>
              <a:t>№3-8953</a:t>
            </a:r>
          </a:p>
        </p:txBody>
      </p:sp>
      <p:sp>
        <p:nvSpPr>
          <p:cNvPr id="80900" name="TextBox 2"/>
          <p:cNvSpPr txBox="1">
            <a:spLocks noChangeArrowheads="1"/>
          </p:cNvSpPr>
          <p:nvPr/>
        </p:nvSpPr>
        <p:spPr bwMode="auto">
          <a:xfrm>
            <a:off x="4414838" y="3771900"/>
            <a:ext cx="453548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>
                <a:solidFill>
                  <a:srgbClr val="C00000"/>
                </a:solidFill>
              </a:rPr>
              <a:t>МАТЕМАТИКА</a:t>
            </a:r>
          </a:p>
          <a:p>
            <a:r>
              <a:rPr lang="ru-RU" altLang="ru-RU" b="1">
                <a:solidFill>
                  <a:srgbClr val="C00000"/>
                </a:solidFill>
              </a:rPr>
              <a:t>С 1 по 10 только ответы</a:t>
            </a:r>
          </a:p>
          <a:p>
            <a:endParaRPr lang="ru-RU" altLang="ru-RU" b="1">
              <a:solidFill>
                <a:srgbClr val="C00000"/>
              </a:solidFill>
            </a:endParaRPr>
          </a:p>
          <a:p>
            <a:endParaRPr lang="ru-RU" altLang="ru-RU" b="1">
              <a:solidFill>
                <a:srgbClr val="C00000"/>
              </a:solidFill>
            </a:endParaRPr>
          </a:p>
          <a:p>
            <a:r>
              <a:rPr lang="ru-RU" altLang="ru-RU" b="1">
                <a:solidFill>
                  <a:srgbClr val="C00000"/>
                </a:solidFill>
              </a:rPr>
              <a:t>11 и 12 задания  выполнить решение</a:t>
            </a:r>
          </a:p>
        </p:txBody>
      </p:sp>
      <p:sp>
        <p:nvSpPr>
          <p:cNvPr id="80901" name="TextBox 2"/>
          <p:cNvSpPr txBox="1">
            <a:spLocks noChangeArrowheads="1"/>
          </p:cNvSpPr>
          <p:nvPr/>
        </p:nvSpPr>
        <p:spPr bwMode="auto">
          <a:xfrm>
            <a:off x="6375400" y="1628775"/>
            <a:ext cx="2162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/>
              <a:t>СТАВИМ ОЦЕНКУ</a:t>
            </a:r>
          </a:p>
        </p:txBody>
      </p:sp>
      <p:sp>
        <p:nvSpPr>
          <p:cNvPr id="4" name="Стрелка вправо 3"/>
          <p:cNvSpPr/>
          <p:nvPr/>
        </p:nvSpPr>
        <p:spPr>
          <a:xfrm rot="10800000">
            <a:off x="5084763" y="1679575"/>
            <a:ext cx="1290637" cy="3492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0903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20941" r="75346" b="68559"/>
          <a:stretch>
            <a:fillRect/>
          </a:stretch>
        </p:blipFill>
        <p:spPr bwMode="auto">
          <a:xfrm>
            <a:off x="112713" y="1198563"/>
            <a:ext cx="38893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4" name="TextBox 1"/>
          <p:cNvSpPr txBox="1">
            <a:spLocks noChangeArrowheads="1"/>
          </p:cNvSpPr>
          <p:nvPr/>
        </p:nvSpPr>
        <p:spPr bwMode="auto">
          <a:xfrm>
            <a:off x="1187450" y="2276475"/>
            <a:ext cx="441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3600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ChangeArrowheads="1"/>
          </p:cNvSpPr>
          <p:nvPr/>
        </p:nvSpPr>
        <p:spPr bwMode="auto">
          <a:xfrm>
            <a:off x="431800" y="82550"/>
            <a:ext cx="842486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marL="169863" indent="-169863" eaLnBrk="0" hangingPunct="0">
              <a:lnSpc>
                <a:spcPct val="90000"/>
              </a:lnSpc>
              <a:spcBef>
                <a:spcPts val="13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1pPr>
            <a:lvl2pPr marL="630238" indent="-209550" eaLnBrk="0" hangingPunct="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2pPr>
            <a:lvl3pPr marL="1052513" indent="-209550" eaLnBrk="0" hangingPunct="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3pPr>
            <a:lvl4pPr marL="1474788" indent="-209550" eaLnBrk="0" hangingPunct="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4pPr>
            <a:lvl5pPr marL="1897063" indent="-209550" eaLnBrk="0" hangingPunct="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5pPr>
            <a:lvl6pPr marL="2354263" indent="-209550" defTabSz="449263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6pPr>
            <a:lvl7pPr marL="2811463" indent="-209550" defTabSz="449263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7pPr>
            <a:lvl8pPr marL="3268663" indent="-209550" defTabSz="449263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8pPr>
            <a:lvl9pPr marL="3725863" indent="-209550" defTabSz="449263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"/>
            </a:pPr>
            <a:r>
              <a:rPr lang="ru-RU" altLang="ru-RU" sz="1600" b="1">
                <a:solidFill>
                  <a:srgbClr val="C00000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ru-RU" altLang="ru-RU" sz="1800" b="1">
                <a:solidFill>
                  <a:srgbClr val="6C0000"/>
                </a:solidFill>
                <a:latin typeface="Verdana" panose="020B060403050404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Сводный график проведения независимой оценки качества образования во 2 полугодии 2018-2019 уч. года</a:t>
            </a:r>
          </a:p>
        </p:txBody>
      </p:sp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8893175" y="6518275"/>
            <a:ext cx="2508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90000"/>
              </a:lnSpc>
              <a:spcBef>
                <a:spcPts val="13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1pPr>
            <a:lvl2pPr marL="630238" indent="-209550" eaLnBrk="0" hangingPunct="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2pPr>
            <a:lvl3pPr marL="1052513" indent="-209550" eaLnBrk="0" hangingPunct="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3pPr>
            <a:lvl4pPr marL="1474788" indent="-209550" eaLnBrk="0" hangingPunct="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4pPr>
            <a:lvl5pPr marL="1897063" indent="-209550" eaLnBrk="0" hangingPunct="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5pPr>
            <a:lvl6pPr marL="2354263" indent="-209550" defTabSz="449263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6pPr>
            <a:lvl7pPr marL="2811463" indent="-209550" defTabSz="449263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7pPr>
            <a:lvl8pPr marL="3268663" indent="-209550" defTabSz="449263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8pPr>
            <a:lvl9pPr marL="3725863" indent="-209550" defTabSz="449263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SzPct val="100000"/>
              <a:buFontTx/>
              <a:buNone/>
            </a:pPr>
            <a:fld id="{E69A9830-82C6-4EED-8559-CB4C89C124F0}" type="slidenum">
              <a:rPr lang="ru-RU" altLang="ru-RU" sz="1200">
                <a:solidFill>
                  <a:srgbClr val="898989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ClrTx/>
                <a:buSzPct val="100000"/>
                <a:buFontTx/>
                <a:buNone/>
              </a:pPr>
              <a:t>8</a:t>
            </a:fld>
            <a:endParaRPr lang="ru-RU" altLang="ru-RU" sz="1200">
              <a:solidFill>
                <a:srgbClr val="898989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1508" name="Rectangle 13"/>
          <p:cNvSpPr>
            <a:spLocks noChangeArrowheads="1"/>
          </p:cNvSpPr>
          <p:nvPr/>
        </p:nvSpPr>
        <p:spPr bwMode="auto">
          <a:xfrm>
            <a:off x="2393950" y="15970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ru-RU" alt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040381"/>
              </p:ext>
            </p:extLst>
          </p:nvPr>
        </p:nvGraphicFramePr>
        <p:xfrm>
          <a:off x="250824" y="890294"/>
          <a:ext cx="8642351" cy="5851070"/>
        </p:xfrm>
        <a:graphic>
          <a:graphicData uri="http://schemas.openxmlformats.org/drawingml/2006/table">
            <a:tbl>
              <a:tblPr/>
              <a:tblGrid>
                <a:gridCol w="9401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089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541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1611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22298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95707"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Класс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Предметы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Сроки проведения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Участие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Формат проведения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0129">
                <a:tc gridSpan="5">
                  <a:txBody>
                    <a:bodyPr/>
                    <a:lstStyle/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Всероссийские проверочные работы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0129">
                <a:tc row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8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icrosoft YaHei" pitchFamily="34" charset="-122"/>
                          <a:cs typeface="+mn-cs"/>
                        </a:rPr>
                        <a:t>Обществознание </a:t>
                      </a: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01-05.04.2019</a:t>
                      </a:r>
                      <a:endParaRPr kumimoji="0" lang="ru-RU" alt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icrosoft YaHei" pitchFamily="34" charset="-122"/>
                        <a:cs typeface="+mn-cs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marL="0" marR="0" indent="0" algn="ctr" defTabSz="8439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100%</a:t>
                      </a:r>
                      <a:r>
                        <a:rPr lang="ru-RU" sz="12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участие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Контрольная работа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0129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icrosoft YaHei" pitchFamily="34" charset="-122"/>
                          <a:cs typeface="+mn-cs"/>
                        </a:rPr>
                        <a:t>Биология</a:t>
                      </a: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01-05.04.2019</a:t>
                      </a:r>
                      <a:endParaRPr kumimoji="0" lang="ru-RU" alt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icrosoft YaHei" pitchFamily="34" charset="-122"/>
                        <a:cs typeface="+mn-cs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0129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icrosoft YaHei" pitchFamily="34" charset="-122"/>
                          <a:cs typeface="+mn-cs"/>
                        </a:rPr>
                        <a:t>Физика</a:t>
                      </a: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08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-12.04.2019</a:t>
                      </a:r>
                      <a:endParaRPr kumimoji="0" lang="ru-RU" alt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icrosoft YaHei" pitchFamily="34" charset="-122"/>
                        <a:cs typeface="+mn-cs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0129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icrosoft YaHei" pitchFamily="34" charset="-122"/>
                          <a:cs typeface="+mn-cs"/>
                        </a:rPr>
                        <a:t>География</a:t>
                      </a: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08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-12.04.2019</a:t>
                      </a:r>
                      <a:endParaRPr kumimoji="0" lang="ru-RU" alt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icrosoft YaHei" pitchFamily="34" charset="-122"/>
                        <a:cs typeface="+mn-cs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0129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icrosoft YaHei" pitchFamily="34" charset="-122"/>
                          <a:cs typeface="+mn-cs"/>
                        </a:rPr>
                        <a:t>Математика</a:t>
                      </a: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15-19.04.201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9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0129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icrosoft YaHei" pitchFamily="34" charset="-122"/>
                          <a:cs typeface="+mn-cs"/>
                        </a:rPr>
                        <a:t>Русский язык</a:t>
                      </a: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15-19.04.201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9</a:t>
                      </a:r>
                      <a:endParaRPr kumimoji="0" lang="ru-RU" alt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icrosoft YaHei" pitchFamily="34" charset="-122"/>
                        <a:cs typeface="+mn-cs"/>
                      </a:endParaRP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90129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icrosoft YaHei" pitchFamily="34" charset="-122"/>
                          <a:cs typeface="+mn-cs"/>
                        </a:rPr>
                        <a:t>История</a:t>
                      </a: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22-26.04.2019</a:t>
                      </a: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90129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icrosoft YaHei" pitchFamily="34" charset="-122"/>
                          <a:cs typeface="+mn-cs"/>
                        </a:rPr>
                        <a:t>Химия</a:t>
                      </a: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22-26.04.2019</a:t>
                      </a:r>
                    </a:p>
                  </a:txBody>
                  <a:tcPr marL="44498" marR="444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162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10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География</a:t>
                      </a: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11-15.03.2019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439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100%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участие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Контрольная работа</a:t>
                      </a: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90129"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11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Иностранный язык</a:t>
                      </a: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4-8.03.2019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100% </a:t>
                      </a:r>
                      <a:r>
                        <a:rPr lang="ru-RU" sz="12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участие</a:t>
                      </a: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Контрольная работа </a:t>
                      </a: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901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История</a:t>
                      </a: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11-15.03.2019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901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География</a:t>
                      </a: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439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11-15.03.2019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901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Химия</a:t>
                      </a: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439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11-15.03.2019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901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Физика</a:t>
                      </a: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18-22.03.2019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901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Биология </a:t>
                      </a: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439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18-22.03.2019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90129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Комплексные метапредметные </a:t>
                      </a:r>
                      <a:r>
                        <a:rPr lang="ru-RU" sz="1200" b="1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работы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3233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10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Читательская грамотность</a:t>
                      </a: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28-26.02.2019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8439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100%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участие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Конкурс-исследование</a:t>
                      </a:r>
                      <a:r>
                        <a:rPr lang="ru-RU" sz="12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901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Финансовая грамотность</a:t>
                      </a: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04-04.03.2019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53506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Репетиционные </a:t>
                      </a:r>
                      <a:r>
                        <a:rPr lang="ru-RU" sz="1600" b="1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экзамены</a:t>
                      </a:r>
                      <a:endParaRPr lang="ru-RU" sz="16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25350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Русский язык</a:t>
                      </a: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11.02.-11.03.2019</a:t>
                      </a:r>
                      <a:endParaRPr lang="ru-RU" sz="16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100% участие</a:t>
                      </a: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Задания-аналоги ОГЭ/КИМ на электронном носителе</a:t>
                      </a: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5070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Математика</a:t>
                      </a: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25350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Русский язык</a:t>
                      </a: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94" marR="44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100% участие</a:t>
                      </a: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Задания-аналоги ЕГЭ/КИМ на электронном носителе</a:t>
                      </a: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5070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Математика (П, Б)</a:t>
                      </a: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100% </a:t>
                      </a: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участие 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98" marR="44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87828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679" y="125924"/>
            <a:ext cx="4583744" cy="6480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s://sch46.edusev.ru/uploads/5000/20418/section/317267/kriter.jpg?14984034972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207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80393" y="1269206"/>
            <a:ext cx="5761038" cy="431958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83972" name="Прямоугольник 2"/>
          <p:cNvSpPr>
            <a:spLocks noChangeArrowheads="1"/>
          </p:cNvSpPr>
          <p:nvPr/>
        </p:nvSpPr>
        <p:spPr bwMode="auto">
          <a:xfrm>
            <a:off x="2263775" y="3132138"/>
            <a:ext cx="4994275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7000"/>
              </a:lnSpc>
            </a:pPr>
            <a:r>
              <a:rPr lang="ru-RU" altLang="ru-RU" sz="4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Оценивание работ</a:t>
            </a:r>
            <a:endParaRPr lang="ru-RU" altLang="ru-RU" sz="48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Заголовок 1"/>
          <p:cNvSpPr>
            <a:spLocks noGrp="1"/>
          </p:cNvSpPr>
          <p:nvPr>
            <p:ph type="title"/>
          </p:nvPr>
        </p:nvSpPr>
        <p:spPr>
          <a:xfrm>
            <a:off x="633413" y="365125"/>
            <a:ext cx="7886700" cy="759619"/>
          </a:xfrm>
        </p:spPr>
        <p:txBody>
          <a:bodyPr/>
          <a:lstStyle/>
          <a:p>
            <a:pPr algn="ctr" eaLnBrk="1" hangingPunct="1"/>
            <a:r>
              <a:rPr lang="ru-RU" alt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Оценивание работы</a:t>
            </a:r>
          </a:p>
        </p:txBody>
      </p:sp>
      <p:sp>
        <p:nvSpPr>
          <p:cNvPr id="84995" name="Содержимое 2"/>
          <p:cNvSpPr>
            <a:spLocks noGrp="1"/>
          </p:cNvSpPr>
          <p:nvPr>
            <p:ph idx="1"/>
          </p:nvPr>
        </p:nvSpPr>
        <p:spPr>
          <a:xfrm>
            <a:off x="467544" y="1340768"/>
            <a:ext cx="7814692" cy="936104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r>
              <a:rPr lang="ru-RU" altLang="ru-RU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  9 класс (ОГЭ)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9512" y="2492896"/>
            <a:ext cx="86409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Продолжительность ОГЭ по русскому языку</a:t>
            </a:r>
          </a:p>
          <a:p>
            <a:r>
              <a:rPr lang="ru-RU" dirty="0"/>
              <a:t>На выполнение экзаменационной работы отводится 235 минут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b="1" dirty="0"/>
              <a:t>Дополнительные материалы и </a:t>
            </a:r>
            <a:r>
              <a:rPr lang="ru-RU" b="1" dirty="0" smtClean="0"/>
              <a:t>оборудование</a:t>
            </a:r>
          </a:p>
          <a:p>
            <a:r>
              <a:rPr lang="ru-RU" dirty="0"/>
              <a:t>Участникам экзамена разрешается пользоваться орфографическими</a:t>
            </a:r>
          </a:p>
          <a:p>
            <a:r>
              <a:rPr lang="ru-RU" dirty="0"/>
              <a:t>с</a:t>
            </a:r>
            <a:r>
              <a:rPr lang="ru-RU" dirty="0" smtClean="0"/>
              <a:t>ловарями.</a:t>
            </a:r>
          </a:p>
          <a:p>
            <a:endParaRPr lang="ru-RU" dirty="0" smtClean="0"/>
          </a:p>
          <a:p>
            <a:r>
              <a:rPr lang="ru-RU" b="1" dirty="0"/>
              <a:t>Изменения в КИМ 2019 года по сравнению с 2018 годом</a:t>
            </a:r>
          </a:p>
          <a:p>
            <a:r>
              <a:rPr lang="ru-RU" dirty="0"/>
              <a:t>Изменения структуры и содержания КИМ отсутствуют.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Заголовок 1"/>
          <p:cNvSpPr>
            <a:spLocks noGrp="1"/>
          </p:cNvSpPr>
          <p:nvPr>
            <p:ph type="title"/>
          </p:nvPr>
        </p:nvSpPr>
        <p:spPr>
          <a:xfrm>
            <a:off x="323850" y="414338"/>
            <a:ext cx="8434388" cy="1143000"/>
          </a:xfrm>
        </p:spPr>
        <p:txBody>
          <a:bodyPr/>
          <a:lstStyle/>
          <a:p>
            <a:pPr algn="ctr" eaLnBrk="1" hangingPunct="1"/>
            <a:r>
              <a:rPr lang="ru-RU" altLang="ru-RU" sz="3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ШКАЛА  перерасчета первичного балла за выполнение экзаменационной работы в отметку по пятибалльной шкале </a:t>
            </a:r>
            <a:br>
              <a:rPr lang="ru-RU" altLang="ru-RU" sz="3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300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1834686"/>
              </p:ext>
            </p:extLst>
          </p:nvPr>
        </p:nvGraphicFramePr>
        <p:xfrm>
          <a:off x="0" y="1557338"/>
          <a:ext cx="8893174" cy="4962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78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351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123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0715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13064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142395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Отметка по 5-балльной шкале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«2»</a:t>
                      </a:r>
                      <a:endParaRPr lang="ru-RU" sz="4000" b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«3»</a:t>
                      </a:r>
                      <a:endParaRPr lang="ru-RU" sz="4000" b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«4»</a:t>
                      </a:r>
                      <a:endParaRPr lang="ru-RU" sz="4000" b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«5»</a:t>
                      </a:r>
                      <a:endParaRPr lang="ru-RU" sz="4000" b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20130">
                <a:tc>
                  <a:txBody>
                    <a:bodyPr/>
                    <a:lstStyle/>
                    <a:p>
                      <a:pPr algn="ctr"/>
                      <a:endParaRPr lang="ru-RU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балл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0-8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9-24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25-33,</a:t>
                      </a:r>
                    </a:p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</a:t>
                      </a: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4 баллов за грамотность 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критериям ГК1-ГК4. Если по критериям ГК1-ГК4 </a:t>
                      </a:r>
                      <a:r>
                        <a:rPr lang="ru-RU" sz="18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учащийся</a:t>
                      </a:r>
                      <a:r>
                        <a:rPr lang="ru-RU" sz="18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набрал менее 4 баллов, выставляется отметка </a:t>
                      </a:r>
                      <a:r>
                        <a:rPr lang="ru-RU" sz="1800" baseline="0" dirty="0" smtClean="0">
                          <a:solidFill>
                            <a:srgbClr val="99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«3»</a:t>
                      </a:r>
                      <a:endParaRPr lang="ru-RU" sz="1800" dirty="0">
                        <a:solidFill>
                          <a:srgbClr val="99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34-39,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6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баллов по грамотности по критериям ГК1-ГК4. Если по критериям ГК1-ГК4 </a:t>
                      </a:r>
                      <a:r>
                        <a:rPr lang="ru-RU" sz="18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учащийся</a:t>
                      </a:r>
                      <a:r>
                        <a:rPr lang="ru-RU" sz="18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набрал менее 6 баллов, выставляется отметка </a:t>
                      </a:r>
                      <a:r>
                        <a:rPr lang="ru-RU" sz="1800" baseline="0" dirty="0" smtClean="0">
                          <a:solidFill>
                            <a:srgbClr val="99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«4»</a:t>
                      </a:r>
                      <a:endParaRPr lang="ru-RU" sz="1800" dirty="0">
                        <a:solidFill>
                          <a:srgbClr val="99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3" y="476250"/>
            <a:ext cx="8715375" cy="792163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	</a:t>
            </a: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satMod val="130000"/>
                  </a:schemeClr>
                </a:solidFill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850" y="404813"/>
            <a:ext cx="8401050" cy="5881687"/>
          </a:xfrm>
        </p:spPr>
        <p:txBody>
          <a:bodyPr rtlCol="0">
            <a:normAutofit fontScale="47500" lnSpcReduction="20000"/>
          </a:bodyPr>
          <a:lstStyle/>
          <a:p>
            <a:pPr marL="365760" indent="-256032" algn="ct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оценки грамотности и фактической точности речи экзаменуемого</a:t>
            </a:r>
          </a:p>
          <a:p>
            <a:pPr marL="365760" indent="-25603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6000" dirty="0" smtClean="0">
              <a:solidFill>
                <a:srgbClr val="FF0000"/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6000" dirty="0" smtClean="0">
              <a:solidFill>
                <a:srgbClr val="FF0000"/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ГК1-Соблюдение орфографических норм-</a:t>
            </a:r>
            <a:r>
              <a:rPr lang="ru-RU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б</a:t>
            </a:r>
            <a:r>
              <a:rPr lang="ru-RU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65760" indent="-25603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ГК2-Соблюдение пунктуационных норм -</a:t>
            </a:r>
            <a:r>
              <a:rPr lang="ru-RU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б.</a:t>
            </a:r>
          </a:p>
          <a:p>
            <a:pPr marL="365760" indent="-25603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ГК3-Соблюдение грамматических норм-</a:t>
            </a:r>
            <a:r>
              <a:rPr lang="ru-RU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б.</a:t>
            </a:r>
          </a:p>
          <a:p>
            <a:pPr marL="365760" indent="-25603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ГК4 -Соблюдение речевых норм -</a:t>
            </a:r>
            <a:r>
              <a:rPr lang="ru-RU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б.</a:t>
            </a:r>
            <a:r>
              <a:rPr lang="ru-RU" sz="6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365760" indent="-25603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5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Фк1-Фактическая точность письменной речи -</a:t>
            </a:r>
            <a:r>
              <a:rPr lang="ru-RU" sz="5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б</a:t>
            </a:r>
            <a:r>
              <a:rPr lang="ru-RU" sz="5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365760" indent="-25603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Максимальное количество баллов за сочинение и изложение по критериям ФК1, ГК1—ГК4 –</a:t>
            </a:r>
          </a:p>
          <a:p>
            <a:pPr marL="365760" indent="-256032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10 баллов	</a:t>
            </a:r>
            <a:endParaRPr lang="ru-RU" sz="6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365760" indent="-25603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449" y="109087"/>
            <a:ext cx="7886700" cy="692695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Оценивание работы</a:t>
            </a:r>
            <a:endParaRPr lang="ru-RU" dirty="0">
              <a:solidFill>
                <a:schemeClr val="tx2">
                  <a:satMod val="13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067" name="Содержимое 2"/>
          <p:cNvSpPr>
            <a:spLocks noGrp="1"/>
          </p:cNvSpPr>
          <p:nvPr>
            <p:ph idx="1"/>
          </p:nvPr>
        </p:nvSpPr>
        <p:spPr>
          <a:xfrm>
            <a:off x="899592" y="801782"/>
            <a:ext cx="7514414" cy="584104"/>
          </a:xfrm>
        </p:spPr>
        <p:txBody>
          <a:bodyPr/>
          <a:lstStyle/>
          <a:p>
            <a:pPr algn="ctr" eaLnBrk="1" hangingPunct="1">
              <a:buFont typeface="Wingdings 3" panose="05040102010807070707" pitchFamily="18" charset="2"/>
              <a:buNone/>
            </a:pPr>
            <a: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 9 класс (ОГЭ)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307" y="1494477"/>
            <a:ext cx="8856984" cy="530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Продолжительность ОГЭ по математике</a:t>
            </a:r>
          </a:p>
          <a:p>
            <a:r>
              <a:rPr lang="ru-RU" dirty="0"/>
              <a:t>На выполнение экзаменационной работы отводится 235 минут</a:t>
            </a:r>
            <a:r>
              <a:rPr lang="ru-RU" dirty="0" smtClean="0"/>
              <a:t>.</a:t>
            </a:r>
          </a:p>
          <a:p>
            <a:endParaRPr lang="ru-RU" sz="500" dirty="0"/>
          </a:p>
          <a:p>
            <a:pPr marL="365760" indent="-283464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Учащимся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разрешается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справочные материалы: </a:t>
            </a:r>
          </a:p>
          <a:p>
            <a:pPr marL="365760" indent="-283464" algn="just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Таблицу квадратов двузначных чисел, формулы корней квадратного уравнения, разложения на множители квадратного трехчлена, формулами </a:t>
            </a:r>
            <a:r>
              <a:rPr lang="ru-RU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n-</a:t>
            </a:r>
            <a:r>
              <a:rPr lang="ru-RU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</a:t>
            </a:r>
            <a:r>
              <a:rPr lang="ru-RU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члена и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суммы </a:t>
            </a:r>
            <a:r>
              <a:rPr lang="ru-RU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первых членов арифметической и геометрической прогрессий, основные формулы из курса геометрии (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содержится в </a:t>
            </a:r>
            <a:r>
              <a:rPr lang="ru-RU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КИМе</a:t>
            </a:r>
            <a:r>
              <a:rPr lang="ru-RU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Разрешается использовать линейку. 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Калькуляторы на экзамене не используются</a:t>
            </a:r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sz="5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5113" indent="-265113" eaLnBrk="1" hangingPunct="1">
              <a:buFont typeface="Wingdings 3" panose="05040102010807070707" pitchFamily="18" charset="2"/>
              <a:buNone/>
              <a:defRPr/>
            </a:pPr>
            <a:r>
              <a:rPr lang="ru-RU" alt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Модуль «Алгебра»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 </a:t>
            </a:r>
            <a:r>
              <a:rPr lang="ru-RU" alt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заданий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65113" indent="-265113" eaLnBrk="1" hangingPunct="1">
              <a:buFont typeface="Wingdings 3" panose="05040102010807070707" pitchFamily="18" charset="2"/>
              <a:buNone/>
              <a:defRPr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в части </a:t>
            </a:r>
            <a:r>
              <a:rPr lang="ru-RU" alt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1-14 заданий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части 2 </a:t>
            </a:r>
            <a:r>
              <a:rPr lang="ru-RU" alt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3 задания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65113" indent="-265113" eaLnBrk="1" hangingPunct="1">
              <a:buFont typeface="Wingdings 3" panose="05040102010807070707" pitchFamily="18" charset="2"/>
              <a:buNone/>
              <a:defRPr/>
            </a:pPr>
            <a:endParaRPr lang="ru-RU" altLang="ru-RU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5113" indent="-265113" eaLnBrk="1" hangingPunct="1">
              <a:buFont typeface="Wingdings 3" panose="05040102010807070707" pitchFamily="18" charset="2"/>
              <a:buNone/>
              <a:defRPr/>
            </a:pPr>
            <a:r>
              <a:rPr lang="ru-RU" alt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Модуль «Геометрия»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 9</a:t>
            </a:r>
            <a:r>
              <a:rPr lang="ru-RU" alt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заданий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65113" indent="-265113" eaLnBrk="1" hangingPunct="1">
              <a:buFont typeface="Wingdings 3" panose="05040102010807070707" pitchFamily="18" charset="2"/>
              <a:buNone/>
              <a:defRPr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в части 1 – 6</a:t>
            </a:r>
            <a:r>
              <a:rPr lang="ru-RU" alt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заданий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части 2- </a:t>
            </a:r>
            <a:r>
              <a:rPr lang="ru-RU" alt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задания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65113" indent="-265113" eaLnBrk="1" hangingPunct="1">
              <a:buFont typeface="Wingdings 3" panose="05040102010807070707" pitchFamily="18" charset="2"/>
              <a:buNone/>
              <a:defRPr/>
            </a:pP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/>
              <a:t>Изменения в КИМ 2019 года в сравнении с 2018 годом</a:t>
            </a:r>
          </a:p>
          <a:p>
            <a:r>
              <a:rPr lang="ru-RU" dirty="0"/>
              <a:t>Изменения структуры и содержания КИМ отсутствуют.</a:t>
            </a:r>
          </a:p>
          <a:p>
            <a:pPr marL="265113" indent="-265113" eaLnBrk="1" hangingPunct="1">
              <a:buFont typeface="Wingdings 3" panose="05040102010807070707" pitchFamily="18" charset="2"/>
              <a:buNone/>
              <a:defRPr/>
            </a:pP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341438"/>
            <a:ext cx="8964613" cy="7191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 перевода общего балла  в 5-балльную шкалу отметок (201</a:t>
            </a:r>
            <a:r>
              <a:rPr lang="en-US" altLang="ru-RU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altLang="ru-RU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г.)</a:t>
            </a:r>
            <a:br>
              <a:rPr lang="ru-RU" altLang="ru-RU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Максимальное количество баллов, которое может получить экзаменуемый за выполнение всей экзаменационной работы, </a:t>
            </a:r>
            <a:r>
              <a:rPr lang="ru-RU" sz="2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32 балла. </a:t>
            </a:r>
            <a:r>
              <a:rPr 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 </a:t>
            </a:r>
            <a:r>
              <a:rPr lang="ru-RU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них – за модуль «Алгебра» – 20 баллов, за модуль «Геометрия» – 12 баллов. </a:t>
            </a:r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Минимальное количество баллов, необходимое для получения отметки «3», свидетельствующее об освоении федерального компонента образовательного стандарта в предметной области «Математика»– </a:t>
            </a:r>
            <a:r>
              <a:rPr lang="en-US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баллов, набранные в сумме за выполнение заданий </a:t>
            </a:r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установленных </a:t>
            </a:r>
            <a:r>
              <a:rPr lang="ru-RU" sz="2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модулей, при условии, что из них </a:t>
            </a:r>
            <a:r>
              <a:rPr lang="ru-RU" sz="22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 менее </a:t>
            </a:r>
            <a:r>
              <a:rPr lang="ru-RU" sz="22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баллов по модулю «Алгебра», не менее 1 балла по </a:t>
            </a:r>
            <a:r>
              <a:rPr lang="ru-RU" sz="22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модулю «Геометрия».</a:t>
            </a:r>
            <a:br>
              <a:rPr lang="ru-RU" sz="22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Преодоление минимального результата дает выпускнику право на получение, в соответствии с учебным планом образовательного учреждения, итоговой отметки по алгебре и геометрии </a:t>
            </a:r>
            <a:r>
              <a:rPr lang="ru-RU" sz="2000" dirty="0"/>
              <a:t/>
            </a:r>
            <a:br>
              <a:rPr lang="ru-RU" sz="2000" dirty="0"/>
            </a:br>
            <a:endParaRPr lang="ru-RU" altLang="ru-RU" sz="22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28575" y="3068960"/>
            <a:ext cx="9036050" cy="1439862"/>
          </a:xfrm>
        </p:spPr>
        <p:txBody>
          <a:bodyPr/>
          <a:lstStyle/>
          <a:p>
            <a:pPr marL="0" indent="0" algn="ctr">
              <a:buFont typeface="Wingdings 2" panose="05020102010507070707" pitchFamily="18" charset="2"/>
              <a:buNone/>
              <a:defRPr/>
            </a:pPr>
            <a:endParaRPr lang="ru-RU" b="1" dirty="0" smtClean="0">
              <a:solidFill>
                <a:srgbClr val="FF0000"/>
              </a:solidFill>
            </a:endParaRPr>
          </a:p>
          <a:p>
            <a:pPr marL="0" indent="0" algn="ctr">
              <a:buFont typeface="Wingdings 2" panose="05020102010507070707" pitchFamily="18" charset="2"/>
              <a:buNone/>
              <a:defRPr/>
            </a:pPr>
            <a:endParaRPr lang="ru-RU" b="1" dirty="0" smtClean="0">
              <a:solidFill>
                <a:srgbClr val="FF0000"/>
              </a:solidFill>
            </a:endParaRPr>
          </a:p>
          <a:p>
            <a:pPr marL="0" indent="0" algn="ctr">
              <a:buFont typeface="Wingdings 2" panose="05020102010507070707" pitchFamily="18" charset="2"/>
              <a:buNone/>
              <a:defRPr/>
            </a:pPr>
            <a:r>
              <a:rPr lang="ru-RU" b="1" dirty="0" smtClean="0">
                <a:solidFill>
                  <a:srgbClr val="FF0000"/>
                </a:solidFill>
              </a:rPr>
              <a:t>Шкала пересчета суммарного балла за выполнение экзаменационной работы в целом в отметку по математике </a:t>
            </a:r>
            <a:r>
              <a:rPr lang="ru-RU" b="1" dirty="0" smtClean="0"/>
              <a:t>(Утверждена ДОН)</a:t>
            </a:r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  <a:p>
            <a:pPr marL="0" indent="0">
              <a:buNone/>
              <a:defRPr/>
            </a:pPr>
            <a:endParaRPr lang="ru-RU" dirty="0" smtClean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251520" y="4508822"/>
          <a:ext cx="8836025" cy="1646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9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530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530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2424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5871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823119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Отметка по пятибалльной шкале </a:t>
                      </a:r>
                      <a:endParaRPr lang="ru-RU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«2»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«3» 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«4»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«5» 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3119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Суммарный балл за работу в целом 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0 – 4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5 – 14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15 – 21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22 – 32 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72940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341438"/>
            <a:ext cx="8964613" cy="7191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2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107950" y="116632"/>
            <a:ext cx="9036050" cy="792088"/>
          </a:xfrm>
        </p:spPr>
        <p:txBody>
          <a:bodyPr/>
          <a:lstStyle/>
          <a:p>
            <a:pPr marL="0" indent="0" algn="ctr">
              <a:buFont typeface="Wingdings 2" panose="05020102010507070707" pitchFamily="18" charset="2"/>
              <a:buNone/>
              <a:defRPr/>
            </a:pPr>
            <a:r>
              <a:rPr lang="ru-RU" b="1" dirty="0" smtClean="0">
                <a:solidFill>
                  <a:srgbClr val="FF0000"/>
                </a:solidFill>
              </a:rPr>
              <a:t>Шкала пересчета суммарного балла за выполнение заданий, относящихся к разделу «Алгебра» в отметку по алгебре</a:t>
            </a:r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  <a:p>
            <a:pPr marL="0" indent="0">
              <a:buNone/>
              <a:defRPr/>
            </a:pPr>
            <a:endParaRPr lang="ru-RU" dirty="0" smtClean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207962" y="980728"/>
          <a:ext cx="8836025" cy="2011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9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530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530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2424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5871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823119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Отметка по пятибалльной шкале </a:t>
                      </a:r>
                      <a:endParaRPr lang="ru-RU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«2»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«3» 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«4»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«5» 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3119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Суммарный балл по алгебраическим заданиям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0 – 3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4 – 10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11 – 15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16 – 20 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41498" y="3121574"/>
            <a:ext cx="8568952" cy="1067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lnSpc>
                <a:spcPct val="90000"/>
              </a:lnSpc>
              <a:spcBef>
                <a:spcPts val="750"/>
              </a:spcBef>
              <a:defRPr/>
            </a:pPr>
            <a:endParaRPr lang="ru-RU" sz="2100" b="1" dirty="0" smtClean="0">
              <a:solidFill>
                <a:srgbClr val="FF0000"/>
              </a:solidFill>
              <a:latin typeface="Calibri"/>
            </a:endParaRPr>
          </a:p>
          <a:p>
            <a:pPr lvl="0" algn="ctr" defTabSz="685800">
              <a:lnSpc>
                <a:spcPct val="90000"/>
              </a:lnSpc>
              <a:spcBef>
                <a:spcPts val="750"/>
              </a:spcBef>
              <a:defRPr/>
            </a:pPr>
            <a:r>
              <a:rPr lang="ru-RU" sz="2100" b="1" dirty="0" smtClean="0">
                <a:solidFill>
                  <a:srgbClr val="FF0000"/>
                </a:solidFill>
                <a:latin typeface="Calibri"/>
              </a:rPr>
              <a:t>Шкала </a:t>
            </a:r>
            <a:r>
              <a:rPr lang="ru-RU" sz="2100" b="1" dirty="0">
                <a:solidFill>
                  <a:srgbClr val="FF0000"/>
                </a:solidFill>
                <a:latin typeface="Calibri"/>
              </a:rPr>
              <a:t>пересчета суммарного балла за выполнение заданий, относящихся к разделу </a:t>
            </a:r>
            <a:r>
              <a:rPr lang="ru-RU" sz="2100" b="1" dirty="0" smtClean="0">
                <a:solidFill>
                  <a:srgbClr val="FF0000"/>
                </a:solidFill>
                <a:latin typeface="Calibri"/>
              </a:rPr>
              <a:t>«Геометрия» </a:t>
            </a:r>
            <a:r>
              <a:rPr lang="ru-RU" sz="2100" b="1" dirty="0">
                <a:solidFill>
                  <a:srgbClr val="FF0000"/>
                </a:solidFill>
                <a:latin typeface="Calibri"/>
              </a:rPr>
              <a:t>в отметку по </a:t>
            </a:r>
            <a:r>
              <a:rPr lang="ru-RU" sz="2100" b="1" dirty="0" smtClean="0">
                <a:solidFill>
                  <a:srgbClr val="FF0000"/>
                </a:solidFill>
                <a:latin typeface="Calibri"/>
              </a:rPr>
              <a:t>геометрии</a:t>
            </a:r>
            <a:endParaRPr lang="ru-RU" sz="2100" b="1" dirty="0">
              <a:solidFill>
                <a:srgbClr val="FF0000"/>
              </a:solidFill>
              <a:latin typeface="Calibri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207961" y="4318035"/>
          <a:ext cx="8836025" cy="2011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9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530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530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2424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5871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823119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Отметка по пятибалльной шкале </a:t>
                      </a:r>
                      <a:endParaRPr lang="ru-RU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«2»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«3» 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«4»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«5» 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3119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Суммарный балл по геометрическим заданиям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0 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 – 4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5 – 7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8 – 12 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92633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Оценивание работы</a:t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2">
                  <a:satMod val="13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163" name="Содержимое 2"/>
          <p:cNvSpPr>
            <a:spLocks noGrp="1"/>
          </p:cNvSpPr>
          <p:nvPr>
            <p:ph idx="1"/>
          </p:nvPr>
        </p:nvSpPr>
        <p:spPr>
          <a:xfrm>
            <a:off x="66052" y="1196752"/>
            <a:ext cx="9083904" cy="1728192"/>
          </a:xfrm>
        </p:spPr>
        <p:txBody>
          <a:bodyPr rtlCol="0">
            <a:normAutofit fontScale="32500" lnSpcReduction="20000"/>
          </a:bodyPr>
          <a:lstStyle/>
          <a:p>
            <a:pPr algn="ctr" eaLnBrk="1" fontAlgn="auto" hangingPunct="1"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endParaRPr lang="ru-RU" altLang="ru-RU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ctr" eaLnBrk="1" fontAlgn="auto" hangingPunct="1"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endParaRPr lang="ru-RU" altLang="ru-RU" sz="5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ctr" eaLnBrk="1" fontAlgn="auto" hangingPunct="1"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r>
              <a:rPr lang="ru-RU" altLang="ru-RU" sz="12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МАТЕМАТИКА (профильный уровень)</a:t>
            </a:r>
          </a:p>
          <a:p>
            <a:pPr algn="ctr" eaLnBrk="1" fontAlgn="auto" hangingPunct="1"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r>
              <a:rPr lang="ru-RU" altLang="ru-RU" sz="12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11 класс</a:t>
            </a:r>
          </a:p>
          <a:p>
            <a:pPr algn="ctr" eaLnBrk="1" fontAlgn="auto" hangingPunct="1"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endParaRPr lang="ru-RU" altLang="ru-RU" sz="44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3068960"/>
            <a:ext cx="85689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ru-RU" b="1" dirty="0"/>
              <a:t>Продолжительность ЕГЭ по математике профильного уровня</a:t>
            </a:r>
          </a:p>
          <a:p>
            <a:r>
              <a:rPr lang="ru-RU" dirty="0"/>
              <a:t>На выполнение экзаменационной работы отводится 3 часа 55 минут (235 минут). </a:t>
            </a:r>
          </a:p>
          <a:p>
            <a:r>
              <a:rPr lang="ru-RU" dirty="0"/>
              <a:t>Необходимые справочные материалы выдаются вместе с текстом экзаменационной работы.</a:t>
            </a:r>
          </a:p>
          <a:p>
            <a:r>
              <a:rPr lang="ru-RU" dirty="0"/>
              <a:t>При выполнении заданий разрешается пользоваться линейкой.</a:t>
            </a:r>
          </a:p>
          <a:p>
            <a:endParaRPr lang="ru-RU" dirty="0"/>
          </a:p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</a:rPr>
              <a:t>Изменения в КИМ ЕГЭ 2019 года в сравнении с 2018 годом</a:t>
            </a:r>
          </a:p>
          <a:p>
            <a:r>
              <a:rPr lang="ru-RU" dirty="0">
                <a:solidFill>
                  <a:srgbClr val="002060"/>
                </a:solidFill>
              </a:rPr>
              <a:t>Изменения структуры и содержания КИМ отсутствуют.</a:t>
            </a:r>
            <a:endParaRPr lang="ru-RU" altLang="ru-RU" dirty="0">
              <a:solidFill>
                <a:srgbClr val="00206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0825" y="1628775"/>
          <a:ext cx="8713788" cy="3673475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7288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397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723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67275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248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сложности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заданий</a:t>
                      </a:r>
                      <a:endParaRPr lang="ru-RU" sz="18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заданий</a:t>
                      </a:r>
                      <a:endParaRPr lang="ru-RU" sz="18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Максимальный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первичный балл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максимального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первичного балла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выполнение заданий </a:t>
                      </a: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данного </a:t>
                      </a: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уровня</a:t>
                      </a:r>
                      <a:r>
                        <a:rPr lang="ru-RU" sz="1800" i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сложности</a:t>
                      </a:r>
                      <a:endParaRPr lang="ru-RU" sz="18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максимального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первичного балла за всю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работу, равного </a:t>
                      </a: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8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63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Базовый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63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Повышенный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50,0 %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63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63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80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</a:t>
                      </a:r>
                      <a:endParaRPr lang="ru-RU" sz="180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80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100 %</a:t>
                      </a:r>
                      <a:endParaRPr lang="ru-RU" sz="1800" dirty="0"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93218" name="Rectangle 1"/>
          <p:cNvSpPr>
            <a:spLocks noChangeArrowheads="1"/>
          </p:cNvSpPr>
          <p:nvPr/>
        </p:nvSpPr>
        <p:spPr bwMode="auto">
          <a:xfrm>
            <a:off x="611188" y="457200"/>
            <a:ext cx="7848600" cy="80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endParaRPr lang="ru-RU" altLang="ru-RU" sz="900" b="1">
              <a:latin typeface="Calibri" panose="020F0502020204030204" pitchFamily="34" charset="0"/>
              <a:ea typeface="Calibri" panose="020F0502020204030204" pitchFamily="34" charset="0"/>
              <a:cs typeface="TimesNewRomanPS-BoldMT"/>
            </a:endParaRPr>
          </a:p>
          <a:p>
            <a:pPr algn="just"/>
            <a:endParaRPr lang="ru-RU" altLang="ru-RU" sz="900" b="1">
              <a:latin typeface="Calibri" panose="020F0502020204030204" pitchFamily="34" charset="0"/>
              <a:ea typeface="Calibri" panose="020F0502020204030204" pitchFamily="34" charset="0"/>
              <a:cs typeface="TimesNewRomanPS-BoldMT"/>
            </a:endParaRPr>
          </a:p>
          <a:p>
            <a:pPr algn="just"/>
            <a:r>
              <a:rPr lang="ru-RU" altLang="ru-RU" sz="2800" b="1">
                <a:latin typeface="Calibri" panose="020F0502020204030204" pitchFamily="34" charset="0"/>
                <a:ea typeface="Calibri" panose="020F0502020204030204" pitchFamily="34" charset="0"/>
                <a:cs typeface="TimesNewRomanPS-BoldMT"/>
              </a:rPr>
              <a:t>  </a:t>
            </a:r>
            <a:r>
              <a:rPr lang="ru-RU" altLang="ru-RU" sz="2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Распределение заданий по уровню сложности</a:t>
            </a:r>
            <a:endParaRPr lang="ru-RU" altLang="ru-RU" sz="2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ChangeArrowheads="1"/>
          </p:cNvSpPr>
          <p:nvPr/>
        </p:nvSpPr>
        <p:spPr bwMode="auto">
          <a:xfrm>
            <a:off x="250825" y="69850"/>
            <a:ext cx="8694738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marL="169863" indent="-169863" eaLnBrk="0" hangingPunct="0">
              <a:lnSpc>
                <a:spcPct val="90000"/>
              </a:lnSpc>
              <a:spcBef>
                <a:spcPts val="13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1pPr>
            <a:lvl2pPr marL="630238" indent="-209550" eaLnBrk="0" hangingPunct="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2pPr>
            <a:lvl3pPr marL="1052513" indent="-209550" eaLnBrk="0" hangingPunct="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3pPr>
            <a:lvl4pPr marL="1474788" indent="-209550" eaLnBrk="0" hangingPunct="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4pPr>
            <a:lvl5pPr marL="1897063" indent="-209550" eaLnBrk="0" hangingPunct="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5pPr>
            <a:lvl6pPr marL="2354263" indent="-209550" defTabSz="449263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6pPr>
            <a:lvl7pPr marL="2811463" indent="-209550" defTabSz="449263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7pPr>
            <a:lvl8pPr marL="3268663" indent="-209550" defTabSz="449263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8pPr>
            <a:lvl9pPr marL="3725863" indent="-209550" defTabSz="449263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"/>
            </a:pPr>
            <a:r>
              <a:rPr lang="ru-RU" altLang="ru-RU" sz="2000" b="1">
                <a:solidFill>
                  <a:srgbClr val="C00000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ru-RU" altLang="ru-RU" sz="1800" b="1">
                <a:solidFill>
                  <a:srgbClr val="6C0000"/>
                </a:solidFill>
                <a:latin typeface="Verdana" panose="020B060403050404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Зоны контроля и ответственности </a:t>
            </a:r>
            <a:r>
              <a:rPr lang="ru-RU" altLang="ru-RU" sz="1800" b="1" i="1">
                <a:solidFill>
                  <a:srgbClr val="6C0000"/>
                </a:solidFill>
                <a:latin typeface="Verdana" panose="020B060403050404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руководителей МОУО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None/>
            </a:pPr>
            <a:r>
              <a:rPr lang="ru-RU" altLang="ru-RU" sz="1800" b="1">
                <a:solidFill>
                  <a:srgbClr val="6C0000"/>
                </a:solidFill>
                <a:latin typeface="Verdana" panose="020B060403050404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в 3 четверти  учебного года</a:t>
            </a:r>
          </a:p>
        </p:txBody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8748713" y="6518275"/>
            <a:ext cx="39528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90000"/>
              </a:lnSpc>
              <a:spcBef>
                <a:spcPts val="13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1pPr>
            <a:lvl2pPr marL="630238" indent="-209550" eaLnBrk="0" hangingPunct="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2pPr>
            <a:lvl3pPr marL="1052513" indent="-209550" eaLnBrk="0" hangingPunct="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3pPr>
            <a:lvl4pPr marL="1474788" indent="-209550" eaLnBrk="0" hangingPunct="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4pPr>
            <a:lvl5pPr marL="1897063" indent="-209550" eaLnBrk="0" hangingPunct="0">
              <a:lnSpc>
                <a:spcPct val="90000"/>
              </a:lnSpc>
              <a:spcBef>
                <a:spcPts val="463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5pPr>
            <a:lvl6pPr marL="2354263" indent="-209550" defTabSz="449263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6pPr>
            <a:lvl7pPr marL="2811463" indent="-209550" defTabSz="449263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7pPr>
            <a:lvl8pPr marL="3268663" indent="-209550" defTabSz="449263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8pPr>
            <a:lvl9pPr marL="3725863" indent="-209550" defTabSz="449263" eaLnBrk="0" fontAlgn="base" hangingPunct="0">
              <a:lnSpc>
                <a:spcPct val="90000"/>
              </a:lnSpc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DejaVu Sans" pitchFamily="34" charset="0"/>
                <a:cs typeface="DejaVu Sans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SzPct val="100000"/>
              <a:buFontTx/>
              <a:buNone/>
            </a:pPr>
            <a:fld id="{CB21D59D-94B8-40E0-941E-EAB3B8A14B18}" type="slidenum">
              <a:rPr lang="ru-RU" altLang="ru-RU" sz="1200">
                <a:solidFill>
                  <a:srgbClr val="898989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ClrTx/>
                <a:buSzPct val="100000"/>
                <a:buFontTx/>
                <a:buNone/>
              </a:pPr>
              <a:t>9</a:t>
            </a:fld>
            <a:endParaRPr lang="ru-RU" altLang="ru-RU" sz="1200">
              <a:solidFill>
                <a:srgbClr val="898989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graphicFrame>
        <p:nvGraphicFramePr>
          <p:cNvPr id="18482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820357"/>
              </p:ext>
            </p:extLst>
          </p:nvPr>
        </p:nvGraphicFramePr>
        <p:xfrm>
          <a:off x="250825" y="776288"/>
          <a:ext cx="8631238" cy="5165726"/>
        </p:xfrm>
        <a:graphic>
          <a:graphicData uri="http://schemas.openxmlformats.org/drawingml/2006/table">
            <a:tbl>
              <a:tblPr/>
              <a:tblGrid>
                <a:gridCol w="47529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783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74209"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Arial" charset="0"/>
                        </a:rPr>
                        <a:t>Мероприятия 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98" marR="6859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Меры </a:t>
                      </a:r>
                    </a:p>
                  </a:txBody>
                  <a:tcPr marL="68598" marR="6859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2405"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Обеспечение полноты и актуальности сведений в РИС: до 1 февраля - 11 классы, до 1 марта - 9 классы.</a:t>
                      </a:r>
                    </a:p>
                  </a:txBody>
                  <a:tcPr marL="68598" marR="685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Инструктажи, контроль выполнения требований Порядка ГИА и рекомендаций</a:t>
                      </a:r>
                    </a:p>
                  </a:txBody>
                  <a:tcPr marL="68598" marR="685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91641"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Участие:</a:t>
                      </a:r>
                    </a:p>
                    <a:p>
                      <a:pPr marL="0" marR="0" lvl="0" indent="0" algn="just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 в апробациях, репетиционных экзаменах,  имитационных ЕГЭ/ОГЭ;</a:t>
                      </a:r>
                    </a:p>
                    <a:p>
                      <a:pPr marL="0" marR="0" lvl="0" indent="0" algn="just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 в тренировках по отработке технологий ГИА.</a:t>
                      </a:r>
                    </a:p>
                  </a:txBody>
                  <a:tcPr marL="68598" marR="685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Контроль </a:t>
                      </a: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действи</a:t>
                      </a: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й</a:t>
                      </a: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участников ГИА (дети и взрослые), проведение контрольного тестирования, тренингов, инструктажей с работниками школ</a:t>
                      </a:r>
                    </a:p>
                  </a:txBody>
                  <a:tcPr marL="68598" marR="685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42661"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Обеспечение:</a:t>
                      </a:r>
                    </a:p>
                    <a:p>
                      <a:pPr marL="0" marR="0" lvl="0" indent="0" algn="just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 организации в школах, в том числе на сетевой основе, дополнительных занятий, консультаций, тренингов для выпускников по отработке заданий;</a:t>
                      </a:r>
                    </a:p>
                    <a:p>
                      <a:pPr marL="0" marR="0" lvl="0" indent="0" algn="just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 условий для участия в областных </a:t>
                      </a:r>
                      <a:r>
                        <a:rPr kumimoji="0" lang="ru-RU" altLang="ru-RU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вебинарах</a:t>
                      </a: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для педагогов и педагогов с детьми.</a:t>
                      </a:r>
                    </a:p>
                  </a:txBody>
                  <a:tcPr marL="68598" marR="685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Контроль проведения дополнительных занятий с выпускниками в школах, </a:t>
                      </a:r>
                    </a:p>
                    <a:p>
                      <a:pPr marL="0" marR="0" lvl="0" indent="0" algn="just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участия педагогов, методистов в еженедельных </a:t>
                      </a:r>
                      <a:r>
                        <a:rPr kumimoji="0" lang="ru-RU" altLang="ru-RU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вебинарах</a:t>
                      </a: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организованных экспертами предметных комиссий</a:t>
                      </a:r>
                    </a:p>
                  </a:txBody>
                  <a:tcPr marL="68598" marR="685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52405"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Организация информационно-разъяснительной работы с выпускниками, их родителями, общественниками, СМИ.</a:t>
                      </a:r>
                    </a:p>
                  </a:txBody>
                  <a:tcPr marL="68598" marR="685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Собрания, встречи, телефоны «горячих» линий, консультации, информация на стендах, сайтах </a:t>
                      </a:r>
                    </a:p>
                  </a:txBody>
                  <a:tcPr marL="68598" marR="685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52405"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Создание благоприятной психологической обстановки для выпускников.</a:t>
                      </a:r>
                    </a:p>
                  </a:txBody>
                  <a:tcPr marL="68598" marR="685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842963" eaLnBrk="0" hangingPunct="0">
                        <a:lnSpc>
                          <a:spcPct val="90000"/>
                        </a:lnSpc>
                        <a:spcBef>
                          <a:spcPts val="1300"/>
                        </a:spcBef>
                        <a:buClr>
                          <a:srgbClr val="000000"/>
                        </a:buClr>
                        <a:buSzPct val="4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2068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84296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5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265238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7513" defTabSz="842963" eaLnBrk="0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447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019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91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16313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charset="0"/>
                        <a:defRPr sz="13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8429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Тренинги, консультации, памятки, буклеты, навигатор подготовки к ГИА.</a:t>
                      </a:r>
                    </a:p>
                  </a:txBody>
                  <a:tcPr marL="68598" marR="685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28155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9750" y="115888"/>
            <a:ext cx="7897813" cy="879475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ЕГЭ-2019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(профильный уровень)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211" name="Содержимое 2"/>
          <p:cNvSpPr>
            <a:spLocks noGrp="1"/>
          </p:cNvSpPr>
          <p:nvPr>
            <p:ph idx="4294967295"/>
          </p:nvPr>
        </p:nvSpPr>
        <p:spPr>
          <a:xfrm>
            <a:off x="0" y="981075"/>
            <a:ext cx="8785225" cy="5876925"/>
          </a:xfrm>
        </p:spPr>
        <p:txBody>
          <a:bodyPr rtlCol="0">
            <a:normAutofit lnSpcReduction="10000"/>
          </a:bodyPr>
          <a:lstStyle/>
          <a:p>
            <a:pPr algn="ctr"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alt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оценивания выполнения отдельных заданий и экзаменационной работы в целом </a:t>
            </a:r>
            <a:endParaRPr lang="ru-RU" altLang="ru-RU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alt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Максимальный первичный  балл- 32</a:t>
            </a:r>
            <a:endParaRPr lang="ru-RU" altLang="ru-RU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alt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Правильное решение каждого из заданий 1–12 оценивается 1 баллом.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alt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считается выполненным верно, если экзаменуемый дал правильный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alt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 в виде целого числа или конечной десятичной дроби.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alt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 заданий с развёрнутым ответом оцениваются от 0 до 4 баллов.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alt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Полное правильное решение каждого из заданий </a:t>
            </a:r>
            <a:r>
              <a:rPr lang="ru-RU" alt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13–15 о</a:t>
            </a:r>
            <a:r>
              <a:rPr lang="ru-RU" alt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ценивается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alt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баллами</a:t>
            </a:r>
            <a:r>
              <a:rPr lang="ru-RU" alt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alt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каждого из заданий </a:t>
            </a:r>
            <a:r>
              <a:rPr lang="ru-RU" alt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и 17 – 3 баллами</a:t>
            </a:r>
            <a:r>
              <a:rPr lang="ru-RU" alt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alt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каждого из заданий </a:t>
            </a:r>
            <a:r>
              <a:rPr lang="ru-RU" alt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и 19 – 4 баллами</a:t>
            </a:r>
            <a:r>
              <a:rPr lang="ru-RU" alt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alt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выполнения заданий </a:t>
            </a:r>
            <a:r>
              <a:rPr lang="ru-RU" alt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13–19</a:t>
            </a:r>
            <a:r>
              <a:rPr lang="ru-RU" alt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проводится экспертами на основе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alt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 разработанной системы критериев оценивания.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altLang="ru-RU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Минимальный балл -27баллов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Оценивание работы</a:t>
            </a:r>
            <a:endParaRPr lang="ru-RU" dirty="0">
              <a:solidFill>
                <a:schemeClr val="tx2">
                  <a:satMod val="13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235" name="Содержимое 2"/>
          <p:cNvSpPr>
            <a:spLocks noGrp="1"/>
          </p:cNvSpPr>
          <p:nvPr>
            <p:ph idx="1"/>
          </p:nvPr>
        </p:nvSpPr>
        <p:spPr>
          <a:xfrm>
            <a:off x="251520" y="1341438"/>
            <a:ext cx="8640960" cy="1871538"/>
          </a:xfrm>
        </p:spPr>
        <p:txBody>
          <a:bodyPr/>
          <a:lstStyle/>
          <a:p>
            <a:pPr algn="ctr" eaLnBrk="1" hangingPunct="1">
              <a:buFont typeface="Wingdings 3" panose="05040102010807070707" pitchFamily="18" charset="2"/>
              <a:buNone/>
            </a:pPr>
            <a:r>
              <a:rPr lang="ru-RU" altLang="ru-RU" sz="3600" dirty="0" smtClean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МАТЕМАТИКА (базовый уровень)</a:t>
            </a:r>
          </a:p>
          <a:p>
            <a:pPr algn="ctr" eaLnBrk="1" hangingPunct="1">
              <a:buFont typeface="Wingdings 3" panose="05040102010807070707" pitchFamily="18" charset="2"/>
              <a:buNone/>
            </a:pPr>
            <a:r>
              <a:rPr lang="ru-RU" altLang="ru-RU" sz="3600" dirty="0" smtClean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11 класс</a:t>
            </a:r>
          </a:p>
          <a:p>
            <a:pPr algn="ctr" eaLnBrk="1" hangingPunct="1">
              <a:buFont typeface="Wingdings 3" panose="05040102010807070707" pitchFamily="18" charset="2"/>
              <a:buNone/>
            </a:pPr>
            <a:endParaRPr lang="ru-RU" altLang="ru-RU" sz="3600" dirty="0" smtClean="0"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002060"/>
                </a:solidFill>
              </a:rPr>
              <a:t>Продолжительность ЕГЭ по математике базового уровня</a:t>
            </a:r>
          </a:p>
          <a:p>
            <a:r>
              <a:rPr lang="ru-RU" sz="2000" dirty="0"/>
              <a:t>На выполнение экзаменационной работы отводится 3 часа (180 минут</a:t>
            </a:r>
            <a:r>
              <a:rPr lang="ru-RU" sz="2000" dirty="0" smtClean="0"/>
              <a:t>).</a:t>
            </a:r>
          </a:p>
          <a:p>
            <a:r>
              <a:rPr lang="ru-RU" sz="2000" dirty="0" smtClean="0"/>
              <a:t>Необходимые справочные </a:t>
            </a:r>
            <a:r>
              <a:rPr lang="ru-RU" sz="2000" dirty="0"/>
              <a:t>материалы выдаются вместе с текстом экзаменационной работы.</a:t>
            </a:r>
          </a:p>
          <a:p>
            <a:r>
              <a:rPr lang="ru-RU" sz="2000" dirty="0"/>
              <a:t>При выполнении заданий разрешается пользоваться линейкой</a:t>
            </a:r>
            <a:r>
              <a:rPr lang="ru-RU" sz="2000" dirty="0" smtClean="0"/>
              <a:t>.</a:t>
            </a:r>
          </a:p>
          <a:p>
            <a:endParaRPr lang="ru-RU" sz="2000" dirty="0" smtClean="0"/>
          </a:p>
          <a:p>
            <a:r>
              <a:rPr lang="ru-RU" sz="2000" b="1" dirty="0">
                <a:solidFill>
                  <a:srgbClr val="002060"/>
                </a:solidFill>
              </a:rPr>
              <a:t>Изменения в КИМ ЕГЭ 2019 года в сравнении с 2018 годом</a:t>
            </a:r>
          </a:p>
          <a:p>
            <a:r>
              <a:rPr lang="ru-RU" sz="2000" dirty="0">
                <a:solidFill>
                  <a:srgbClr val="002060"/>
                </a:solidFill>
              </a:rPr>
              <a:t>Изменения структуры и содержания КИМ отсутствуют.</a:t>
            </a:r>
            <a:endParaRPr lang="ru-RU" altLang="ru-RU" sz="2000" dirty="0" smtClean="0">
              <a:solidFill>
                <a:srgbClr val="00206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9750" y="115888"/>
            <a:ext cx="7897813" cy="78740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ЕГЭ-2018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(базовый  уровень)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259" name="Содержимое 2"/>
          <p:cNvSpPr>
            <a:spLocks noGrp="1"/>
          </p:cNvSpPr>
          <p:nvPr>
            <p:ph idx="4294967295"/>
          </p:nvPr>
        </p:nvSpPr>
        <p:spPr>
          <a:xfrm>
            <a:off x="0" y="1047750"/>
            <a:ext cx="8785225" cy="54768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Экзаменационная работа содержит задания </a:t>
            </a:r>
            <a:r>
              <a:rPr lang="ru-RU" alt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базового уровня сложности.</a:t>
            </a:r>
          </a:p>
          <a:p>
            <a:pPr algn="ctr"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altLang="ru-RU" sz="2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оценивания выполнения отдельных заданий и экзаменационной работы в целом 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alt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Правильное решение каждого из заданий 1–20 оценивается 1 баллом.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alt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считается выполненным верно, если экзаменуемый дал правильный ответ в виде целого числа или конечной десятичной дроби, или последовательности цифр.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alt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Максимальный первичный балл за всю работу – </a:t>
            </a:r>
            <a:r>
              <a:rPr lang="ru-RU" alt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alt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Минимальный балл на «зачет» -7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Box 2"/>
          <p:cNvSpPr txBox="1">
            <a:spLocks noChangeArrowheads="1"/>
          </p:cNvSpPr>
          <p:nvPr/>
        </p:nvSpPr>
        <p:spPr bwMode="auto">
          <a:xfrm>
            <a:off x="323850" y="333375"/>
            <a:ext cx="793115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7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оценки по математике базового уровня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900113" y="1397000"/>
          <a:ext cx="4464050" cy="45434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4640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188892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rgbClr val="130BB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баллов </a:t>
                      </a:r>
                      <a:endParaRPr lang="ru-RU" sz="3600" dirty="0">
                        <a:solidFill>
                          <a:srgbClr val="130BB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38633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0-6</a:t>
                      </a:r>
                      <a:endParaRPr lang="ru-RU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38633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7-11</a:t>
                      </a:r>
                      <a:endParaRPr lang="ru-RU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38633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12-16</a:t>
                      </a:r>
                      <a:endParaRPr lang="ru-RU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38633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17-20</a:t>
                      </a:r>
                      <a:endParaRPr lang="ru-RU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364163" y="1397000"/>
          <a:ext cx="2808287" cy="45434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082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188892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rgbClr val="130BB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</a:t>
                      </a:r>
                      <a:endParaRPr lang="ru-RU" sz="3600" dirty="0">
                        <a:solidFill>
                          <a:srgbClr val="130BB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38633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«2»</a:t>
                      </a:r>
                      <a:endParaRPr lang="ru-RU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38633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«3»</a:t>
                      </a:r>
                      <a:endParaRPr lang="ru-RU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38633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«4»</a:t>
                      </a:r>
                      <a:endParaRPr lang="ru-RU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38633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«5»</a:t>
                      </a:r>
                      <a:endParaRPr lang="ru-RU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650" y="188640"/>
            <a:ext cx="7764463" cy="831627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Оценивание работы</a:t>
            </a:r>
            <a:endParaRPr lang="ru-RU" dirty="0">
              <a:solidFill>
                <a:schemeClr val="tx2">
                  <a:satMod val="13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307" name="Содержимое 2"/>
          <p:cNvSpPr>
            <a:spLocks noGrp="1"/>
          </p:cNvSpPr>
          <p:nvPr>
            <p:ph idx="1"/>
          </p:nvPr>
        </p:nvSpPr>
        <p:spPr>
          <a:xfrm>
            <a:off x="755650" y="548681"/>
            <a:ext cx="7886700" cy="2232247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endParaRPr lang="ru-RU" alt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 eaLnBrk="1" fontAlgn="auto" hangingPunct="1"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r>
              <a:rPr lang="ru-RU" altLang="ru-RU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РУССКИЙ ЯЗЫК </a:t>
            </a:r>
          </a:p>
          <a:p>
            <a:pPr algn="ctr" eaLnBrk="1" fontAlgn="auto" hangingPunct="1"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r>
              <a:rPr lang="ru-RU" altLang="ru-RU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11 класс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5863" y="2564904"/>
            <a:ext cx="9001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Продолжительность ЕГЭ по русскому языку</a:t>
            </a:r>
          </a:p>
          <a:p>
            <a:r>
              <a:rPr lang="ru-RU" sz="1600" dirty="0"/>
              <a:t>На выполнение экзаменационной работы отводится 3,5 </a:t>
            </a:r>
            <a:r>
              <a:rPr lang="ru-RU" sz="1600" dirty="0" smtClean="0"/>
              <a:t>часа (</a:t>
            </a:r>
            <a:r>
              <a:rPr lang="ru-RU" sz="1600" dirty="0"/>
              <a:t>210 минут</a:t>
            </a:r>
            <a:r>
              <a:rPr lang="ru-RU" sz="1600" dirty="0" smtClean="0"/>
              <a:t>).</a:t>
            </a:r>
          </a:p>
          <a:p>
            <a:endParaRPr lang="ru-RU" sz="1600" dirty="0" smtClean="0"/>
          </a:p>
          <a:p>
            <a:r>
              <a:rPr lang="ru-RU" sz="1600" b="1" dirty="0"/>
              <a:t>Дополнительные материалы и оборудование</a:t>
            </a:r>
          </a:p>
          <a:p>
            <a:r>
              <a:rPr lang="ru-RU" sz="1600" dirty="0"/>
              <a:t>Дополнительные материалы и оборудование не используются</a:t>
            </a:r>
            <a:r>
              <a:rPr lang="ru-RU" sz="1600" dirty="0" smtClean="0"/>
              <a:t>.</a:t>
            </a:r>
          </a:p>
          <a:p>
            <a:endParaRPr lang="ru-R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002060"/>
                </a:solidFill>
              </a:rPr>
              <a:t>Изменения </a:t>
            </a:r>
            <a:r>
              <a:rPr lang="ru-RU" sz="1600" b="1" dirty="0">
                <a:solidFill>
                  <a:srgbClr val="002060"/>
                </a:solidFill>
              </a:rPr>
              <a:t>в КИМ ЕГЭ 2019 года по сравнению с 2018 годом</a:t>
            </a:r>
          </a:p>
          <a:p>
            <a:r>
              <a:rPr lang="ru-RU" sz="1600" dirty="0">
                <a:solidFill>
                  <a:srgbClr val="002060"/>
                </a:solidFill>
              </a:rPr>
              <a:t>Все основные характеристики экзаменационной работы в </a:t>
            </a:r>
            <a:r>
              <a:rPr lang="ru-RU" sz="1600" dirty="0" smtClean="0">
                <a:solidFill>
                  <a:srgbClr val="002060"/>
                </a:solidFill>
              </a:rPr>
              <a:t>целом сохранены</a:t>
            </a:r>
            <a:r>
              <a:rPr lang="ru-RU" sz="1600" dirty="0">
                <a:solidFill>
                  <a:srgbClr val="002060"/>
                </a:solidFill>
              </a:rPr>
              <a:t>.</a:t>
            </a:r>
          </a:p>
          <a:p>
            <a:r>
              <a:rPr lang="ru-RU" sz="1600" dirty="0">
                <a:solidFill>
                  <a:srgbClr val="002060"/>
                </a:solidFill>
              </a:rPr>
              <a:t>Увеличено количество заданий в экзаменационной работе с 26 до 27 </a:t>
            </a:r>
            <a:r>
              <a:rPr lang="ru-RU" sz="1600" dirty="0" smtClean="0">
                <a:solidFill>
                  <a:srgbClr val="002060"/>
                </a:solidFill>
              </a:rPr>
              <a:t>за счёт </a:t>
            </a:r>
            <a:r>
              <a:rPr lang="ru-RU" sz="1600" dirty="0">
                <a:solidFill>
                  <a:srgbClr val="002060"/>
                </a:solidFill>
              </a:rPr>
              <a:t>введения нового задания (21), проверяющего умение </a:t>
            </a:r>
            <a:r>
              <a:rPr lang="ru-RU" sz="1600" dirty="0" smtClean="0">
                <a:solidFill>
                  <a:srgbClr val="002060"/>
                </a:solidFill>
              </a:rPr>
              <a:t>проводить пунктуационный </a:t>
            </a:r>
            <a:r>
              <a:rPr lang="ru-RU" sz="1600" dirty="0">
                <a:solidFill>
                  <a:srgbClr val="002060"/>
                </a:solidFill>
              </a:rPr>
              <a:t>анализ текста.</a:t>
            </a:r>
          </a:p>
          <a:p>
            <a:r>
              <a:rPr lang="ru-RU" sz="1600" dirty="0">
                <a:solidFill>
                  <a:srgbClr val="002060"/>
                </a:solidFill>
              </a:rPr>
              <a:t>Изменён формат заданий 2, 9–12.</a:t>
            </a:r>
          </a:p>
          <a:p>
            <a:r>
              <a:rPr lang="ru-RU" sz="1600" dirty="0">
                <a:solidFill>
                  <a:srgbClr val="002060"/>
                </a:solidFill>
              </a:rPr>
              <a:t>Расширен диапазон проверяемых орфографических и </a:t>
            </a:r>
            <a:r>
              <a:rPr lang="ru-RU" sz="1600" dirty="0" smtClean="0">
                <a:solidFill>
                  <a:srgbClr val="002060"/>
                </a:solidFill>
              </a:rPr>
              <a:t>пунктуационных умений</a:t>
            </a:r>
            <a:r>
              <a:rPr lang="ru-RU" sz="1600" dirty="0">
                <a:solidFill>
                  <a:srgbClr val="002060"/>
                </a:solidFill>
              </a:rPr>
              <a:t>.</a:t>
            </a:r>
          </a:p>
          <a:p>
            <a:r>
              <a:rPr lang="ru-RU" sz="1600" dirty="0">
                <a:solidFill>
                  <a:srgbClr val="002060"/>
                </a:solidFill>
              </a:rPr>
              <a:t>Уточнён уровень сложности отдельных заданий.</a:t>
            </a:r>
          </a:p>
          <a:p>
            <a:r>
              <a:rPr lang="ru-RU" sz="1600" dirty="0">
                <a:solidFill>
                  <a:srgbClr val="002060"/>
                </a:solidFill>
              </a:rPr>
              <a:t>Уточнена формулировка задания 27 с развёрнутым ответом. </a:t>
            </a:r>
            <a:r>
              <a:rPr lang="ru-RU" sz="1600" dirty="0" smtClean="0">
                <a:solidFill>
                  <a:srgbClr val="002060"/>
                </a:solidFill>
              </a:rPr>
              <a:t>Уточнены критерии </a:t>
            </a:r>
            <a:r>
              <a:rPr lang="ru-RU" sz="1600" dirty="0">
                <a:solidFill>
                  <a:srgbClr val="002060"/>
                </a:solidFill>
              </a:rPr>
              <a:t>оценивания задания 27.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Прямоугольник 2"/>
          <p:cNvSpPr>
            <a:spLocks noChangeArrowheads="1"/>
          </p:cNvSpPr>
          <p:nvPr/>
        </p:nvSpPr>
        <p:spPr bwMode="auto">
          <a:xfrm>
            <a:off x="684213" y="260350"/>
            <a:ext cx="83518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заданий по уровню сложности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356719"/>
              </p:ext>
            </p:extLst>
          </p:nvPr>
        </p:nvGraphicFramePr>
        <p:xfrm>
          <a:off x="107950" y="1397000"/>
          <a:ext cx="8928101" cy="33931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57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122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7202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8880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011521">
                <a:tc>
                  <a:txBody>
                    <a:bodyPr/>
                    <a:lstStyle/>
                    <a:p>
                      <a:pPr algn="ctr"/>
                      <a:r>
                        <a:rPr lang="ru-RU" sz="1800" i="1" u="none" strike="noStrik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</a:t>
                      </a:r>
                    </a:p>
                    <a:p>
                      <a:pPr algn="ctr"/>
                      <a:r>
                        <a:rPr lang="ru-RU" sz="1800" i="1" u="none" strike="noStrik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сложности</a:t>
                      </a:r>
                    </a:p>
                    <a:p>
                      <a:pPr algn="ctr"/>
                      <a:r>
                        <a:rPr lang="ru-RU" sz="1800" i="1" u="none" strike="noStrik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заданий</a:t>
                      </a:r>
                      <a:endParaRPr lang="ru-RU" sz="1800" b="0" i="1" u="none" strike="noStrike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u="none" strike="noStrik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800" i="1" u="none" strike="noStrik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заданий</a:t>
                      </a:r>
                      <a:endParaRPr lang="ru-RU" sz="1800" b="0" i="1" u="none" strike="noStrike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u="none" strike="noStrik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Максимальный</a:t>
                      </a:r>
                    </a:p>
                    <a:p>
                      <a:pPr algn="ctr"/>
                      <a:r>
                        <a:rPr lang="ru-RU" sz="1800" i="1" u="none" strike="noStrik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первичный</a:t>
                      </a:r>
                    </a:p>
                    <a:p>
                      <a:pPr algn="ctr"/>
                      <a:r>
                        <a:rPr lang="ru-RU" sz="1800" i="1" u="none" strike="noStrik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</a:t>
                      </a:r>
                      <a:endParaRPr lang="ru-RU" sz="1800" b="0" i="1" u="none" strike="noStrike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u="none" strike="noStrik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максимального</a:t>
                      </a:r>
                    </a:p>
                    <a:p>
                      <a:pPr algn="ctr"/>
                      <a:r>
                        <a:rPr lang="ru-RU" sz="1800" i="1" u="none" strike="noStrik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первичного балла за выполнение заданий данного уровня сложности от максимального первичного балла за всю работу, равного</a:t>
                      </a:r>
                    </a:p>
                    <a:p>
                      <a:pPr algn="ctr"/>
                      <a:r>
                        <a:rPr lang="ru-RU" sz="1800" i="1" u="none" strike="noStrik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баллам</a:t>
                      </a:r>
                      <a:endParaRPr lang="ru-RU" sz="1800" b="0" i="1" u="none" strike="noStrike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04">
                <a:tc>
                  <a:txBody>
                    <a:bodyPr/>
                    <a:lstStyle/>
                    <a:p>
                      <a:pPr algn="ctr"/>
                      <a:r>
                        <a:rPr lang="ru-RU" sz="1800" u="none" strike="noStrike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Базовый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none" strike="noStrike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none" strike="noStrike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none" strike="noStrike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800" b="0" i="0" u="none" strike="noStrike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00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none" strike="noStrike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Повышенный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none" strike="noStrike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none" strike="noStrike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1431" marR="91431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04">
                <a:tc>
                  <a:txBody>
                    <a:bodyPr/>
                    <a:lstStyle/>
                    <a:p>
                      <a:pPr algn="ctr"/>
                      <a:r>
                        <a:rPr lang="ru-RU" sz="1800" u="none" strike="noStrike" baseline="0" dirty="0" smtClean="0">
                          <a:solidFill>
                            <a:srgbClr val="8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800" dirty="0" smtClean="0">
                        <a:solidFill>
                          <a:srgbClr val="8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none" strike="noStrike" baseline="0" dirty="0" smtClean="0">
                          <a:solidFill>
                            <a:srgbClr val="8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800" dirty="0" smtClean="0">
                        <a:solidFill>
                          <a:srgbClr val="8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baseline="0" dirty="0" smtClean="0">
                          <a:solidFill>
                            <a:srgbClr val="8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ru-RU" sz="1800" b="1" dirty="0">
                        <a:solidFill>
                          <a:srgbClr val="8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none" strike="noStrike" baseline="0" dirty="0" smtClean="0">
                          <a:solidFill>
                            <a:srgbClr val="8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800" dirty="0" smtClean="0">
                        <a:solidFill>
                          <a:srgbClr val="8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68514" y="4941168"/>
            <a:ext cx="860697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Задания части 1 проверяют усвоение выпускниками учебного</a:t>
            </a:r>
          </a:p>
          <a:p>
            <a:r>
              <a:rPr lang="ru-RU" dirty="0"/>
              <a:t>материала как на базовом, так и на повышенном уровнях сложности (задания</a:t>
            </a:r>
          </a:p>
          <a:p>
            <a:r>
              <a:rPr lang="ru-RU" dirty="0"/>
              <a:t>25, 26).</a:t>
            </a:r>
          </a:p>
          <a:p>
            <a:r>
              <a:rPr lang="ru-RU" dirty="0"/>
              <a:t>Задание части 2 (задание 27 – сочинение) может быть выполнено</a:t>
            </a:r>
          </a:p>
          <a:p>
            <a:r>
              <a:rPr lang="ru-RU" dirty="0"/>
              <a:t>экзаменуемым на любом уровне сложности (базовом, повышенном,</a:t>
            </a:r>
          </a:p>
          <a:p>
            <a:r>
              <a:rPr lang="ru-RU" dirty="0"/>
              <a:t>высоком).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Прямоугольник 1"/>
          <p:cNvSpPr>
            <a:spLocks noChangeArrowheads="1"/>
          </p:cNvSpPr>
          <p:nvPr/>
        </p:nvSpPr>
        <p:spPr bwMode="auto">
          <a:xfrm>
            <a:off x="250825" y="117475"/>
            <a:ext cx="9001125" cy="606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 оценивания отдельных заданий и экзаменационной</a:t>
            </a:r>
          </a:p>
          <a:p>
            <a:pPr algn="ctr"/>
            <a:r>
              <a:rPr lang="ru-RU" alt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в целом</a:t>
            </a:r>
          </a:p>
          <a:p>
            <a:pPr algn="just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верное выполнение каждого задания части 1 (кроме заданий 1, 7, 15 и</a:t>
            </a:r>
          </a:p>
          <a:p>
            <a:pPr algn="just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24) выпускник получает по 1 баллу. За неверный ответ или его отсутствие</a:t>
            </a:r>
          </a:p>
          <a:p>
            <a:pPr algn="just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выставляется 0 баллов.</a:t>
            </a:r>
          </a:p>
          <a:p>
            <a:endParaRPr lang="ru-RU" alt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выполнение задания 7 может быть выставлено от 0 до 5-и баллов.                                 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записи цифр в ответе имеет значение.</a:t>
            </a:r>
          </a:p>
          <a:p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выполнение задания 1 и 15 может быть выставлено от 0 до 2 баллов.                                   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записи цифр в ответе не имеет значения.</a:t>
            </a:r>
          </a:p>
          <a:p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выполнение задания 24 может быть выставлено от 0 до 4-х баллов.</a:t>
            </a:r>
          </a:p>
          <a:p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записи цифр в ответе имеет значение.</a:t>
            </a:r>
          </a:p>
          <a:p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Максимальное количество баллов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которое может получить учащийся,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 выполнивший задание части 2, </a:t>
            </a:r>
            <a:r>
              <a:rPr lang="ru-RU" altLang="ru-RU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 24 балла.</a:t>
            </a:r>
          </a:p>
          <a:p>
            <a:endParaRPr lang="ru-RU" altLang="ru-RU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верное выполнение всех заданий экзаменационной работы можно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получить максимально </a:t>
            </a:r>
            <a:r>
              <a:rPr lang="ru-RU" alt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 первичных баллов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altLang="ru-RU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Минимальный балл-24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61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63713" y="1341438"/>
            <a:ext cx="5832475" cy="410368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3428" name="Прямоугольник 3"/>
          <p:cNvSpPr>
            <a:spLocks noChangeArrowheads="1"/>
          </p:cNvSpPr>
          <p:nvPr/>
        </p:nvSpPr>
        <p:spPr bwMode="auto">
          <a:xfrm>
            <a:off x="1763713" y="1341438"/>
            <a:ext cx="5876925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Региональный центр оценки качества образования</a:t>
            </a:r>
            <a:endParaRPr lang="ru-RU" altLang="ru-RU" sz="2400" b="1" dirty="0">
              <a:solidFill>
                <a:schemeClr val="bg1"/>
              </a:solidFill>
            </a:endParaRPr>
          </a:p>
          <a:p>
            <a:pPr algn="ctr" eaLnBrk="1" hangingPunct="1"/>
            <a:r>
              <a:rPr lang="ru-RU" altLang="ru-RU" sz="2400" b="1" dirty="0">
                <a:solidFill>
                  <a:schemeClr val="bg1"/>
                </a:solidFill>
              </a:rPr>
              <a:t>Тюмень, ул. Малыгина, 73</a:t>
            </a:r>
          </a:p>
          <a:p>
            <a:pPr algn="ctr" eaLnBrk="1" hangingPunct="1"/>
            <a:endParaRPr lang="ru-RU" altLang="ru-RU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Андриянова Тамара Алексеевна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endParaRPr lang="ru-RU" altLang="ru-RU" sz="2400" dirty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2400" dirty="0">
                <a:solidFill>
                  <a:schemeClr val="bg1"/>
                </a:solidFill>
              </a:rPr>
              <a:t>По всем вопросам обращаться:</a:t>
            </a:r>
            <a:r>
              <a:rPr lang="en-US" altLang="ru-RU" sz="2400" dirty="0">
                <a:solidFill>
                  <a:schemeClr val="bg1"/>
                </a:solidFill>
              </a:rPr>
              <a:t> </a:t>
            </a:r>
            <a:endParaRPr lang="ru-RU" altLang="ru-RU" sz="2400" dirty="0">
              <a:solidFill>
                <a:schemeClr val="bg1"/>
              </a:solidFill>
            </a:endParaRPr>
          </a:p>
          <a:p>
            <a:r>
              <a:rPr lang="ru-RU" altLang="ru-RU" sz="2400" dirty="0">
                <a:solidFill>
                  <a:schemeClr val="bg1"/>
                </a:solidFill>
              </a:rPr>
              <a:t>       </a:t>
            </a:r>
            <a:r>
              <a:rPr lang="ru-RU" altLang="ru-RU" sz="2400" dirty="0" smtClean="0">
                <a:solidFill>
                  <a:schemeClr val="bg1"/>
                </a:solidFill>
              </a:rPr>
              <a:t>8(3452) 39-02-99</a:t>
            </a:r>
            <a:r>
              <a:rPr lang="ru-RU" altLang="ru-RU" sz="2400" dirty="0">
                <a:solidFill>
                  <a:schemeClr val="bg1"/>
                </a:solidFill>
              </a:rPr>
              <a:t>, 8(3452) 39-02-30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ru-RU" sz="2400" dirty="0">
                <a:solidFill>
                  <a:schemeClr val="bg1"/>
                </a:solidFill>
              </a:rPr>
              <a:t>                                                   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ru-RU" sz="2400" dirty="0">
                <a:solidFill>
                  <a:schemeClr val="bg1"/>
                </a:solidFill>
              </a:rPr>
              <a:t>       Пахомов Александр Олегович 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ru-RU" altLang="ru-RU" sz="2400" dirty="0">
                <a:solidFill>
                  <a:schemeClr val="bg1"/>
                </a:solidFill>
              </a:rPr>
              <a:t> 8(3452) </a:t>
            </a:r>
            <a:r>
              <a:rPr lang="ru-RU" altLang="ru-RU" sz="2400" dirty="0" smtClean="0">
                <a:solidFill>
                  <a:schemeClr val="bg1"/>
                </a:solidFill>
              </a:rPr>
              <a:t>39-06-27</a:t>
            </a:r>
            <a:endParaRPr lang="ru-RU" alt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61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63713" y="1341438"/>
            <a:ext cx="5832475" cy="410368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03428" name="Прямоугольник 3"/>
          <p:cNvSpPr>
            <a:spLocks noChangeArrowheads="1"/>
          </p:cNvSpPr>
          <p:nvPr/>
        </p:nvSpPr>
        <p:spPr bwMode="auto">
          <a:xfrm>
            <a:off x="1763713" y="1341438"/>
            <a:ext cx="5876925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Телефоны горячих линий</a:t>
            </a:r>
            <a:endParaRPr lang="ru-RU" altLang="ru-RU" sz="2400" b="1" dirty="0">
              <a:solidFill>
                <a:schemeClr val="bg1"/>
              </a:solidFill>
            </a:endParaRPr>
          </a:p>
          <a:p>
            <a:pPr algn="ctr" eaLnBrk="1" hangingPunct="1"/>
            <a:endParaRPr lang="ru-RU" altLang="ru-RU" sz="1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t" hangingPunct="1"/>
            <a:r>
              <a:rPr lang="ru-RU" sz="2400" dirty="0">
                <a:solidFill>
                  <a:schemeClr val="bg1"/>
                </a:solidFill>
              </a:rPr>
              <a:t>ДОН </a:t>
            </a:r>
            <a:r>
              <a:rPr lang="ru-RU" sz="2400" dirty="0" smtClean="0">
                <a:solidFill>
                  <a:schemeClr val="bg1"/>
                </a:solidFill>
              </a:rPr>
              <a:t>ТО</a:t>
            </a:r>
          </a:p>
          <a:p>
            <a:pPr eaLnBrk="1" fontAlgn="t" hangingPunct="1"/>
            <a:r>
              <a:rPr lang="ru-RU" sz="2000" dirty="0" smtClean="0">
                <a:solidFill>
                  <a:schemeClr val="bg1"/>
                </a:solidFill>
              </a:rPr>
              <a:t>8(3452)56-93-30 -Поварова </a:t>
            </a:r>
            <a:r>
              <a:rPr lang="ru-RU" sz="2000" dirty="0">
                <a:solidFill>
                  <a:schemeClr val="bg1"/>
                </a:solidFill>
              </a:rPr>
              <a:t>Ирина </a:t>
            </a:r>
            <a:r>
              <a:rPr lang="ru-RU" sz="2000" dirty="0" smtClean="0">
                <a:solidFill>
                  <a:schemeClr val="bg1"/>
                </a:solidFill>
              </a:rPr>
              <a:t>Николаевна</a:t>
            </a:r>
          </a:p>
          <a:p>
            <a:pPr eaLnBrk="1" fontAlgn="t" hangingPunct="1"/>
            <a:endParaRPr lang="ru-RU" sz="2000" dirty="0">
              <a:solidFill>
                <a:schemeClr val="bg1"/>
              </a:solidFill>
            </a:endParaRPr>
          </a:p>
          <a:p>
            <a:pPr eaLnBrk="1" fontAlgn="t" hangingPunct="1"/>
            <a:r>
              <a:rPr lang="ru-RU" sz="2000" dirty="0" smtClean="0">
                <a:solidFill>
                  <a:schemeClr val="bg1"/>
                </a:solidFill>
              </a:rPr>
              <a:t>8(3452)56-93-49 -Хамова </a:t>
            </a:r>
            <a:r>
              <a:rPr lang="ru-RU" sz="2000" dirty="0">
                <a:solidFill>
                  <a:schemeClr val="bg1"/>
                </a:solidFill>
              </a:rPr>
              <a:t>Юлия Александровна</a:t>
            </a:r>
          </a:p>
          <a:p>
            <a:pPr algn="ctr" eaLnBrk="1" fontAlgn="t" hangingPunct="1"/>
            <a:endParaRPr lang="ru-RU" sz="2000" dirty="0" smtClean="0">
              <a:solidFill>
                <a:schemeClr val="bg1"/>
              </a:solidFill>
            </a:endParaRPr>
          </a:p>
          <a:p>
            <a:pPr algn="ctr" eaLnBrk="1" fontAlgn="t" hangingPunct="1"/>
            <a:r>
              <a:rPr lang="ru-RU" sz="2000" dirty="0" smtClean="0">
                <a:solidFill>
                  <a:schemeClr val="bg1"/>
                </a:solidFill>
              </a:rPr>
              <a:t>РЦОИ</a:t>
            </a:r>
          </a:p>
          <a:p>
            <a:pPr algn="ctr" eaLnBrk="1" fontAlgn="t" hangingPunct="1"/>
            <a:endParaRPr lang="ru-RU" sz="2000" dirty="0">
              <a:solidFill>
                <a:schemeClr val="bg1"/>
              </a:solidFill>
            </a:endParaRPr>
          </a:p>
          <a:p>
            <a:pPr eaLnBrk="1" fontAlgn="t" hangingPunct="1"/>
            <a:r>
              <a:rPr lang="ru-RU" sz="2000" dirty="0" smtClean="0">
                <a:solidFill>
                  <a:schemeClr val="bg1"/>
                </a:solidFill>
              </a:rPr>
              <a:t>8(3452)39-06-27 </a:t>
            </a:r>
            <a:r>
              <a:rPr lang="ru-RU" sz="2000" dirty="0" smtClean="0">
                <a:solidFill>
                  <a:schemeClr val="bg1"/>
                </a:solidFill>
              </a:rPr>
              <a:t>-Пахомов </a:t>
            </a:r>
            <a:r>
              <a:rPr lang="ru-RU" sz="2000" dirty="0">
                <a:solidFill>
                  <a:schemeClr val="bg1"/>
                </a:solidFill>
              </a:rPr>
              <a:t>Александр </a:t>
            </a:r>
            <a:r>
              <a:rPr lang="ru-RU" sz="2000" dirty="0" smtClean="0">
                <a:solidFill>
                  <a:schemeClr val="bg1"/>
                </a:solidFill>
              </a:rPr>
              <a:t>Олегович</a:t>
            </a:r>
          </a:p>
          <a:p>
            <a:pPr eaLnBrk="1" fontAlgn="t" hangingPunct="1"/>
            <a:endParaRPr lang="ru-RU" sz="2000" dirty="0">
              <a:solidFill>
                <a:schemeClr val="bg1"/>
              </a:solidFill>
            </a:endParaRPr>
          </a:p>
          <a:p>
            <a:pPr eaLnBrk="1" fontAlgn="t" hangingPunct="1"/>
            <a:r>
              <a:rPr lang="ru-RU" sz="2000" dirty="0" smtClean="0">
                <a:solidFill>
                  <a:schemeClr val="bg1"/>
                </a:solidFill>
              </a:rPr>
              <a:t>8(3452)39-02-89 -Лунев </a:t>
            </a:r>
            <a:r>
              <a:rPr lang="ru-RU" sz="2000" dirty="0">
                <a:solidFill>
                  <a:schemeClr val="bg1"/>
                </a:solidFill>
              </a:rPr>
              <a:t>Сергей </a:t>
            </a:r>
            <a:r>
              <a:rPr lang="ru-RU" sz="2000" dirty="0" smtClean="0">
                <a:solidFill>
                  <a:schemeClr val="bg1"/>
                </a:solidFill>
              </a:rPr>
              <a:t>Юрьевич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82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m0-tub-ru.yandex.net/i?id=1d1e25cf45af209b811d83d98c934680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055444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2780928"/>
            <a:ext cx="8964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6600" dirty="0">
                <a:solidFill>
                  <a:srgbClr val="130BB5"/>
                </a:solidFill>
              </a:rPr>
              <a:t>ЖЕЛАЕМ У</a:t>
            </a:r>
            <a:r>
              <a:rPr lang="ru-RU" altLang="ru-RU" sz="6600" dirty="0" smtClean="0">
                <a:solidFill>
                  <a:srgbClr val="130BB5"/>
                </a:solidFill>
              </a:rPr>
              <a:t>СПЕХОВ</a:t>
            </a:r>
            <a:r>
              <a:rPr lang="ru-RU" altLang="ru-RU" sz="6600" dirty="0">
                <a:solidFill>
                  <a:srgbClr val="130BB5"/>
                </a:solidFill>
              </a:rPr>
              <a:t>!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491880" y="6075156"/>
            <a:ext cx="1784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b="1" dirty="0">
                <a:solidFill>
                  <a:srgbClr val="130BB5"/>
                </a:solidFill>
              </a:rPr>
              <a:t>Тюмень-2019г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1333495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TM02900720[[fn=Интеграл]]</Template>
  <TotalTime>8085</TotalTime>
  <Words>5913</Words>
  <Application>Microsoft Office PowerPoint</Application>
  <PresentationFormat>Экран (4:3)</PresentationFormat>
  <Paragraphs>1292</Paragraphs>
  <Slides>99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99</vt:i4>
      </vt:variant>
    </vt:vector>
  </HeadingPairs>
  <TitlesOfParts>
    <vt:vector size="117" baseType="lpstr">
      <vt:lpstr>Arial Unicode MS</vt:lpstr>
      <vt:lpstr>Microsoft YaHei</vt:lpstr>
      <vt:lpstr>Arial</vt:lpstr>
      <vt:lpstr>Calibri</vt:lpstr>
      <vt:lpstr>Calibri Light</vt:lpstr>
      <vt:lpstr>Century Gothic</vt:lpstr>
      <vt:lpstr>DejaVu Sans</vt:lpstr>
      <vt:lpstr>Mistral</vt:lpstr>
      <vt:lpstr>Monotype Corsiva</vt:lpstr>
      <vt:lpstr>Symbol</vt:lpstr>
      <vt:lpstr>Times New Roman</vt:lpstr>
      <vt:lpstr>TimesNewRomanPS-BoldMT</vt:lpstr>
      <vt:lpstr>Verdana</vt:lpstr>
      <vt:lpstr>Wingdings</vt:lpstr>
      <vt:lpstr>Wingdings 2</vt:lpstr>
      <vt:lpstr>Wingdings 3</vt:lpstr>
      <vt:lpstr>HDOfficeLightV0</vt:lpstr>
      <vt:lpstr>1_HDOfficeLightV0</vt:lpstr>
      <vt:lpstr>Презентация PowerPoint</vt:lpstr>
      <vt:lpstr>Презентация PowerPoint</vt:lpstr>
      <vt:lpstr>Презентация PowerPoint</vt:lpstr>
      <vt:lpstr>Нормативно-правовое регулирование проведения РСОКО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Дополнительные материалы на контрольных работах</vt:lpstr>
      <vt:lpstr>О продолжительности контрольных работ НАЧАЛО РАБОТ- 10-00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Заполнение бланков ответов Учащиеся должны делать записи только по указанию организатора. Заполнение бланка ответов рекомендуется проводить наглядно, делая необходимые записи на классной доске.  В 11 классе: Содержание индивидуального комплекта участника РСОКО по математике (профильный уровень)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Бланки ответов   по русскому языку 9 класс </vt:lpstr>
      <vt:lpstr>Презентация PowerPoint</vt:lpstr>
      <vt:lpstr>Бланки ответов  по математике 9 класс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Математика (ГВЭ) ЭМ с литерой  «А», «С»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Оценивание работы</vt:lpstr>
      <vt:lpstr>ШКАЛА  перерасчета первичного балла за выполнение экзаменационной работы в отметку по пятибалльной шкале  </vt:lpstr>
      <vt:lpstr>          </vt:lpstr>
      <vt:lpstr>Оценивание работы</vt:lpstr>
      <vt:lpstr>  СХЕМА  перевода общего балла  в 5-балльную шкалу отметок (2019г.)  Максимальное количество баллов, которое может получить экзаменуемый за выполнение всей экзаменационной работы, – 32 балла.  Из них – за модуль «Алгебра» – 20 баллов, за модуль «Геометрия» – 12 баллов. Минимальное количество баллов, необходимое для получения отметки «3», свидетельствующее об освоении федерального компонента образовательного стандарта в предметной области «Математика»– 5 баллов, набранные в сумме за выполнение заданий установленных модулей, при условии, что из них не менее 4 баллов по модулю «Алгебра», не менее 1 балла по модулю «Геометрия». Преодоление минимального результата дает выпускнику право на получение, в соответствии с учебным планом образовательного учреждения, итоговой отметки по алгебре и геометрии  </vt:lpstr>
      <vt:lpstr>  </vt:lpstr>
      <vt:lpstr>Оценивание работы </vt:lpstr>
      <vt:lpstr>Презентация PowerPoint</vt:lpstr>
      <vt:lpstr>ЕГЭ-2019   МАТЕМАТИКА (профильный уровень)</vt:lpstr>
      <vt:lpstr>Оценивание работы</vt:lpstr>
      <vt:lpstr>ЕГЭ-2018   МАТЕМАТИКА (базовый  уровень)</vt:lpstr>
      <vt:lpstr>Презентация PowerPoint</vt:lpstr>
      <vt:lpstr>Оценивание работы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SamForum.ws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Региональная оценка качества оценки качества знаний учащихся</dc:title>
  <dc:creator>Тамара А. Андриянова</dc:creator>
  <cp:lastModifiedBy>Андрей А. Евдокимов</cp:lastModifiedBy>
  <cp:revision>536</cp:revision>
  <cp:lastPrinted>2018-02-03T08:54:27Z</cp:lastPrinted>
  <dcterms:created xsi:type="dcterms:W3CDTF">2010-01-29T11:17:48Z</dcterms:created>
  <dcterms:modified xsi:type="dcterms:W3CDTF">2019-01-30T09:21:16Z</dcterms:modified>
</cp:coreProperties>
</file>