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740" r:id="rId1"/>
  </p:sldMasterIdLst>
  <p:notesMasterIdLst>
    <p:notesMasterId r:id="rId9"/>
  </p:notesMasterIdLst>
  <p:sldIdLst>
    <p:sldId id="282" r:id="rId2"/>
    <p:sldId id="360" r:id="rId3"/>
    <p:sldId id="358" r:id="rId4"/>
    <p:sldId id="357" r:id="rId5"/>
    <p:sldId id="355" r:id="rId6"/>
    <p:sldId id="361" r:id="rId7"/>
    <p:sldId id="326" r:id="rId8"/>
  </p:sldIdLst>
  <p:sldSz cx="9144000" cy="6858000" type="screen4x3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1F0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30" autoAdjust="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EF34AD-E43C-4A6A-8389-9FC36931D8DC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32E984-68F8-46C5-B152-97181D35221D}">
      <dgm:prSet phldrT="[Текст]" custT="1"/>
      <dgm:spPr/>
      <dgm:t>
        <a:bodyPr/>
        <a:lstStyle/>
        <a:p>
          <a:r>
            <a:rPr lang="ru-RU" sz="2000" b="1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</a:t>
          </a:r>
          <a:endParaRPr lang="ru-RU" sz="2000" b="1" dirty="0" smtClean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«Точка роста»-</a:t>
          </a:r>
        </a:p>
        <a:p>
          <a:r>
            <a:rPr lang="ru-RU" sz="20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площадка сетевого взаимодействия</a:t>
          </a:r>
          <a:endParaRPr lang="ru-RU" sz="20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C8FDEC0-1892-474C-B765-6D6FA6141823}" type="parTrans" cxnId="{26E79D8D-F559-44B6-8192-C80B6F52A6B2}">
      <dgm:prSet/>
      <dgm:spPr/>
      <dgm:t>
        <a:bodyPr/>
        <a:lstStyle/>
        <a:p>
          <a:endParaRPr lang="ru-RU"/>
        </a:p>
      </dgm:t>
    </dgm:pt>
    <dgm:pt modelId="{4B327C12-BC11-484D-A0D4-A1B0665F1BF1}" type="sibTrans" cxnId="{26E79D8D-F559-44B6-8192-C80B6F52A6B2}">
      <dgm:prSet/>
      <dgm:spPr/>
      <dgm:t>
        <a:bodyPr/>
        <a:lstStyle/>
        <a:p>
          <a:endParaRPr lang="ru-RU"/>
        </a:p>
      </dgm:t>
    </dgm:pt>
    <dgm:pt modelId="{1556EF8C-21A7-4E35-9395-E4C247328B4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Площадка по методическому сопровождению педагогов</a:t>
          </a:r>
        </a:p>
        <a:p>
          <a:endParaRPr lang="ru-RU" sz="1600" b="1" i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A4B1BA-E077-487D-80E9-EBF49A3BCE72}" type="parTrans" cxnId="{C5A24139-42F7-4D81-A142-0051E5725787}">
      <dgm:prSet/>
      <dgm:spPr/>
      <dgm:t>
        <a:bodyPr/>
        <a:lstStyle/>
        <a:p>
          <a:endParaRPr lang="ru-RU"/>
        </a:p>
      </dgm:t>
    </dgm:pt>
    <dgm:pt modelId="{1F36E3AD-BBA1-4C6D-859A-A0D6DEE1D64E}" type="sibTrans" cxnId="{C5A24139-42F7-4D81-A142-0051E5725787}">
      <dgm:prSet/>
      <dgm:spPr/>
      <dgm:t>
        <a:bodyPr/>
        <a:lstStyle/>
        <a:p>
          <a:endParaRPr lang="ru-RU"/>
        </a:p>
      </dgm:t>
    </dgm:pt>
    <dgm:pt modelId="{F9FE830F-202E-4F62-B43B-2BD17BB9CFAC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программы «Одарённые дети»</a:t>
          </a:r>
          <a:endParaRPr lang="ru-RU" sz="1600" b="1" i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F98A0D-2679-4B8A-A2C8-0AA8851C4031}" type="parTrans" cxnId="{AF8D16F6-D43A-40D3-B13F-179B71865D9B}">
      <dgm:prSet/>
      <dgm:spPr/>
      <dgm:t>
        <a:bodyPr/>
        <a:lstStyle/>
        <a:p>
          <a:endParaRPr lang="ru-RU"/>
        </a:p>
      </dgm:t>
    </dgm:pt>
    <dgm:pt modelId="{83F3D791-7199-4E25-A4C0-42478C338D45}" type="sibTrans" cxnId="{AF8D16F6-D43A-40D3-B13F-179B71865D9B}">
      <dgm:prSet/>
      <dgm:spPr/>
      <dgm:t>
        <a:bodyPr/>
        <a:lstStyle/>
        <a:p>
          <a:endParaRPr lang="ru-RU"/>
        </a:p>
      </dgm:t>
    </dgm:pt>
    <dgm:pt modelId="{FEF540AD-46A5-4A8F-BFF0-FAFE474024F1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Повышение мотивации, активности родителей по участию в проектной деятельности,</a:t>
          </a:r>
        </a:p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 </a:t>
          </a:r>
          <a:r>
            <a:rPr lang="ru-RU" sz="1600" b="1" i="1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квесты</a:t>
          </a:r>
          <a:endParaRPr lang="ru-RU" sz="1600" b="1" i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025C72-EF3C-4907-9604-178F45ECA5C3}" type="parTrans" cxnId="{B486B7B3-E946-4689-AA4D-589D6EF26606}">
      <dgm:prSet/>
      <dgm:spPr/>
      <dgm:t>
        <a:bodyPr/>
        <a:lstStyle/>
        <a:p>
          <a:endParaRPr lang="ru-RU"/>
        </a:p>
      </dgm:t>
    </dgm:pt>
    <dgm:pt modelId="{63B3B26B-3D48-42D6-8787-172B2F98EA2E}" type="sibTrans" cxnId="{B486B7B3-E946-4689-AA4D-589D6EF26606}">
      <dgm:prSet/>
      <dgm:spPr/>
      <dgm:t>
        <a:bodyPr/>
        <a:lstStyle/>
        <a:p>
          <a:endParaRPr lang="ru-RU"/>
        </a:p>
      </dgm:t>
    </dgm:pt>
    <dgm:pt modelId="{F9FE39E6-25AB-427A-B863-9D906CEECA9A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системы внеурочной деятельности мероприятий в каникулярный период, профильные смены</a:t>
          </a:r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455125A-EA1D-489D-8B2A-12F2BA261ECD}" type="parTrans" cxnId="{7B4A5FDA-9E47-46CF-859B-51FA3266A093}">
      <dgm:prSet/>
      <dgm:spPr/>
      <dgm:t>
        <a:bodyPr/>
        <a:lstStyle/>
        <a:p>
          <a:endParaRPr lang="ru-RU"/>
        </a:p>
      </dgm:t>
    </dgm:pt>
    <dgm:pt modelId="{D489F8DE-36E8-4FD1-9792-2F64B7FD03B8}" type="sibTrans" cxnId="{7B4A5FDA-9E47-46CF-859B-51FA3266A093}">
      <dgm:prSet/>
      <dgm:spPr/>
      <dgm:t>
        <a:bodyPr/>
        <a:lstStyle/>
        <a:p>
          <a:endParaRPr lang="ru-RU"/>
        </a:p>
      </dgm:t>
    </dgm:pt>
    <dgm:pt modelId="{5C816893-ACD8-43DF-B7EA-590BF52D61AA}">
      <dgm:prSet custT="1"/>
      <dgm:spPr/>
      <dgm:t>
        <a:bodyPr/>
        <a:lstStyle/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деятельность и реализация программ дополнительного образования</a:t>
          </a:r>
          <a:endParaRPr lang="ru-RU" sz="1600" b="1" i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F499CD-6D85-4934-919C-B2E92C3553D3}" type="parTrans" cxnId="{FFC0904C-2B02-4B55-A7E9-82AB033C8780}">
      <dgm:prSet/>
      <dgm:spPr/>
      <dgm:t>
        <a:bodyPr/>
        <a:lstStyle/>
        <a:p>
          <a:endParaRPr lang="ru-RU"/>
        </a:p>
      </dgm:t>
    </dgm:pt>
    <dgm:pt modelId="{C3AF0369-82C6-44AD-8259-6826D571B61C}" type="sibTrans" cxnId="{FFC0904C-2B02-4B55-A7E9-82AB033C8780}">
      <dgm:prSet/>
      <dgm:spPr/>
      <dgm:t>
        <a:bodyPr/>
        <a:lstStyle/>
        <a:p>
          <a:endParaRPr lang="ru-RU"/>
        </a:p>
      </dgm:t>
    </dgm:pt>
    <dgm:pt modelId="{55E4575E-7CEB-442D-A08D-B8B88C08D3D1}">
      <dgm:prSet custT="1"/>
      <dgm:spPr/>
      <dgm:t>
        <a:bodyPr/>
        <a:lstStyle/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Практико-ориентированные методы обучения в предметах «Технология»</a:t>
          </a:r>
        </a:p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«Информатика»</a:t>
          </a:r>
        </a:p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ОБЖ»</a:t>
          </a:r>
        </a:p>
        <a:p>
          <a:r>
            <a:rPr lang="ru-RU" sz="1600" b="1" i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(использование МТБ)</a:t>
          </a:r>
          <a:endParaRPr lang="ru-RU" sz="1600" b="1" i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B702F1-2C88-4AB5-8876-3D618E738F5F}" type="parTrans" cxnId="{4676EBB6-407E-4B7B-A03D-BD06C644C7D3}">
      <dgm:prSet/>
      <dgm:spPr/>
      <dgm:t>
        <a:bodyPr/>
        <a:lstStyle/>
        <a:p>
          <a:endParaRPr lang="ru-RU"/>
        </a:p>
      </dgm:t>
    </dgm:pt>
    <dgm:pt modelId="{CD8349D4-6F64-4C2D-B7C6-745F052E59C3}" type="sibTrans" cxnId="{4676EBB6-407E-4B7B-A03D-BD06C644C7D3}">
      <dgm:prSet/>
      <dgm:spPr/>
      <dgm:t>
        <a:bodyPr/>
        <a:lstStyle/>
        <a:p>
          <a:endParaRPr lang="ru-RU"/>
        </a:p>
      </dgm:t>
    </dgm:pt>
    <dgm:pt modelId="{01406B11-2148-4C45-8804-4EF4FA2BA436}" type="pres">
      <dgm:prSet presAssocID="{D9EF34AD-E43C-4A6A-8389-9FC36931D8D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2D663E-5EEA-444B-A151-D141EEE213FB}" type="pres">
      <dgm:prSet presAssocID="{3632E984-68F8-46C5-B152-97181D35221D}" presName="centerShape" presStyleLbl="node0" presStyleIdx="0" presStyleCnt="1" custScaleX="239209" custScaleY="75602" custLinFactNeighborX="1581" custLinFactNeighborY="798"/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5A3ECB21-01FD-48CC-8DDC-882E7C8458B5}" type="pres">
      <dgm:prSet presAssocID="{28A4B1BA-E077-487D-80E9-EBF49A3BCE72}" presName="parTrans" presStyleLbl="sibTrans2D1" presStyleIdx="0" presStyleCnt="6" custAng="10863263" custScaleX="141769" custScaleY="60309" custLinFactNeighborX="167" custLinFactNeighborY="21758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464ABA87-3D3C-4697-BD2E-841F48891721}" type="pres">
      <dgm:prSet presAssocID="{28A4B1BA-E077-487D-80E9-EBF49A3BCE72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A5B1FE77-FA69-46B6-9EAE-99BEBFB90FF2}" type="pres">
      <dgm:prSet presAssocID="{1556EF8C-21A7-4E35-9395-E4C247328B4B}" presName="node" presStyleLbl="node1" presStyleIdx="0" presStyleCnt="6" custScaleX="145979" custScaleY="87097" custRadScaleRad="91052" custRadScaleInc="32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79CB8D-A29B-44A8-94F0-54E49563CC70}" type="pres">
      <dgm:prSet presAssocID="{28F98A0D-2679-4B8A-A2C8-0AA8851C4031}" presName="parTrans" presStyleLbl="sibTrans2D1" presStyleIdx="1" presStyleCnt="6" custScaleX="94046" custScaleY="45886" custLinFactNeighborX="46691" custLinFactNeighborY="-20089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9464DDE7-2862-4457-8B71-67070EE34951}" type="pres">
      <dgm:prSet presAssocID="{28F98A0D-2679-4B8A-A2C8-0AA8851C4031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8A0A1684-3BFD-4159-AB57-CD6115B25847}" type="pres">
      <dgm:prSet presAssocID="{F9FE830F-202E-4F62-B43B-2BD17BB9CFAC}" presName="node" presStyleLbl="node1" presStyleIdx="1" presStyleCnt="6" custScaleX="151197" custScaleY="121932" custRadScaleRad="146489" custRadScaleInc="1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D295B8-BB33-482C-9A1B-140217273646}" type="pres">
      <dgm:prSet presAssocID="{2B025C72-EF3C-4907-9604-178F45ECA5C3}" presName="parTrans" presStyleLbl="sibTrans2D1" presStyleIdx="2" presStyleCnt="6" custScaleX="61690" custScaleY="54080" custLinFactNeighborX="64780" custLinFactNeighborY="12884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3F7777B1-8A1A-481D-BAEA-FF29F0C954D9}" type="pres">
      <dgm:prSet presAssocID="{2B025C72-EF3C-4907-9604-178F45ECA5C3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90EC5200-9386-4D0F-B77D-53AB6268E274}" type="pres">
      <dgm:prSet presAssocID="{FEF540AD-46A5-4A8F-BFF0-FAFE474024F1}" presName="node" presStyleLbl="node1" presStyleIdx="2" presStyleCnt="6" custScaleX="135470" custScaleY="150267" custRadScaleRad="155332" custRadScaleInc="-142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BB116D-15D8-42A9-8568-3BF32F111FCC}" type="pres">
      <dgm:prSet presAssocID="{4455125A-EA1D-489D-8B2A-12F2BA261ECD}" presName="parTrans" presStyleLbl="sibTrans2D1" presStyleIdx="3" presStyleCnt="6" custAng="21428147" custScaleX="135816" custScaleY="53985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66173408-FB53-4ACF-A33D-90A6C0E8F2C6}" type="pres">
      <dgm:prSet presAssocID="{4455125A-EA1D-489D-8B2A-12F2BA261ECD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C68D6E0E-63EC-4BC6-ABD4-2EFA50ABF222}" type="pres">
      <dgm:prSet presAssocID="{F9FE39E6-25AB-427A-B863-9D906CEECA9A}" presName="node" presStyleLbl="node1" presStyleIdx="3" presStyleCnt="6" custScaleX="156910" custScaleY="132732" custRadScaleRad="96631" custRadScaleInc="-121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4BFFBB-B9C0-41AB-8E09-F6FAAA751584}" type="pres">
      <dgm:prSet presAssocID="{C8F499CD-6D85-4934-919C-B2E92C3553D3}" presName="parTrans" presStyleLbl="sibTrans2D1" presStyleIdx="4" presStyleCnt="6" custScaleX="70526" custScaleY="50217" custLinFactNeighborX="-25735" custLinFactNeighborY="22117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42623604-58B0-4613-94BD-3FE6465576C2}" type="pres">
      <dgm:prSet presAssocID="{C8F499CD-6D85-4934-919C-B2E92C3553D3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376E8CC5-900E-4A44-8593-B01D76A2C2BA}" type="pres">
      <dgm:prSet presAssocID="{5C816893-ACD8-43DF-B7EA-590BF52D61AA}" presName="node" presStyleLbl="node1" presStyleIdx="4" presStyleCnt="6" custScaleX="148427" custScaleY="109369" custRadScaleRad="167269" custRadScaleInc="33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31B9F-A00E-4DBE-8020-23D433E0C976}" type="pres">
      <dgm:prSet presAssocID="{56B702F1-2C88-4AB5-8876-3D618E738F5F}" presName="parTrans" presStyleLbl="sibTrans2D1" presStyleIdx="5" presStyleCnt="6" custScaleX="96536" custScaleY="55313" custLinFactNeighborX="-53005" custLinFactNeighborY="-17738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3EBF0606-D33B-4971-85DD-E6A3912DECAE}" type="pres">
      <dgm:prSet presAssocID="{56B702F1-2C88-4AB5-8876-3D618E738F5F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E545EE93-9C3B-4727-BF51-C24D97046FC1}" type="pres">
      <dgm:prSet presAssocID="{55E4575E-7CEB-442D-A08D-B8B88C08D3D1}" presName="node" presStyleLbl="node1" presStyleIdx="5" presStyleCnt="6" custScaleX="189840" custScaleY="151529" custRadScaleRad="153466" custRadScaleInc="-245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647731-F71C-42F1-8CDF-A36D48E0B717}" type="presOf" srcId="{2B025C72-EF3C-4907-9604-178F45ECA5C3}" destId="{6FD295B8-BB33-482C-9A1B-140217273646}" srcOrd="0" destOrd="0" presId="urn:microsoft.com/office/officeart/2005/8/layout/radial5"/>
    <dgm:cxn modelId="{31815542-75ED-415D-9F2B-AF201CCCEBE8}" type="presOf" srcId="{C8F499CD-6D85-4934-919C-B2E92C3553D3}" destId="{474BFFBB-B9C0-41AB-8E09-F6FAAA751584}" srcOrd="0" destOrd="0" presId="urn:microsoft.com/office/officeart/2005/8/layout/radial5"/>
    <dgm:cxn modelId="{40D6EF06-066A-4327-B2B3-3B62CD5B8ADC}" type="presOf" srcId="{F9FE830F-202E-4F62-B43B-2BD17BB9CFAC}" destId="{8A0A1684-3BFD-4159-AB57-CD6115B25847}" srcOrd="0" destOrd="0" presId="urn:microsoft.com/office/officeart/2005/8/layout/radial5"/>
    <dgm:cxn modelId="{D64BE9B5-4E81-438B-B50A-22119D21C266}" type="presOf" srcId="{1556EF8C-21A7-4E35-9395-E4C247328B4B}" destId="{A5B1FE77-FA69-46B6-9EAE-99BEBFB90FF2}" srcOrd="0" destOrd="0" presId="urn:microsoft.com/office/officeart/2005/8/layout/radial5"/>
    <dgm:cxn modelId="{663209D3-3EDE-459D-9018-B494176EB850}" type="presOf" srcId="{28A4B1BA-E077-487D-80E9-EBF49A3BCE72}" destId="{464ABA87-3D3C-4697-BD2E-841F48891721}" srcOrd="1" destOrd="0" presId="urn:microsoft.com/office/officeart/2005/8/layout/radial5"/>
    <dgm:cxn modelId="{2C226F56-6515-4E65-B51A-CCB3248BED58}" type="presOf" srcId="{F9FE39E6-25AB-427A-B863-9D906CEECA9A}" destId="{C68D6E0E-63EC-4BC6-ABD4-2EFA50ABF222}" srcOrd="0" destOrd="0" presId="urn:microsoft.com/office/officeart/2005/8/layout/radial5"/>
    <dgm:cxn modelId="{D7AA21D7-945E-402A-926C-5B3BD4C6DD38}" type="presOf" srcId="{28F98A0D-2679-4B8A-A2C8-0AA8851C4031}" destId="{9C79CB8D-A29B-44A8-94F0-54E49563CC70}" srcOrd="0" destOrd="0" presId="urn:microsoft.com/office/officeart/2005/8/layout/radial5"/>
    <dgm:cxn modelId="{0A219617-B6B8-42F5-8FC3-DD371B917AD8}" type="presOf" srcId="{56B702F1-2C88-4AB5-8876-3D618E738F5F}" destId="{3EBF0606-D33B-4971-85DD-E6A3912DECAE}" srcOrd="1" destOrd="0" presId="urn:microsoft.com/office/officeart/2005/8/layout/radial5"/>
    <dgm:cxn modelId="{4CD8473B-9C4B-49E6-83D7-A0FE2D813D97}" type="presOf" srcId="{4455125A-EA1D-489D-8B2A-12F2BA261ECD}" destId="{92BB116D-15D8-42A9-8568-3BF32F111FCC}" srcOrd="0" destOrd="0" presId="urn:microsoft.com/office/officeart/2005/8/layout/radial5"/>
    <dgm:cxn modelId="{26E79D8D-F559-44B6-8192-C80B6F52A6B2}" srcId="{D9EF34AD-E43C-4A6A-8389-9FC36931D8DC}" destId="{3632E984-68F8-46C5-B152-97181D35221D}" srcOrd="0" destOrd="0" parTransId="{BC8FDEC0-1892-474C-B765-6D6FA6141823}" sibTransId="{4B327C12-BC11-484D-A0D4-A1B0665F1BF1}"/>
    <dgm:cxn modelId="{C144EE3C-1E4B-4048-9625-29A76DFE109E}" type="presOf" srcId="{FEF540AD-46A5-4A8F-BFF0-FAFE474024F1}" destId="{90EC5200-9386-4D0F-B77D-53AB6268E274}" srcOrd="0" destOrd="0" presId="urn:microsoft.com/office/officeart/2005/8/layout/radial5"/>
    <dgm:cxn modelId="{A1978240-79D7-4719-82FD-41476EB4CDD9}" type="presOf" srcId="{D9EF34AD-E43C-4A6A-8389-9FC36931D8DC}" destId="{01406B11-2148-4C45-8804-4EF4FA2BA436}" srcOrd="0" destOrd="0" presId="urn:microsoft.com/office/officeart/2005/8/layout/radial5"/>
    <dgm:cxn modelId="{10BF1755-FDCA-4DE7-997B-792900446E88}" type="presOf" srcId="{28A4B1BA-E077-487D-80E9-EBF49A3BCE72}" destId="{5A3ECB21-01FD-48CC-8DDC-882E7C8458B5}" srcOrd="0" destOrd="0" presId="urn:microsoft.com/office/officeart/2005/8/layout/radial5"/>
    <dgm:cxn modelId="{4676EBB6-407E-4B7B-A03D-BD06C644C7D3}" srcId="{3632E984-68F8-46C5-B152-97181D35221D}" destId="{55E4575E-7CEB-442D-A08D-B8B88C08D3D1}" srcOrd="5" destOrd="0" parTransId="{56B702F1-2C88-4AB5-8876-3D618E738F5F}" sibTransId="{CD8349D4-6F64-4C2D-B7C6-745F052E59C3}"/>
    <dgm:cxn modelId="{DFC32699-3DC3-4821-B693-319A4D49492F}" type="presOf" srcId="{C8F499CD-6D85-4934-919C-B2E92C3553D3}" destId="{42623604-58B0-4613-94BD-3FE6465576C2}" srcOrd="1" destOrd="0" presId="urn:microsoft.com/office/officeart/2005/8/layout/radial5"/>
    <dgm:cxn modelId="{5C665B01-99DD-42BE-9DB5-32DF899A80AA}" type="presOf" srcId="{3632E984-68F8-46C5-B152-97181D35221D}" destId="{3B2D663E-5EEA-444B-A151-D141EEE213FB}" srcOrd="0" destOrd="0" presId="urn:microsoft.com/office/officeart/2005/8/layout/radial5"/>
    <dgm:cxn modelId="{240CC190-4ED9-41CC-AB29-C82309D67F25}" type="presOf" srcId="{56B702F1-2C88-4AB5-8876-3D618E738F5F}" destId="{EE631B9F-A00E-4DBE-8020-23D433E0C976}" srcOrd="0" destOrd="0" presId="urn:microsoft.com/office/officeart/2005/8/layout/radial5"/>
    <dgm:cxn modelId="{B486B7B3-E946-4689-AA4D-589D6EF26606}" srcId="{3632E984-68F8-46C5-B152-97181D35221D}" destId="{FEF540AD-46A5-4A8F-BFF0-FAFE474024F1}" srcOrd="2" destOrd="0" parTransId="{2B025C72-EF3C-4907-9604-178F45ECA5C3}" sibTransId="{63B3B26B-3D48-42D6-8787-172B2F98EA2E}"/>
    <dgm:cxn modelId="{F06A2813-2ACD-4B07-BEA1-6D58DABED691}" type="presOf" srcId="{55E4575E-7CEB-442D-A08D-B8B88C08D3D1}" destId="{E545EE93-9C3B-4727-BF51-C24D97046FC1}" srcOrd="0" destOrd="0" presId="urn:microsoft.com/office/officeart/2005/8/layout/radial5"/>
    <dgm:cxn modelId="{AF8D16F6-D43A-40D3-B13F-179B71865D9B}" srcId="{3632E984-68F8-46C5-B152-97181D35221D}" destId="{F9FE830F-202E-4F62-B43B-2BD17BB9CFAC}" srcOrd="1" destOrd="0" parTransId="{28F98A0D-2679-4B8A-A2C8-0AA8851C4031}" sibTransId="{83F3D791-7199-4E25-A4C0-42478C338D45}"/>
    <dgm:cxn modelId="{C5A24139-42F7-4D81-A142-0051E5725787}" srcId="{3632E984-68F8-46C5-B152-97181D35221D}" destId="{1556EF8C-21A7-4E35-9395-E4C247328B4B}" srcOrd="0" destOrd="0" parTransId="{28A4B1BA-E077-487D-80E9-EBF49A3BCE72}" sibTransId="{1F36E3AD-BBA1-4C6D-859A-A0D6DEE1D64E}"/>
    <dgm:cxn modelId="{B52E45EF-9CB9-4E0D-BC3C-238BC3DCC894}" type="presOf" srcId="{28F98A0D-2679-4B8A-A2C8-0AA8851C4031}" destId="{9464DDE7-2862-4457-8B71-67070EE34951}" srcOrd="1" destOrd="0" presId="urn:microsoft.com/office/officeart/2005/8/layout/radial5"/>
    <dgm:cxn modelId="{FFC0904C-2B02-4B55-A7E9-82AB033C8780}" srcId="{3632E984-68F8-46C5-B152-97181D35221D}" destId="{5C816893-ACD8-43DF-B7EA-590BF52D61AA}" srcOrd="4" destOrd="0" parTransId="{C8F499CD-6D85-4934-919C-B2E92C3553D3}" sibTransId="{C3AF0369-82C6-44AD-8259-6826D571B61C}"/>
    <dgm:cxn modelId="{1BBF381A-136F-4BFF-BF75-F3EA100FEEA8}" type="presOf" srcId="{4455125A-EA1D-489D-8B2A-12F2BA261ECD}" destId="{66173408-FB53-4ACF-A33D-90A6C0E8F2C6}" srcOrd="1" destOrd="0" presId="urn:microsoft.com/office/officeart/2005/8/layout/radial5"/>
    <dgm:cxn modelId="{4874C01E-DE9E-4D5B-AF55-011D4DD90EC8}" type="presOf" srcId="{2B025C72-EF3C-4907-9604-178F45ECA5C3}" destId="{3F7777B1-8A1A-481D-BAEA-FF29F0C954D9}" srcOrd="1" destOrd="0" presId="urn:microsoft.com/office/officeart/2005/8/layout/radial5"/>
    <dgm:cxn modelId="{0D0436EB-FF5C-45A4-8A34-8840E4030A25}" type="presOf" srcId="{5C816893-ACD8-43DF-B7EA-590BF52D61AA}" destId="{376E8CC5-900E-4A44-8593-B01D76A2C2BA}" srcOrd="0" destOrd="0" presId="urn:microsoft.com/office/officeart/2005/8/layout/radial5"/>
    <dgm:cxn modelId="{7B4A5FDA-9E47-46CF-859B-51FA3266A093}" srcId="{3632E984-68F8-46C5-B152-97181D35221D}" destId="{F9FE39E6-25AB-427A-B863-9D906CEECA9A}" srcOrd="3" destOrd="0" parTransId="{4455125A-EA1D-489D-8B2A-12F2BA261ECD}" sibTransId="{D489F8DE-36E8-4FD1-9792-2F64B7FD03B8}"/>
    <dgm:cxn modelId="{85E35FAB-B07A-4C4C-BB0A-6D9057DA0CF2}" type="presParOf" srcId="{01406B11-2148-4C45-8804-4EF4FA2BA436}" destId="{3B2D663E-5EEA-444B-A151-D141EEE213FB}" srcOrd="0" destOrd="0" presId="urn:microsoft.com/office/officeart/2005/8/layout/radial5"/>
    <dgm:cxn modelId="{7056D1A0-BB02-44E4-A5B7-B6E58A535F52}" type="presParOf" srcId="{01406B11-2148-4C45-8804-4EF4FA2BA436}" destId="{5A3ECB21-01FD-48CC-8DDC-882E7C8458B5}" srcOrd="1" destOrd="0" presId="urn:microsoft.com/office/officeart/2005/8/layout/radial5"/>
    <dgm:cxn modelId="{E7B9EE9D-0B89-47F0-BC26-CBA5E13C9D7C}" type="presParOf" srcId="{5A3ECB21-01FD-48CC-8DDC-882E7C8458B5}" destId="{464ABA87-3D3C-4697-BD2E-841F48891721}" srcOrd="0" destOrd="0" presId="urn:microsoft.com/office/officeart/2005/8/layout/radial5"/>
    <dgm:cxn modelId="{EC01512B-14BC-4190-92A7-8C0F8E87B296}" type="presParOf" srcId="{01406B11-2148-4C45-8804-4EF4FA2BA436}" destId="{A5B1FE77-FA69-46B6-9EAE-99BEBFB90FF2}" srcOrd="2" destOrd="0" presId="urn:microsoft.com/office/officeart/2005/8/layout/radial5"/>
    <dgm:cxn modelId="{C5E58774-81F9-47B4-AB4E-7AE8272BD7A0}" type="presParOf" srcId="{01406B11-2148-4C45-8804-4EF4FA2BA436}" destId="{9C79CB8D-A29B-44A8-94F0-54E49563CC70}" srcOrd="3" destOrd="0" presId="urn:microsoft.com/office/officeart/2005/8/layout/radial5"/>
    <dgm:cxn modelId="{82F1088B-E8DD-4FE5-9D5B-00C180F74A42}" type="presParOf" srcId="{9C79CB8D-A29B-44A8-94F0-54E49563CC70}" destId="{9464DDE7-2862-4457-8B71-67070EE34951}" srcOrd="0" destOrd="0" presId="urn:microsoft.com/office/officeart/2005/8/layout/radial5"/>
    <dgm:cxn modelId="{4DA78FB3-A114-46C2-93B1-1EDAFCD67DBD}" type="presParOf" srcId="{01406B11-2148-4C45-8804-4EF4FA2BA436}" destId="{8A0A1684-3BFD-4159-AB57-CD6115B25847}" srcOrd="4" destOrd="0" presId="urn:microsoft.com/office/officeart/2005/8/layout/radial5"/>
    <dgm:cxn modelId="{D1517946-3668-401A-AD6C-F38794F98B82}" type="presParOf" srcId="{01406B11-2148-4C45-8804-4EF4FA2BA436}" destId="{6FD295B8-BB33-482C-9A1B-140217273646}" srcOrd="5" destOrd="0" presId="urn:microsoft.com/office/officeart/2005/8/layout/radial5"/>
    <dgm:cxn modelId="{F99E557B-BA52-4C1A-85CC-AEBC921F8003}" type="presParOf" srcId="{6FD295B8-BB33-482C-9A1B-140217273646}" destId="{3F7777B1-8A1A-481D-BAEA-FF29F0C954D9}" srcOrd="0" destOrd="0" presId="urn:microsoft.com/office/officeart/2005/8/layout/radial5"/>
    <dgm:cxn modelId="{73893814-9633-4684-AB4B-04FB6ECACCFF}" type="presParOf" srcId="{01406B11-2148-4C45-8804-4EF4FA2BA436}" destId="{90EC5200-9386-4D0F-B77D-53AB6268E274}" srcOrd="6" destOrd="0" presId="urn:microsoft.com/office/officeart/2005/8/layout/radial5"/>
    <dgm:cxn modelId="{10623AC2-7EE0-43F3-A43F-FF65B6C9DC12}" type="presParOf" srcId="{01406B11-2148-4C45-8804-4EF4FA2BA436}" destId="{92BB116D-15D8-42A9-8568-3BF32F111FCC}" srcOrd="7" destOrd="0" presId="urn:microsoft.com/office/officeart/2005/8/layout/radial5"/>
    <dgm:cxn modelId="{0518CF14-6CD8-4AC3-A6B3-E27DFE4F8F36}" type="presParOf" srcId="{92BB116D-15D8-42A9-8568-3BF32F111FCC}" destId="{66173408-FB53-4ACF-A33D-90A6C0E8F2C6}" srcOrd="0" destOrd="0" presId="urn:microsoft.com/office/officeart/2005/8/layout/radial5"/>
    <dgm:cxn modelId="{124C71A1-3927-452A-A575-DEA72E8CE17C}" type="presParOf" srcId="{01406B11-2148-4C45-8804-4EF4FA2BA436}" destId="{C68D6E0E-63EC-4BC6-ABD4-2EFA50ABF222}" srcOrd="8" destOrd="0" presId="urn:microsoft.com/office/officeart/2005/8/layout/radial5"/>
    <dgm:cxn modelId="{F5730FC2-66E0-4E22-B9B1-4DC71EDCA4B7}" type="presParOf" srcId="{01406B11-2148-4C45-8804-4EF4FA2BA436}" destId="{474BFFBB-B9C0-41AB-8E09-F6FAAA751584}" srcOrd="9" destOrd="0" presId="urn:microsoft.com/office/officeart/2005/8/layout/radial5"/>
    <dgm:cxn modelId="{669E8309-CD3E-4310-B022-670203F9D801}" type="presParOf" srcId="{474BFFBB-B9C0-41AB-8E09-F6FAAA751584}" destId="{42623604-58B0-4613-94BD-3FE6465576C2}" srcOrd="0" destOrd="0" presId="urn:microsoft.com/office/officeart/2005/8/layout/radial5"/>
    <dgm:cxn modelId="{434C9825-9EEA-4C9A-860E-77F0386BB58D}" type="presParOf" srcId="{01406B11-2148-4C45-8804-4EF4FA2BA436}" destId="{376E8CC5-900E-4A44-8593-B01D76A2C2BA}" srcOrd="10" destOrd="0" presId="urn:microsoft.com/office/officeart/2005/8/layout/radial5"/>
    <dgm:cxn modelId="{711BB414-4C23-44AD-B489-2CD90B66373E}" type="presParOf" srcId="{01406B11-2148-4C45-8804-4EF4FA2BA436}" destId="{EE631B9F-A00E-4DBE-8020-23D433E0C976}" srcOrd="11" destOrd="0" presId="urn:microsoft.com/office/officeart/2005/8/layout/radial5"/>
    <dgm:cxn modelId="{D10D6F2D-FAB7-4270-96E1-245DB7EA1F70}" type="presParOf" srcId="{EE631B9F-A00E-4DBE-8020-23D433E0C976}" destId="{3EBF0606-D33B-4971-85DD-E6A3912DECAE}" srcOrd="0" destOrd="0" presId="urn:microsoft.com/office/officeart/2005/8/layout/radial5"/>
    <dgm:cxn modelId="{1A09403D-6B26-4E91-9E90-9082AB7E910E}" type="presParOf" srcId="{01406B11-2148-4C45-8804-4EF4FA2BA436}" destId="{E545EE93-9C3B-4727-BF51-C24D97046FC1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2D663E-5EEA-444B-A151-D141EEE213FB}">
      <dsp:nvSpPr>
        <dsp:cNvPr id="0" name=""/>
        <dsp:cNvSpPr/>
      </dsp:nvSpPr>
      <dsp:spPr>
        <a:xfrm>
          <a:off x="2795958" y="2413679"/>
          <a:ext cx="4026476" cy="12725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Центр</a:t>
          </a:r>
          <a:endParaRPr lang="ru-RU" sz="2000" b="1" kern="1200" dirty="0" smtClean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«Точка роста»-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площадка сетевого взаимодействия</a:t>
          </a:r>
          <a:endParaRPr lang="ru-RU" sz="20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95958" y="2413679"/>
        <a:ext cx="4026476" cy="1272567"/>
      </dsp:txXfrm>
    </dsp:sp>
    <dsp:sp modelId="{5A3ECB21-01FD-48CC-8DDC-882E7C8458B5}">
      <dsp:nvSpPr>
        <dsp:cNvPr id="0" name=""/>
        <dsp:cNvSpPr/>
      </dsp:nvSpPr>
      <dsp:spPr>
        <a:xfrm rot="5403476">
          <a:off x="4485472" y="1970017"/>
          <a:ext cx="612996" cy="34515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4537297" y="1987275"/>
        <a:ext cx="509451" cy="207090"/>
      </dsp:txXfrm>
    </dsp:sp>
    <dsp:sp modelId="{A5B1FE77-FA69-46B6-9EAE-99BEBFB90FF2}">
      <dsp:nvSpPr>
        <dsp:cNvPr id="0" name=""/>
        <dsp:cNvSpPr/>
      </dsp:nvSpPr>
      <dsp:spPr>
        <a:xfrm>
          <a:off x="3542599" y="131963"/>
          <a:ext cx="2457185" cy="14660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Площадка по методическому сопровождению педагогов</a:t>
          </a:r>
        </a:p>
        <a:p>
          <a:pPr lvl="0" algn="ctr">
            <a:spcBef>
              <a:spcPct val="0"/>
            </a:spcBef>
          </a:pPr>
          <a:endParaRPr lang="ru-RU" sz="1600" b="1" i="1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02445" y="346662"/>
        <a:ext cx="1737493" cy="1036658"/>
      </dsp:txXfrm>
    </dsp:sp>
    <dsp:sp modelId="{9C79CB8D-A29B-44A8-94F0-54E49563CC70}">
      <dsp:nvSpPr>
        <dsp:cNvPr id="0" name=""/>
        <dsp:cNvSpPr/>
      </dsp:nvSpPr>
      <dsp:spPr>
        <a:xfrm rot="19761578">
          <a:off x="6220645" y="1966454"/>
          <a:ext cx="556277" cy="262607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6226145" y="2039051"/>
        <a:ext cx="477495" cy="157565"/>
      </dsp:txXfrm>
    </dsp:sp>
    <dsp:sp modelId="{8A0A1684-3BFD-4159-AB57-CD6115B25847}">
      <dsp:nvSpPr>
        <dsp:cNvPr id="0" name=""/>
        <dsp:cNvSpPr/>
      </dsp:nvSpPr>
      <dsp:spPr>
        <a:xfrm>
          <a:off x="6470186" y="286097"/>
          <a:ext cx="2545017" cy="205241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Реализация программы «Одарённые дети»</a:t>
          </a:r>
          <a:endParaRPr lang="ru-RU" sz="1600" b="1" i="1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42895" y="586666"/>
        <a:ext cx="1799599" cy="1451277"/>
      </dsp:txXfrm>
    </dsp:sp>
    <dsp:sp modelId="{6FD295B8-BB33-482C-9A1B-140217273646}">
      <dsp:nvSpPr>
        <dsp:cNvPr id="0" name=""/>
        <dsp:cNvSpPr/>
      </dsp:nvSpPr>
      <dsp:spPr>
        <a:xfrm rot="1555757">
          <a:off x="6627849" y="3750780"/>
          <a:ext cx="382892" cy="309501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6632522" y="3792380"/>
        <a:ext cx="290042" cy="185701"/>
      </dsp:txXfrm>
    </dsp:sp>
    <dsp:sp modelId="{90EC5200-9386-4D0F-B77D-53AB6268E274}">
      <dsp:nvSpPr>
        <dsp:cNvPr id="0" name=""/>
        <dsp:cNvSpPr/>
      </dsp:nvSpPr>
      <dsp:spPr>
        <a:xfrm>
          <a:off x="6863706" y="3338542"/>
          <a:ext cx="2280293" cy="25293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Повышение мотивации, активности родителей по участию в проектной деятельности,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образовательные  </a:t>
          </a:r>
          <a:r>
            <a:rPr lang="ru-RU" sz="1600" b="1" i="1" kern="1200" dirty="0" err="1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квесты</a:t>
          </a:r>
          <a:endParaRPr lang="ru-RU" sz="1600" b="1" i="1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97647" y="3708959"/>
        <a:ext cx="1612411" cy="1788529"/>
      </dsp:txXfrm>
    </dsp:sp>
    <dsp:sp modelId="{92BB116D-15D8-42A9-8568-3BF32F111FCC}">
      <dsp:nvSpPr>
        <dsp:cNvPr id="0" name=""/>
        <dsp:cNvSpPr/>
      </dsp:nvSpPr>
      <dsp:spPr>
        <a:xfrm rot="5120741">
          <a:off x="4662123" y="3766493"/>
          <a:ext cx="348590" cy="308958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4704706" y="3782094"/>
        <a:ext cx="255903" cy="185374"/>
      </dsp:txXfrm>
    </dsp:sp>
    <dsp:sp modelId="{C68D6E0E-63EC-4BC6-ABD4-2EFA50ABF222}">
      <dsp:nvSpPr>
        <dsp:cNvPr id="0" name=""/>
        <dsp:cNvSpPr/>
      </dsp:nvSpPr>
      <dsp:spPr>
        <a:xfrm>
          <a:off x="3558519" y="4169860"/>
          <a:ext cx="2641181" cy="223420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системы внеурочной деятельности мероприятий в каникулярный период, профильные смены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b="1" i="1" kern="1200" dirty="0" smtClean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45311" y="4497052"/>
        <a:ext cx="1867597" cy="1579822"/>
      </dsp:txXfrm>
    </dsp:sp>
    <dsp:sp modelId="{474BFFBB-B9C0-41AB-8E09-F6FAAA751584}">
      <dsp:nvSpPr>
        <dsp:cNvPr id="0" name=""/>
        <dsp:cNvSpPr/>
      </dsp:nvSpPr>
      <dsp:spPr>
        <a:xfrm rot="9119261">
          <a:off x="2517706" y="3962776"/>
          <a:ext cx="628332" cy="287393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/>
        </a:p>
      </dsp:txBody>
      <dsp:txXfrm rot="10800000">
        <a:off x="2598874" y="4000008"/>
        <a:ext cx="542114" cy="172435"/>
      </dsp:txXfrm>
    </dsp:sp>
    <dsp:sp modelId="{376E8CC5-900E-4A44-8593-B01D76A2C2BA}">
      <dsp:nvSpPr>
        <dsp:cNvPr id="0" name=""/>
        <dsp:cNvSpPr/>
      </dsp:nvSpPr>
      <dsp:spPr>
        <a:xfrm>
          <a:off x="34848" y="4004817"/>
          <a:ext cx="2498391" cy="18409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Внеурочная деятельность и реализация программ дополнительного образования</a:t>
          </a:r>
          <a:endParaRPr lang="ru-RU" sz="1600" b="1" i="1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0729" y="4274418"/>
        <a:ext cx="1766629" cy="1301747"/>
      </dsp:txXfrm>
    </dsp:sp>
    <dsp:sp modelId="{EE631B9F-A00E-4DBE-8020-23D433E0C976}">
      <dsp:nvSpPr>
        <dsp:cNvPr id="0" name=""/>
        <dsp:cNvSpPr/>
      </dsp:nvSpPr>
      <dsp:spPr>
        <a:xfrm rot="12241136">
          <a:off x="2945451" y="2130305"/>
          <a:ext cx="365069" cy="316558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3036306" y="2212945"/>
        <a:ext cx="270102" cy="189934"/>
      </dsp:txXfrm>
    </dsp:sp>
    <dsp:sp modelId="{E545EE93-9C3B-4727-BF51-C24D97046FC1}">
      <dsp:nvSpPr>
        <dsp:cNvPr id="0" name=""/>
        <dsp:cNvSpPr/>
      </dsp:nvSpPr>
      <dsp:spPr>
        <a:xfrm>
          <a:off x="0" y="343554"/>
          <a:ext cx="3195474" cy="25506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Практико-ориентированные методы обучения в предметах «Технология»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«Информатика»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ОБЖ»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(использование МТБ)</a:t>
          </a:r>
          <a:endParaRPr lang="ru-RU" sz="1600" b="1" i="1" kern="1200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7966" y="717081"/>
        <a:ext cx="2259542" cy="1803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body"/>
          </p:nvPr>
        </p:nvSpPr>
        <p:spPr>
          <a:xfrm>
            <a:off x="756353" y="5088286"/>
            <a:ext cx="6050466" cy="4820292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29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2213" cy="53526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&lt;заголовок&gt;</a:t>
            </a:r>
          </a:p>
        </p:txBody>
      </p:sp>
      <p:sp>
        <p:nvSpPr>
          <p:cNvPr id="299" name="PlaceHolder 3"/>
          <p:cNvSpPr>
            <a:spLocks noGrp="1"/>
          </p:cNvSpPr>
          <p:nvPr>
            <p:ph type="dt"/>
          </p:nvPr>
        </p:nvSpPr>
        <p:spPr>
          <a:xfrm>
            <a:off x="4280960" y="0"/>
            <a:ext cx="3282213" cy="535267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&lt;дата/время&gt;</a:t>
            </a:r>
          </a:p>
        </p:txBody>
      </p:sp>
      <p:sp>
        <p:nvSpPr>
          <p:cNvPr id="300" name="PlaceHolder 4"/>
          <p:cNvSpPr>
            <a:spLocks noGrp="1"/>
          </p:cNvSpPr>
          <p:nvPr>
            <p:ph type="ftr"/>
          </p:nvPr>
        </p:nvSpPr>
        <p:spPr>
          <a:xfrm>
            <a:off x="0" y="10176934"/>
            <a:ext cx="3282213" cy="535267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&lt;нижний колонтитул&gt;</a:t>
            </a:r>
          </a:p>
        </p:txBody>
      </p:sp>
      <p:sp>
        <p:nvSpPr>
          <p:cNvPr id="301" name="PlaceHolder 5"/>
          <p:cNvSpPr>
            <a:spLocks noGrp="1"/>
          </p:cNvSpPr>
          <p:nvPr>
            <p:ph type="sldNum"/>
          </p:nvPr>
        </p:nvSpPr>
        <p:spPr>
          <a:xfrm>
            <a:off x="4280960" y="10176934"/>
            <a:ext cx="3282213" cy="535267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5F9AA307-BA2E-4AA4-B5D2-3B14F9B9F28D}" type="slidenum"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5735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968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050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674241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5245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643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79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81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859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611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49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7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1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242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1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52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609600" y="908050"/>
            <a:ext cx="7956550" cy="107950"/>
          </a:xfrm>
          <a:custGeom>
            <a:avLst/>
            <a:gdLst/>
            <a:ahLst/>
            <a:cxnLst/>
            <a:rect l="l" t="t" r="r" b="b"/>
            <a:pathLst>
              <a:path w="1000" h="100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36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Line 2"/>
          <p:cNvSpPr/>
          <p:nvPr/>
        </p:nvSpPr>
        <p:spPr>
          <a:xfrm>
            <a:off x="609600" y="6381750"/>
            <a:ext cx="7924800" cy="1588"/>
          </a:xfrm>
          <a:prstGeom prst="line">
            <a:avLst/>
          </a:prstGeom>
          <a:ln w="3240">
            <a:solidFill>
              <a:schemeClr val="accent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609600" y="6245225"/>
            <a:ext cx="1981200" cy="476250"/>
          </a:xfrm>
          <a:prstGeom prst="rect">
            <a:avLst/>
          </a:prstGeom>
        </p:spPr>
        <p:txBody>
          <a:bodyPr lIns="90000" tIns="45000" rIns="90000" bIns="45000"/>
          <a:lstStyle>
            <a:lvl1pPr>
              <a:defRPr sz="1662" spc="-1">
                <a:solidFill>
                  <a:srgbClr val="000000"/>
                </a:solidFill>
                <a:latin typeface="Verdana"/>
              </a:defRPr>
            </a:lvl1pPr>
          </a:lstStyle>
          <a:p>
            <a:pPr>
              <a:defRPr/>
            </a:pPr>
            <a:endParaRPr lang="ru-RU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/>
          </p:nvPr>
        </p:nvSpPr>
        <p:spPr>
          <a:xfrm>
            <a:off x="3122614" y="6245225"/>
            <a:ext cx="2897187" cy="476250"/>
          </a:xfrm>
          <a:prstGeom prst="rect">
            <a:avLst/>
          </a:prstGeom>
        </p:spPr>
        <p:txBody>
          <a:bodyPr lIns="90000" tIns="45000" rIns="90000" bIns="45000"/>
          <a:lstStyle>
            <a:lvl1pPr>
              <a:defRPr sz="1662" spc="-1">
                <a:solidFill>
                  <a:srgbClr val="000000"/>
                </a:solidFill>
                <a:latin typeface="Verdana"/>
              </a:defRPr>
            </a:lvl1pPr>
          </a:lstStyle>
          <a:p>
            <a:pPr>
              <a:defRPr/>
            </a:pPr>
            <a:endParaRPr lang="ru-RU">
              <a:solidFill>
                <a:schemeClr val="tx1"/>
              </a:solidFill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/>
          </p:nvPr>
        </p:nvSpPr>
        <p:spPr>
          <a:xfrm>
            <a:off x="6553201" y="6453188"/>
            <a:ext cx="1979613" cy="3603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15" smtClean="0">
                <a:solidFill>
                  <a:srgbClr val="000000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7007F9F7-5793-488A-BF21-08788E23C7B5}" type="slidenum">
              <a:rPr lang="ru-RU" altLang="ru-RU"/>
              <a:pPr>
                <a:defRPr/>
              </a:pPr>
              <a:t>‹#›</a:t>
            </a:fld>
            <a:endParaRPr lang="ru-RU" altLang="ru-RU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55" name="PlaceHolder 6"/>
          <p:cNvSpPr>
            <a:spLocks noGrp="1"/>
          </p:cNvSpPr>
          <p:nvPr>
            <p:ph type="title"/>
          </p:nvPr>
        </p:nvSpPr>
        <p:spPr bwMode="auto">
          <a:xfrm>
            <a:off x="457200" y="273052"/>
            <a:ext cx="8229600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текста заголовка щёлкните мышью</a:t>
            </a:r>
          </a:p>
        </p:txBody>
      </p:sp>
      <p:sp>
        <p:nvSpPr>
          <p:cNvPr id="2056" name="PlaceHolder 7"/>
          <p:cNvSpPr>
            <a:spLocks noGrp="1"/>
          </p:cNvSpPr>
          <p:nvPr>
            <p:ph type="body"/>
          </p:nvPr>
        </p:nvSpPr>
        <p:spPr bwMode="auto">
          <a:xfrm>
            <a:off x="457200" y="1604965"/>
            <a:ext cx="822960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структуры щёлкните мышью</a:t>
            </a:r>
          </a:p>
          <a:p>
            <a:pPr lvl="1"/>
            <a:r>
              <a:rPr lang="ru-RU" altLang="ru-RU" smtClean="0"/>
              <a:t>Второй уровень структуры</a:t>
            </a:r>
          </a:p>
          <a:p>
            <a:pPr lvl="2"/>
            <a:r>
              <a:rPr lang="ru-RU" altLang="ru-RU" smtClean="0"/>
              <a:t>Третий уровень структуры</a:t>
            </a:r>
          </a:p>
          <a:p>
            <a:pPr lvl="3"/>
            <a:r>
              <a:rPr lang="ru-RU" altLang="ru-RU" smtClean="0"/>
              <a:t>Четвёртый уровень структуры</a:t>
            </a:r>
          </a:p>
          <a:p>
            <a:pPr lvl="4"/>
            <a:r>
              <a:rPr lang="ru-RU" altLang="ru-RU" smtClean="0"/>
              <a:t>Пятый уровень структуры</a:t>
            </a:r>
          </a:p>
          <a:p>
            <a:pPr lvl="4"/>
            <a:r>
              <a:rPr lang="ru-RU" altLang="ru-RU" smtClean="0"/>
              <a:t>Шестой уровень структуры</a:t>
            </a:r>
          </a:p>
          <a:p>
            <a:pPr lvl="4"/>
            <a:r>
              <a:rPr lang="ru-RU" altLang="ru-RU" smtClean="0"/>
              <a:t>Седьмой уровень структуры</a:t>
            </a:r>
          </a:p>
        </p:txBody>
      </p:sp>
    </p:spTree>
    <p:extLst>
      <p:ext uri="{BB962C8B-B14F-4D97-AF65-F5344CB8AC3E}">
        <p14:creationId xmlns:p14="http://schemas.microsoft.com/office/powerpoint/2010/main" val="3273874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hf hdr="0" ftr="0" dt="0"/>
  <p:txStyles>
    <p:titleStyle>
      <a:lvl1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defTabSz="84261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969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382834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6pPr>
      <a:lvl7pPr marL="765667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7pPr>
      <a:lvl8pPr marL="1148501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8pPr>
      <a:lvl9pPr marL="1531334" algn="l" defTabSz="842765" rtl="0" fontAlgn="base">
        <a:lnSpc>
          <a:spcPct val="90000"/>
        </a:lnSpc>
        <a:spcBef>
          <a:spcPct val="0"/>
        </a:spcBef>
        <a:spcAft>
          <a:spcPct val="0"/>
        </a:spcAft>
        <a:defRPr sz="4019">
          <a:solidFill>
            <a:schemeClr val="tx1"/>
          </a:solidFill>
          <a:latin typeface="Arial" pitchFamily="34" charset="0"/>
          <a:cs typeface="DejaVu Sans" pitchFamily="34" charset="0"/>
        </a:defRPr>
      </a:lvl9pPr>
    </p:titleStyle>
    <p:bodyStyle>
      <a:lvl1pPr marL="397130" indent="-297481" algn="l" defTabSz="842618" rtl="0" eaLnBrk="0" fontAlgn="base" hangingPunct="0">
        <a:lnSpc>
          <a:spcPct val="90000"/>
        </a:lnSpc>
        <a:spcBef>
          <a:spcPts val="1304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92" kern="1200">
          <a:solidFill>
            <a:schemeClr val="tx1"/>
          </a:solidFill>
          <a:latin typeface="+mn-lt"/>
          <a:ea typeface="+mn-ea"/>
          <a:cs typeface="+mn-cs"/>
        </a:defRPr>
      </a:lvl1pPr>
      <a:lvl2pPr marL="631597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2123" kern="1200">
          <a:solidFill>
            <a:schemeClr val="tx1"/>
          </a:solidFill>
          <a:latin typeface="+mn-lt"/>
          <a:ea typeface="+mn-ea"/>
          <a:cs typeface="+mn-cs"/>
        </a:defRPr>
      </a:lvl2pPr>
      <a:lvl3pPr marL="1053638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75680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569" kern="1200">
          <a:solidFill>
            <a:schemeClr val="tx1"/>
          </a:solidFill>
          <a:latin typeface="+mn-lt"/>
          <a:ea typeface="+mn-ea"/>
          <a:cs typeface="+mn-cs"/>
        </a:defRPr>
      </a:lvl4pPr>
      <a:lvl5pPr marL="1897721" indent="-209556" algn="l" defTabSz="842618" rtl="0" eaLnBrk="0" fontAlgn="base" hangingPunct="0">
        <a:lnSpc>
          <a:spcPct val="90000"/>
        </a:lnSpc>
        <a:spcBef>
          <a:spcPts val="462"/>
        </a:spcBef>
        <a:spcAft>
          <a:spcPct val="0"/>
        </a:spcAft>
        <a:buFont typeface="Arial" panose="020B0604020202020204" pitchFamily="34" charset="0"/>
        <a:buChar char="•"/>
        <a:defRPr sz="1569" kern="1200">
          <a:solidFill>
            <a:schemeClr val="tx1"/>
          </a:solidFill>
          <a:latin typeface="+mn-lt"/>
          <a:ea typeface="+mn-ea"/>
          <a:cs typeface="+mn-cs"/>
        </a:defRPr>
      </a:lvl5pPr>
      <a:lvl6pPr marL="2320987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2984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4982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6979" indent="-210999" algn="l" defTabSz="843995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8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95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93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9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88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85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83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80" algn="l" defTabSz="843995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0" y="4337"/>
            <a:ext cx="871179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ctr">
              <a:defRPr sz="1400" b="1">
                <a:solidFill>
                  <a:srgbClr val="1F608B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latin typeface="Arial" panose="020B0604020202020204" pitchFamily="34" charset="0"/>
              </a:defRPr>
            </a:lvl2pPr>
            <a:lvl3pPr marL="1143000" indent="-228600">
              <a:defRPr>
                <a:latin typeface="Arial" panose="020B0604020202020204" pitchFamily="34" charset="0"/>
              </a:defRPr>
            </a:lvl3pPr>
            <a:lvl4pPr marL="1600200" indent="-228600">
              <a:defRPr>
                <a:latin typeface="Arial" panose="020B0604020202020204" pitchFamily="34" charset="0"/>
              </a:defRPr>
            </a:lvl4pPr>
            <a:lvl5pPr marL="2057400" indent="-228600">
              <a:defRPr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pPr defTabSz="422041">
              <a:defRPr/>
            </a:pPr>
            <a:r>
              <a:rPr lang="ru-RU" sz="3200" spc="-5" dirty="0" smtClean="0"/>
              <a:t>Современная школа</a:t>
            </a:r>
            <a:endParaRPr lang="ru-RU" sz="2954" dirty="0" smtClean="0">
              <a:latin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79541" y="6297004"/>
            <a:ext cx="364459" cy="182927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defTabSz="422041" eaLnBrk="0" hangingPunct="0">
              <a:defRPr/>
            </a:pPr>
            <a:r>
              <a:rPr lang="ru-RU" altLang="ru-RU" sz="923" dirty="0">
                <a:solidFill>
                  <a:srgbClr val="7F8FA9">
                    <a:lumMod val="75000"/>
                  </a:srgbClr>
                </a:solidFill>
                <a:latin typeface="Arial"/>
                <a:ea typeface="DejaVu Sans"/>
                <a:cs typeface="Arial" charset="0"/>
              </a:rPr>
              <a:t>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9472" y="3403856"/>
            <a:ext cx="763284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Центр образования цифрового и гуманитарного профилей </a:t>
            </a:r>
          </a:p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«Точка роста»</a:t>
            </a:r>
          </a:p>
          <a:p>
            <a:pPr algn="ctr"/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МАОУ «</a:t>
            </a:r>
            <a:r>
              <a:rPr lang="ru-R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Новоатьяловская</a:t>
            </a:r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СОШ»</a:t>
            </a:r>
            <a:endParaRPr lang="ru-RU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3" descr="C:\Users\дл\Desktop\март 2019\Поварова ГЦТ\20-03-2019_13-26-01\20-03-2019_12-31-57\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4023368" cy="174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96752"/>
            <a:ext cx="3241972" cy="164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83370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CustomShape 7"/>
          <p:cNvSpPr/>
          <p:nvPr/>
        </p:nvSpPr>
        <p:spPr>
          <a:xfrm>
            <a:off x="829991" y="1012863"/>
            <a:ext cx="7998775" cy="6531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7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89" name="Группа 88"/>
          <p:cNvGrpSpPr/>
          <p:nvPr/>
        </p:nvGrpSpPr>
        <p:grpSpPr>
          <a:xfrm>
            <a:off x="482857" y="1527771"/>
            <a:ext cx="393120" cy="393480"/>
            <a:chOff x="426960" y="1255680"/>
            <a:chExt cx="393120" cy="393480"/>
          </a:xfrm>
        </p:grpSpPr>
        <p:sp>
          <p:nvSpPr>
            <p:cNvPr id="90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Picture 8"/>
            <p:cNvPicPr/>
            <p:nvPr/>
          </p:nvPicPr>
          <p:blipFill>
            <a:blip r:embed="rId2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482857" y="3829914"/>
            <a:ext cx="85161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cap="all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ЗаЗАдачи</a:t>
            </a:r>
            <a:r>
              <a:rPr lang="ru-RU" sz="1600" b="1" cap="all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600" b="1" cap="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100% охват контингента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обучающихся образовательной организации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осваивающих основную общеобразовательную программу по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«Технология», «Информатика», «Основы безопасности жизнедеятельности» на обновленном учебном оборудовании с применением новых методик обучения и воспитания,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менее 70% охват контингента обучающихся – дополнительными общеобразовательными программами цифрового, естественно-научного, технического и гуманитарного профилей во внеурочное время, в том числе с использованием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дистанционных форм обучения и сетевого партнерства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grpSp>
        <p:nvGrpSpPr>
          <p:cNvPr id="43" name="Группа 42"/>
          <p:cNvGrpSpPr/>
          <p:nvPr/>
        </p:nvGrpSpPr>
        <p:grpSpPr>
          <a:xfrm>
            <a:off x="448380" y="3829914"/>
            <a:ext cx="393120" cy="393480"/>
            <a:chOff x="426960" y="1255680"/>
            <a:chExt cx="393120" cy="393480"/>
          </a:xfrm>
        </p:grpSpPr>
        <p:sp>
          <p:nvSpPr>
            <p:cNvPr id="44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8" name="Picture 8"/>
            <p:cNvPicPr/>
            <p:nvPr/>
          </p:nvPicPr>
          <p:blipFill>
            <a:blip r:embed="rId2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5" name="Прямоугольник 44"/>
          <p:cNvSpPr/>
          <p:nvPr/>
        </p:nvSpPr>
        <p:spPr>
          <a:xfrm>
            <a:off x="859130" y="1143587"/>
            <a:ext cx="8105358" cy="32676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ru-RU" sz="16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- создание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условий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 уровнях начального общего, основного общего 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среднего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общего образования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новых методов обучения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воспитания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образовательных технологий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обеспечивающих освоение обучающимися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основных и дополнительных общеобразовательных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программ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цифрового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естественно-научного, технического и гуманитарного профилей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обновления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16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совершенствования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методов обучения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учебным предметам </a:t>
            </a:r>
            <a:r>
              <a:rPr lang="ru-RU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«Технология», «Информатика» и «Основы безопасности жизнедеятельности»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515" y="188640"/>
            <a:ext cx="2692503" cy="95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59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</a:rPr>
              <a:t>Направления Центра</a:t>
            </a:r>
            <a:r>
              <a:rPr lang="ru-RU" sz="2400" dirty="0">
                <a:solidFill>
                  <a:srgbClr val="7030A0"/>
                </a:solidFill>
              </a:rPr>
              <a:t/>
            </a:r>
            <a:br>
              <a:rPr lang="ru-RU" sz="2400" dirty="0">
                <a:solidFill>
                  <a:srgbClr val="7030A0"/>
                </a:solidFill>
              </a:rPr>
            </a:b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251520" y="908720"/>
            <a:ext cx="8784976" cy="5328592"/>
          </a:xfrm>
        </p:spPr>
        <p:txBody>
          <a:bodyPr/>
          <a:lstStyle/>
          <a:p>
            <a:pPr marL="2953983" lvl="7" indent="0">
              <a:buNone/>
            </a:pPr>
            <a:endParaRPr lang="ru-RU" sz="1800" dirty="0" smtClean="0"/>
          </a:p>
          <a:p>
            <a:pPr marL="2953983" lvl="7" indent="0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1. Основные </a:t>
            </a:r>
            <a:r>
              <a:rPr lang="ru-RU" sz="1800" b="1" dirty="0">
                <a:solidFill>
                  <a:srgbClr val="002060"/>
                </a:solidFill>
              </a:rPr>
              <a:t>общеобразовательные программы</a:t>
            </a:r>
            <a:r>
              <a:rPr lang="ru-RU" sz="1800" b="1" dirty="0" smtClean="0">
                <a:solidFill>
                  <a:srgbClr val="002060"/>
                </a:solidFill>
              </a:rPr>
              <a:t>:</a:t>
            </a:r>
          </a:p>
          <a:p>
            <a:pPr marL="99649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•   «Технология»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>
                <a:solidFill>
                  <a:srgbClr val="002060"/>
                </a:solidFill>
              </a:rPr>
              <a:t>Информатика</a:t>
            </a:r>
            <a:r>
              <a:rPr lang="ru-RU" sz="1800" dirty="0" smtClean="0">
                <a:solidFill>
                  <a:srgbClr val="002060"/>
                </a:solidFill>
              </a:rPr>
              <a:t>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800" dirty="0" smtClean="0">
                <a:solidFill>
                  <a:srgbClr val="002060"/>
                </a:solidFill>
              </a:rPr>
              <a:t>«</a:t>
            </a:r>
            <a:r>
              <a:rPr lang="ru-RU" sz="1800" dirty="0">
                <a:solidFill>
                  <a:srgbClr val="002060"/>
                </a:solidFill>
              </a:rPr>
              <a:t>Основы безопасности жизнедеятельности</a:t>
            </a:r>
            <a:r>
              <a:rPr lang="ru-RU" sz="1800" dirty="0" smtClean="0">
                <a:solidFill>
                  <a:srgbClr val="002060"/>
                </a:solidFill>
              </a:rPr>
              <a:t>»</a:t>
            </a:r>
            <a:endParaRPr lang="ru-RU" sz="1800" dirty="0">
              <a:solidFill>
                <a:srgbClr val="002060"/>
              </a:solidFill>
            </a:endParaRPr>
          </a:p>
          <a:p>
            <a:pPr marL="99649" indent="0" algn="ctr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2. </a:t>
            </a:r>
            <a:r>
              <a:rPr lang="ru-RU" sz="1800" b="1" dirty="0">
                <a:solidFill>
                  <a:srgbClr val="002060"/>
                </a:solidFill>
              </a:rPr>
              <a:t>Д</a:t>
            </a:r>
            <a:r>
              <a:rPr lang="ru-RU" sz="1800" b="1" dirty="0" smtClean="0">
                <a:solidFill>
                  <a:srgbClr val="002060"/>
                </a:solidFill>
              </a:rPr>
              <a:t>ополнительные </a:t>
            </a:r>
            <a:r>
              <a:rPr lang="ru-RU" sz="1800" b="1" dirty="0">
                <a:solidFill>
                  <a:srgbClr val="002060"/>
                </a:solidFill>
              </a:rPr>
              <a:t>общеобразовательные программы цифрового, естественнонаучного, технического и гуманитарного профилей:</a:t>
            </a:r>
          </a:p>
          <a:p>
            <a:pPr marL="99649" indent="0">
              <a:buNone/>
            </a:pPr>
            <a:r>
              <a:rPr lang="ru-RU" sz="1800" b="1" dirty="0">
                <a:solidFill>
                  <a:srgbClr val="002060"/>
                </a:solidFill>
              </a:rPr>
              <a:t>•</a:t>
            </a:r>
            <a:r>
              <a:rPr lang="ru-RU" sz="1800" dirty="0">
                <a:solidFill>
                  <a:srgbClr val="002060"/>
                </a:solidFill>
              </a:rPr>
              <a:t>проектная деятельность</a:t>
            </a:r>
          </a:p>
          <a:p>
            <a:pPr marL="99649" indent="0">
              <a:buNone/>
            </a:pPr>
            <a:r>
              <a:rPr lang="ru-RU" sz="1800" dirty="0" smtClean="0">
                <a:solidFill>
                  <a:srgbClr val="002060"/>
                </a:solidFill>
              </a:rPr>
              <a:t>•техническое </a:t>
            </a:r>
            <a:r>
              <a:rPr lang="ru-RU" sz="1800" dirty="0">
                <a:solidFill>
                  <a:srgbClr val="002060"/>
                </a:solidFill>
              </a:rPr>
              <a:t>творчество</a:t>
            </a:r>
          </a:p>
          <a:p>
            <a:pPr marL="99649" indent="0">
              <a:buNone/>
            </a:pPr>
            <a:r>
              <a:rPr lang="ru-RU" sz="1800" dirty="0">
                <a:solidFill>
                  <a:srgbClr val="002060"/>
                </a:solidFill>
              </a:rPr>
              <a:t>•шахматное образование</a:t>
            </a:r>
          </a:p>
          <a:p>
            <a:pPr marL="99649" indent="0">
              <a:buNone/>
            </a:pPr>
            <a:r>
              <a:rPr lang="en-US" sz="1800" dirty="0">
                <a:solidFill>
                  <a:srgbClr val="002060"/>
                </a:solidFill>
              </a:rPr>
              <a:t>•IT-</a:t>
            </a:r>
            <a:r>
              <a:rPr lang="ru-RU" sz="1800" dirty="0">
                <a:solidFill>
                  <a:srgbClr val="002060"/>
                </a:solidFill>
              </a:rPr>
              <a:t>технологии</a:t>
            </a:r>
          </a:p>
          <a:p>
            <a:pPr marL="99649" indent="0">
              <a:buNone/>
            </a:pPr>
            <a:r>
              <a:rPr lang="ru-RU" sz="1800" dirty="0">
                <a:solidFill>
                  <a:srgbClr val="002060"/>
                </a:solidFill>
              </a:rPr>
              <a:t>•</a:t>
            </a:r>
            <a:r>
              <a:rPr lang="ru-RU" sz="1800" dirty="0" err="1">
                <a:solidFill>
                  <a:srgbClr val="002060"/>
                </a:solidFill>
              </a:rPr>
              <a:t>медиатворчество</a:t>
            </a:r>
            <a:endParaRPr lang="ru-RU" sz="1800" dirty="0">
              <a:solidFill>
                <a:srgbClr val="002060"/>
              </a:solidFill>
            </a:endParaRPr>
          </a:p>
          <a:p>
            <a:pPr marL="99649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•социокультурные мероприятия</a:t>
            </a:r>
          </a:p>
          <a:p>
            <a:pPr marL="99649" indent="0">
              <a:buNone/>
            </a:pPr>
            <a:r>
              <a:rPr lang="ru-RU" sz="1600" dirty="0">
                <a:solidFill>
                  <a:srgbClr val="002060"/>
                </a:solidFill>
              </a:rPr>
              <a:t>•информационная, экологическая, социальная, дорожно-транспортная безопасность</a:t>
            </a:r>
          </a:p>
          <a:p>
            <a:endParaRPr lang="ru-RU" sz="1200" b="1" dirty="0"/>
          </a:p>
        </p:txBody>
      </p:sp>
      <p:pic>
        <p:nvPicPr>
          <p:cNvPr id="4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116" y="1052736"/>
            <a:ext cx="2201786" cy="95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920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25776730"/>
              </p:ext>
            </p:extLst>
          </p:nvPr>
        </p:nvGraphicFramePr>
        <p:xfrm>
          <a:off x="35626" y="1789"/>
          <a:ext cx="914400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943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360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CustomShape 7"/>
          <p:cNvSpPr/>
          <p:nvPr/>
        </p:nvSpPr>
        <p:spPr>
          <a:xfrm>
            <a:off x="829991" y="1253104"/>
            <a:ext cx="7998775" cy="6467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Правовое обеспечение создания и функционирования </a:t>
            </a:r>
            <a:r>
              <a:rPr lang="ru-RU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Центра: </a:t>
            </a: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7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89" name="Группа 88"/>
          <p:cNvGrpSpPr/>
          <p:nvPr/>
        </p:nvGrpSpPr>
        <p:grpSpPr>
          <a:xfrm>
            <a:off x="482857" y="1713592"/>
            <a:ext cx="393120" cy="393480"/>
            <a:chOff x="426960" y="1255680"/>
            <a:chExt cx="393120" cy="393480"/>
          </a:xfrm>
        </p:grpSpPr>
        <p:sp>
          <p:nvSpPr>
            <p:cNvPr id="90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91" name="Picture 8"/>
            <p:cNvPicPr/>
            <p:nvPr/>
          </p:nvPicPr>
          <p:blipFill>
            <a:blip r:embed="rId2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43" name="Группа 42"/>
          <p:cNvGrpSpPr/>
          <p:nvPr/>
        </p:nvGrpSpPr>
        <p:grpSpPr>
          <a:xfrm>
            <a:off x="504353" y="2171773"/>
            <a:ext cx="393120" cy="393480"/>
            <a:chOff x="426960" y="1255680"/>
            <a:chExt cx="393120" cy="393480"/>
          </a:xfrm>
        </p:grpSpPr>
        <p:sp>
          <p:nvSpPr>
            <p:cNvPr id="44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8" name="Picture 8"/>
            <p:cNvPicPr/>
            <p:nvPr/>
          </p:nvPicPr>
          <p:blipFill>
            <a:blip r:embed="rId2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3" name="TextBox 2"/>
          <p:cNvSpPr txBox="1"/>
          <p:nvPr/>
        </p:nvSpPr>
        <p:spPr>
          <a:xfrm>
            <a:off x="506733" y="1899892"/>
            <a:ext cx="83737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положение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 деятельности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адровый состав и штатная численность Центра;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порядок решения вопросов материально-технического и имущественного характера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едиаплан по информационному сопровождению создания Центра;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план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первоочередных мероприятий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по созданию и функционированию Центра;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план учебно-воспитательных, внеурочных и социокультурных мероприятий в Центре. </a:t>
            </a:r>
          </a:p>
        </p:txBody>
      </p:sp>
      <p:pic>
        <p:nvPicPr>
          <p:cNvPr id="16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88640"/>
            <a:ext cx="2489818" cy="95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90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73600"/>
            <a:ext cx="8002872" cy="1144800"/>
          </a:xfrm>
        </p:spPr>
        <p:txBody>
          <a:bodyPr/>
          <a:lstStyle/>
          <a:p>
            <a:r>
              <a:rPr lang="ru-RU" sz="2400" b="1" dirty="0">
                <a:solidFill>
                  <a:srgbClr val="002060"/>
                </a:solidFill>
              </a:rPr>
              <a:t>Примерное штатное </a:t>
            </a:r>
            <a:r>
              <a:rPr lang="ru-RU" sz="2400" b="1" dirty="0" smtClean="0">
                <a:solidFill>
                  <a:srgbClr val="002060"/>
                </a:solidFill>
              </a:rPr>
              <a:t>расписание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dirty="0">
                <a:solidFill>
                  <a:srgbClr val="002060"/>
                </a:solidFill>
              </a:rPr>
              <a:t/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b="1" dirty="0">
                <a:solidFill>
                  <a:srgbClr val="002060"/>
                </a:solidFill>
              </a:rPr>
              <a:t>Центра «Точка роста»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507288" cy="397728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9515" y="188640"/>
            <a:ext cx="2692503" cy="95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3141084"/>
              </p:ext>
            </p:extLst>
          </p:nvPr>
        </p:nvGraphicFramePr>
        <p:xfrm>
          <a:off x="457200" y="2121122"/>
          <a:ext cx="8507288" cy="3470148"/>
        </p:xfrm>
        <a:graphic>
          <a:graphicData uri="http://schemas.openxmlformats.org/drawingml/2006/table">
            <a:tbl>
              <a:tblPr firstRow="1" firstCol="1" bandRow="1"/>
              <a:tblGrid>
                <a:gridCol w="3509267"/>
                <a:gridCol w="4998021"/>
              </a:tblGrid>
              <a:tr h="0">
                <a:tc>
                  <a:txBody>
                    <a:bodyPr/>
                    <a:lstStyle/>
                    <a:p>
                      <a:pPr indent="-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Категория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indent="-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персонала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Позиция </a:t>
                      </a:r>
                      <a:endParaRPr lang="ru-RU" sz="16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(содержание деятельности)</a:t>
                      </a:r>
                      <a:endParaRPr lang="ru-RU" sz="16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-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Управленческий персонал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Руководитель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indent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Основной персонал </a:t>
                      </a:r>
                      <a:endParaRPr lang="ru-RU" sz="1600" dirty="0" smtClean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indent="317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(учебная часть)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Педагог дополнительного образования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Педагог по шахматам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Педагог-организатор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FFFF00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Педагог по предмету 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«Основы безопасности жизнедеятельности»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highlight>
                            <a:srgbClr val="FFFF00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Педагог по предмету «Технология»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highlight>
                            <a:srgbClr val="FFFF00"/>
                          </a:highlight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Times New Roman"/>
                          <a:cs typeface="Times New Roman"/>
                        </a:rPr>
                        <a:t>Педагог по предмету 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  <a:p>
                      <a:pPr indent="63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ea typeface="Calibri"/>
                        </a:rPr>
                        <a:t>«Информатика»</a:t>
                      </a:r>
                      <a:endParaRPr lang="ru-RU" sz="1600" dirty="0"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Times New Roman"/>
                        <a:ea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536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Line 3"/>
          <p:cNvSpPr/>
          <p:nvPr/>
        </p:nvSpPr>
        <p:spPr>
          <a:xfrm>
            <a:off x="644580" y="1143586"/>
            <a:ext cx="360" cy="5040000"/>
          </a:xfrm>
          <a:prstGeom prst="line">
            <a:avLst/>
          </a:prstGeom>
          <a:ln w="19080">
            <a:solidFill>
              <a:srgbClr val="5B9BD5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" name="Прямоугольник 6"/>
          <p:cNvSpPr/>
          <p:nvPr/>
        </p:nvSpPr>
        <p:spPr>
          <a:xfrm>
            <a:off x="3374544" y="539158"/>
            <a:ext cx="5589944" cy="4571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2280"/>
              </a:lnSpc>
              <a:spcBef>
                <a:spcPts val="3570"/>
              </a:spcBef>
              <a:spcAft>
                <a:spcPts val="2520"/>
              </a:spcAft>
            </a:pPr>
            <a:endParaRPr lang="ru" spc="-170" dirty="0">
              <a:solidFill>
                <a:srgbClr val="0067AC"/>
              </a:solidFill>
              <a:latin typeface="Arial"/>
              <a:cs typeface="Arial"/>
            </a:endParaRPr>
          </a:p>
        </p:txBody>
      </p:sp>
      <p:sp>
        <p:nvSpPr>
          <p:cNvPr id="21" name="object 13"/>
          <p:cNvSpPr/>
          <p:nvPr/>
        </p:nvSpPr>
        <p:spPr>
          <a:xfrm>
            <a:off x="2847705" y="962063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25400" y="0"/>
                </a:moveTo>
                <a:lnTo>
                  <a:pt x="15510" y="1995"/>
                </a:lnTo>
                <a:lnTo>
                  <a:pt x="7437" y="7437"/>
                </a:lnTo>
                <a:lnTo>
                  <a:pt x="1995" y="15510"/>
                </a:lnTo>
                <a:lnTo>
                  <a:pt x="0" y="25400"/>
                </a:lnTo>
                <a:lnTo>
                  <a:pt x="1995" y="35289"/>
                </a:lnTo>
                <a:lnTo>
                  <a:pt x="7437" y="43362"/>
                </a:lnTo>
                <a:lnTo>
                  <a:pt x="15510" y="48804"/>
                </a:lnTo>
                <a:lnTo>
                  <a:pt x="25400" y="50800"/>
                </a:lnTo>
                <a:lnTo>
                  <a:pt x="35289" y="48804"/>
                </a:lnTo>
                <a:lnTo>
                  <a:pt x="43362" y="43362"/>
                </a:lnTo>
                <a:lnTo>
                  <a:pt x="48804" y="35289"/>
                </a:lnTo>
                <a:lnTo>
                  <a:pt x="50800" y="25400"/>
                </a:lnTo>
                <a:lnTo>
                  <a:pt x="48804" y="15510"/>
                </a:lnTo>
                <a:lnTo>
                  <a:pt x="43362" y="7437"/>
                </a:lnTo>
                <a:lnTo>
                  <a:pt x="35289" y="1995"/>
                </a:lnTo>
                <a:lnTo>
                  <a:pt x="25400" y="0"/>
                </a:lnTo>
                <a:close/>
              </a:path>
            </a:pathLst>
          </a:custGeom>
          <a:solidFill>
            <a:srgbClr val="0067A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1" name="Группа 30"/>
          <p:cNvGrpSpPr/>
          <p:nvPr/>
        </p:nvGrpSpPr>
        <p:grpSpPr>
          <a:xfrm>
            <a:off x="506733" y="1217395"/>
            <a:ext cx="296280" cy="372600"/>
            <a:chOff x="496440" y="1217880"/>
            <a:chExt cx="296280" cy="372600"/>
          </a:xfrm>
        </p:grpSpPr>
        <p:sp>
          <p:nvSpPr>
            <p:cNvPr id="33" name="CustomShape 4"/>
            <p:cNvSpPr/>
            <p:nvPr/>
          </p:nvSpPr>
          <p:spPr>
            <a:xfrm>
              <a:off x="496440" y="12178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4" name="CustomShape 5"/>
            <p:cNvSpPr/>
            <p:nvPr/>
          </p:nvSpPr>
          <p:spPr>
            <a:xfrm>
              <a:off x="496440" y="1257840"/>
              <a:ext cx="280440" cy="259920"/>
            </a:xfrm>
            <a:custGeom>
              <a:avLst/>
              <a:gdLst/>
              <a:ahLst/>
              <a:cxnLst/>
              <a:rect l="l" t="t" r="r" b="b"/>
              <a:pathLst>
                <a:path w="61" h="60">
                  <a:moveTo>
                    <a:pt x="61" y="4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2" y="7"/>
                    <a:pt x="35" y="4"/>
                    <a:pt x="28" y="4"/>
                  </a:cubicBezTo>
                  <a:cubicBezTo>
                    <a:pt x="12" y="4"/>
                    <a:pt x="0" y="16"/>
                    <a:pt x="0" y="32"/>
                  </a:cubicBezTo>
                  <a:cubicBezTo>
                    <a:pt x="0" y="47"/>
                    <a:pt x="12" y="60"/>
                    <a:pt x="28" y="60"/>
                  </a:cubicBezTo>
                  <a:cubicBezTo>
                    <a:pt x="43" y="60"/>
                    <a:pt x="56" y="47"/>
                    <a:pt x="56" y="32"/>
                  </a:cubicBezTo>
                  <a:cubicBezTo>
                    <a:pt x="56" y="26"/>
                    <a:pt x="54" y="21"/>
                    <a:pt x="51" y="17"/>
                  </a:cubicBezTo>
                  <a:lnTo>
                    <a:pt x="61" y="4"/>
                  </a:lnTo>
                  <a:close/>
                  <a:moveTo>
                    <a:pt x="52" y="32"/>
                  </a:moveTo>
                  <a:cubicBezTo>
                    <a:pt x="52" y="45"/>
                    <a:pt x="41" y="56"/>
                    <a:pt x="28" y="56"/>
                  </a:cubicBezTo>
                  <a:cubicBezTo>
                    <a:pt x="14" y="56"/>
                    <a:pt x="4" y="45"/>
                    <a:pt x="4" y="32"/>
                  </a:cubicBezTo>
                  <a:cubicBezTo>
                    <a:pt x="4" y="19"/>
                    <a:pt x="14" y="8"/>
                    <a:pt x="28" y="8"/>
                  </a:cubicBezTo>
                  <a:cubicBezTo>
                    <a:pt x="34" y="8"/>
                    <a:pt x="40" y="10"/>
                    <a:pt x="44" y="1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14" y="21"/>
                    <a:pt x="14" y="21"/>
                    <a:pt x="14" y="21"/>
                  </a:cubicBezTo>
                  <a:cubicBezTo>
                    <a:pt x="10" y="30"/>
                    <a:pt x="10" y="30"/>
                    <a:pt x="10" y="30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49" y="20"/>
                    <a:pt x="49" y="20"/>
                    <a:pt x="49" y="20"/>
                  </a:cubicBezTo>
                  <a:cubicBezTo>
                    <a:pt x="51" y="24"/>
                    <a:pt x="52" y="28"/>
                    <a:pt x="52" y="32"/>
                  </a:cubicBezTo>
                  <a:close/>
                </a:path>
              </a:pathLst>
            </a:custGeom>
            <a:solidFill>
              <a:srgbClr val="6C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2" name="TextBox 1"/>
          <p:cNvSpPr txBox="1"/>
          <p:nvPr/>
        </p:nvSpPr>
        <p:spPr>
          <a:xfrm>
            <a:off x="988827" y="246323"/>
            <a:ext cx="72670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Инфраструктура Центра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7884" y="1387315"/>
            <a:ext cx="82666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Функциональные зоны:</a:t>
            </a:r>
          </a:p>
          <a:p>
            <a:pPr marL="285750" indent="-285750">
              <a:buFontTx/>
              <a:buChar char="-"/>
            </a:pPr>
            <a:r>
              <a:rPr lang="ru-RU" sz="1600" b="1" dirty="0" smtClean="0">
                <a:solidFill>
                  <a:srgbClr val="C00000"/>
                </a:solidFill>
              </a:rPr>
              <a:t>кабинет формирования цифровых и гуманитарных компетенций</a:t>
            </a:r>
            <a:r>
              <a:rPr lang="ru-RU" sz="1600" dirty="0" smtClean="0"/>
              <a:t>,</a:t>
            </a:r>
          </a:p>
          <a:p>
            <a:pPr marL="285750" indent="-285750">
              <a:buFontTx/>
              <a:buChar char="-"/>
            </a:pPr>
            <a:r>
              <a:rPr lang="ru-RU" sz="1600" dirty="0" smtClean="0"/>
              <a:t> в т. ч. по учебным предметам «Технология», «Информатика», «ОБЖ»</a:t>
            </a:r>
          </a:p>
          <a:p>
            <a:pPr marL="285750" indent="-285750">
              <a:buFontTx/>
              <a:buChar char="-"/>
            </a:pPr>
            <a:r>
              <a:rPr lang="ru-RU" sz="1600" b="1" dirty="0" smtClean="0">
                <a:solidFill>
                  <a:srgbClr val="C00000"/>
                </a:solidFill>
              </a:rPr>
              <a:t>помещение для проектной деятельности </a:t>
            </a:r>
            <a:r>
              <a:rPr lang="ru-RU" sz="1600" dirty="0" smtClean="0"/>
              <a:t>– пространство, выполняющее роль центра общественной жизни образовательной организации (</a:t>
            </a:r>
            <a:r>
              <a:rPr lang="ru-RU" sz="1600" dirty="0" err="1" smtClean="0"/>
              <a:t>коворгинг</a:t>
            </a:r>
            <a:r>
              <a:rPr lang="ru-RU" sz="1600" dirty="0" smtClean="0"/>
              <a:t>); </a:t>
            </a:r>
            <a:endParaRPr lang="ru-RU" sz="1600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482857" y="1800730"/>
            <a:ext cx="393120" cy="393480"/>
            <a:chOff x="426960" y="1255680"/>
            <a:chExt cx="393120" cy="393480"/>
          </a:xfrm>
        </p:grpSpPr>
        <p:sp>
          <p:nvSpPr>
            <p:cNvPr id="37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38" name="Picture 8"/>
            <p:cNvPicPr/>
            <p:nvPr/>
          </p:nvPicPr>
          <p:blipFill>
            <a:blip r:embed="rId2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pic>
        <p:nvPicPr>
          <p:cNvPr id="1026" name="Picture 2" descr="C:\Users\дл\Desktop\март 2019\Поварова ГЦТ\20-03-2019_13-26-01\20-03-2019_12-31-57\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444" y="4135380"/>
            <a:ext cx="3241972" cy="1642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3" name="Группа 42"/>
          <p:cNvGrpSpPr/>
          <p:nvPr/>
        </p:nvGrpSpPr>
        <p:grpSpPr>
          <a:xfrm>
            <a:off x="501324" y="3466846"/>
            <a:ext cx="393120" cy="393480"/>
            <a:chOff x="426960" y="1255680"/>
            <a:chExt cx="393120" cy="393480"/>
          </a:xfrm>
        </p:grpSpPr>
        <p:sp>
          <p:nvSpPr>
            <p:cNvPr id="44" name="CustomShape 10"/>
            <p:cNvSpPr/>
            <p:nvPr/>
          </p:nvSpPr>
          <p:spPr>
            <a:xfrm>
              <a:off x="507240" y="1255680"/>
              <a:ext cx="296280" cy="372600"/>
            </a:xfrm>
            <a:prstGeom prst="ellipse">
              <a:avLst/>
            </a:prstGeom>
            <a:solidFill>
              <a:srgbClr val="FFFFFF"/>
            </a:solidFill>
            <a:ln w="25560">
              <a:solidFill>
                <a:srgbClr val="FFFFF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Picture 8"/>
            <p:cNvPicPr/>
            <p:nvPr/>
          </p:nvPicPr>
          <p:blipFill>
            <a:blip r:embed="rId2"/>
            <a:stretch/>
          </p:blipFill>
          <p:spPr>
            <a:xfrm>
              <a:off x="426960" y="1256040"/>
              <a:ext cx="393120" cy="39312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4" name="TextBox 3"/>
          <p:cNvSpPr txBox="1"/>
          <p:nvPr/>
        </p:nvSpPr>
        <p:spPr>
          <a:xfrm>
            <a:off x="1025285" y="3509067"/>
            <a:ext cx="5868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Фирменный стиль Центра «Точка роста»</a:t>
            </a:r>
            <a:endParaRPr lang="ru-RU" sz="1600" b="1" dirty="0"/>
          </a:p>
        </p:txBody>
      </p:sp>
      <p:pic>
        <p:nvPicPr>
          <p:cNvPr id="1027" name="Picture 3" descr="C:\Users\дл\Desktop\март 2019\Поварова ГЦТ\20-03-2019_13-26-01\20-03-2019_12-31-57\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135380"/>
            <a:ext cx="4023368" cy="1741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327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9F9F9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9F9F9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3467</TotalTime>
  <Words>437</Words>
  <Application>Microsoft Office PowerPoint</Application>
  <PresentationFormat>Экран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2_Office Theme</vt:lpstr>
      <vt:lpstr>Презентация PowerPoint</vt:lpstr>
      <vt:lpstr>Презентация PowerPoint</vt:lpstr>
      <vt:lpstr>Направления Центра </vt:lpstr>
      <vt:lpstr>Презентация PowerPoint</vt:lpstr>
      <vt:lpstr>Презентация PowerPoint</vt:lpstr>
      <vt:lpstr>Примерное штатное расписание  Центра «Точка роста»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Кузнецова Наталья Александровна</dc:creator>
  <dc:description/>
  <cp:lastModifiedBy>User</cp:lastModifiedBy>
  <cp:revision>364</cp:revision>
  <cp:lastPrinted>2019-06-19T11:17:59Z</cp:lastPrinted>
  <dcterms:created xsi:type="dcterms:W3CDTF">2015-12-14T06:01:48Z</dcterms:created>
  <dcterms:modified xsi:type="dcterms:W3CDTF">2019-06-24T05:54:08Z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10</vt:i4>
  </property>
</Properties>
</file>