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278" r:id="rId3"/>
    <p:sldId id="308" r:id="rId4"/>
    <p:sldId id="262" r:id="rId5"/>
    <p:sldId id="346" r:id="rId6"/>
    <p:sldId id="320" r:id="rId7"/>
    <p:sldId id="347" r:id="rId8"/>
    <p:sldId id="268" r:id="rId9"/>
    <p:sldId id="340" r:id="rId10"/>
    <p:sldId id="270" r:id="rId11"/>
    <p:sldId id="342" r:id="rId12"/>
    <p:sldId id="269" r:id="rId13"/>
    <p:sldId id="343" r:id="rId14"/>
    <p:sldId id="327" r:id="rId15"/>
    <p:sldId id="328" r:id="rId16"/>
    <p:sldId id="329" r:id="rId17"/>
    <p:sldId id="330" r:id="rId18"/>
    <p:sldId id="344" r:id="rId19"/>
    <p:sldId id="333" r:id="rId20"/>
    <p:sldId id="335" r:id="rId21"/>
    <p:sldId id="271" r:id="rId22"/>
    <p:sldId id="276" r:id="rId23"/>
    <p:sldId id="336" r:id="rId24"/>
    <p:sldId id="334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323" r:id="rId33"/>
    <p:sldId id="324" r:id="rId34"/>
    <p:sldId id="325" r:id="rId35"/>
    <p:sldId id="326" r:id="rId36"/>
    <p:sldId id="288" r:id="rId37"/>
    <p:sldId id="289" r:id="rId38"/>
    <p:sldId id="290" r:id="rId39"/>
    <p:sldId id="337" r:id="rId40"/>
    <p:sldId id="316" r:id="rId41"/>
    <p:sldId id="319" r:id="rId42"/>
    <p:sldId id="312" r:id="rId43"/>
    <p:sldId id="338" r:id="rId44"/>
    <p:sldId id="339" r:id="rId45"/>
    <p:sldId id="301" r:id="rId46"/>
    <p:sldId id="30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E9FDFD"/>
    <a:srgbClr val="C9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59EED-0F5F-48E4-A252-BC597101E9EC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76061-FBFE-49C5-BEFF-1174A2C2B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7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6061-FBFE-49C5-BEFF-1174A2C2B34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4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6061-FBFE-49C5-BEFF-1174A2C2B34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2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7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8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4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9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6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8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4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4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5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51DB3-5484-4F3D-83C8-5EA8F0BB685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ТОГИРРО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52" y="0"/>
            <a:ext cx="2075688" cy="16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1" y="127860"/>
            <a:ext cx="4386616" cy="30845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6206" y="1755674"/>
            <a:ext cx="7498080" cy="496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собеседование по русскому языку в </a:t>
            </a:r>
            <a:endParaRPr lang="ru-RU" sz="6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классе</a:t>
            </a:r>
            <a:endParaRPr lang="en-US" sz="6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5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-64917"/>
            <a:ext cx="11984988" cy="692291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47120" y="6167120"/>
            <a:ext cx="849628" cy="690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6080" y="165463"/>
            <a:ext cx="3866606" cy="461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67160" y="6437376"/>
            <a:ext cx="25603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022603" y="6061166"/>
            <a:ext cx="1089114" cy="7968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162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5" y="1023631"/>
            <a:ext cx="12053686" cy="58546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92732" y="2838995"/>
            <a:ext cx="1550126" cy="217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2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2460"/>
            <a:ext cx="11981688" cy="68965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843272" y="2849737"/>
            <a:ext cx="6897624" cy="168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протокол эксперта по оцениванию </a:t>
            </a:r>
            <a:r>
              <a:rPr lang="ru-RU" dirty="0" smtClean="0">
                <a:solidFill>
                  <a:schemeClr val="tx1"/>
                </a:solidFill>
              </a:rPr>
              <a:t>ответов участников ИС;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доставочный пакет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9747504" y="3569951"/>
            <a:ext cx="1808480" cy="7010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Эксперту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1448" y="4114800"/>
            <a:ext cx="1426464" cy="31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50080" y="-42460"/>
            <a:ext cx="914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823" y="35540"/>
            <a:ext cx="489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6712" y="905016"/>
            <a:ext cx="49469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РЦОИ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8982" y="928973"/>
            <a:ext cx="6116466" cy="299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РЦОИ отправляет материалы в ОУО</a:t>
            </a:r>
            <a:r>
              <a:rPr lang="ru-RU" dirty="0" smtClean="0">
                <a:solidFill>
                  <a:schemeClr val="tx1"/>
                </a:solidFill>
              </a:rPr>
              <a:t>,  ОУО – в ОО;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22064" y="683673"/>
            <a:ext cx="1170432" cy="106283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НЕ РАНЕЕ 7.30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92496" y="1274348"/>
            <a:ext cx="204216" cy="22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179424" y="393013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поаудиторно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427968" y="6414716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077303" y="6183086"/>
            <a:ext cx="836023" cy="600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4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692" y="528048"/>
            <a:ext cx="2053046" cy="10014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Ответственный организатор  передает: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820489" y="854619"/>
            <a:ext cx="1584960" cy="3483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528048"/>
            <a:ext cx="2188029" cy="10014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Экзаменатору -собеседнику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26" y="220433"/>
            <a:ext cx="3543314" cy="1932717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6962503" y="854619"/>
            <a:ext cx="1166949" cy="4846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992806">
            <a:off x="1318292" y="4608346"/>
            <a:ext cx="936928" cy="38862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726" y="1407613"/>
            <a:ext cx="1561382" cy="18984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487">
            <a:off x="1689400" y="1823866"/>
            <a:ext cx="1603387" cy="3840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11434" y="1856105"/>
            <a:ext cx="2188029" cy="10014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Эксперту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47" y="3502356"/>
            <a:ext cx="1560711" cy="1902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056">
            <a:off x="5533128" y="2683726"/>
            <a:ext cx="1237595" cy="7742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26" y="4054869"/>
            <a:ext cx="1799575" cy="21466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855">
            <a:off x="288424" y="1872835"/>
            <a:ext cx="1597290" cy="11095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9818" y="3325704"/>
            <a:ext cx="2188029" cy="10014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Организатору проведения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33" y="4902925"/>
            <a:ext cx="2924771" cy="16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2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6" y="-98879"/>
            <a:ext cx="10927080" cy="6577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8184" y="3035808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72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637276" y="3343584"/>
            <a:ext cx="207568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12 февраля 2020г.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542532" y="3035807"/>
            <a:ext cx="728472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210005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" y="496390"/>
            <a:ext cx="11179629" cy="63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55" y="0"/>
            <a:ext cx="119237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1748" y="713227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72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07608" y="713228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210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32320" y="713227"/>
            <a:ext cx="731520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210005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55" y="443883"/>
            <a:ext cx="117326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1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159" y="-78377"/>
            <a:ext cx="5816280" cy="69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18" y="133631"/>
            <a:ext cx="11829327" cy="1325563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Специализированная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форма для внесения информации из протоколов </a:t>
            </a: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экспертов по оцениванию ответов участников итогового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собеседования</a:t>
            </a:r>
            <a:br>
              <a:rPr lang="ru-RU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Цветом отмечены поля, необходимые к заполнению на уровне ОО.</a:t>
            </a:r>
            <a:r>
              <a:rPr lang="ru-RU" sz="1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1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" y="1298803"/>
            <a:ext cx="1216845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67" y="25181"/>
            <a:ext cx="11792430" cy="67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34" y="-54863"/>
            <a:ext cx="12257834" cy="6744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5" name="Рисунок 4" descr="ТОГИРРО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464" y="-362522"/>
            <a:ext cx="2203704" cy="168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86384" y="3246120"/>
            <a:ext cx="2139696" cy="2011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40864" y="4142232"/>
            <a:ext cx="521208" cy="237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40496" y="5833872"/>
            <a:ext cx="3502152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каждую аудиторию готовится материал для собеседования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98864" y="3246119"/>
            <a:ext cx="1581912" cy="23865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37776" y="3602736"/>
            <a:ext cx="2295144" cy="11338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Организаторы, обеспечивающие передвижение участников ИС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5176" y="4517136"/>
            <a:ext cx="3017520" cy="10515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8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54" y="516709"/>
            <a:ext cx="10580915" cy="5991498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66353" y="3190240"/>
            <a:ext cx="10580915" cy="69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53" y="1280160"/>
            <a:ext cx="10580915" cy="2600960"/>
          </a:xfrm>
          <a:prstGeom prst="rect">
            <a:avLst/>
          </a:prstGeom>
          <a:solidFill>
            <a:srgbClr val="99FFCC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78205" y="1865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98812" y="3435658"/>
            <a:ext cx="740397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Приложение к письму  </a:t>
            </a:r>
            <a:r>
              <a:rPr lang="ru-RU" i="1" dirty="0" err="1">
                <a:solidFill>
                  <a:schemeClr val="bg1"/>
                </a:solidFill>
              </a:rPr>
              <a:t>Рособрнадзора</a:t>
            </a:r>
            <a:r>
              <a:rPr lang="ru-RU" i="1" dirty="0">
                <a:solidFill>
                  <a:schemeClr val="bg1"/>
                </a:solidFill>
              </a:rPr>
              <a:t> от 15.12.2020 № 05-151</a:t>
            </a:r>
          </a:p>
        </p:txBody>
      </p:sp>
      <p:pic>
        <p:nvPicPr>
          <p:cNvPr id="8" name="Рисунок 7" descr="ТОГИРРО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752" y="5791200"/>
            <a:ext cx="853440" cy="798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12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8600" y="4053840"/>
            <a:ext cx="2825496" cy="121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Аудитория ожидания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3256" y="5532120"/>
            <a:ext cx="2825496" cy="121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Аудитория </a:t>
            </a:r>
            <a:r>
              <a:rPr lang="ru-RU" sz="2800" dirty="0" smtClean="0"/>
              <a:t>проведения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3256" y="4053840"/>
            <a:ext cx="2825496" cy="121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Аудитория проведения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89248" y="2575560"/>
            <a:ext cx="2825496" cy="121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Аудитория проведения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271770"/>
            <a:ext cx="118322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Проведение </a:t>
            </a:r>
            <a:r>
              <a:rPr lang="ru-RU" sz="2400" b="1" dirty="0"/>
              <a:t>итогового собеседования в </a:t>
            </a:r>
            <a:r>
              <a:rPr lang="ru-RU" sz="2400" b="1" dirty="0" smtClean="0"/>
              <a:t>ОО</a:t>
            </a:r>
            <a:endParaRPr lang="ru-RU" sz="2400" b="1" dirty="0"/>
          </a:p>
          <a:p>
            <a:r>
              <a:rPr lang="ru-RU" sz="2000" dirty="0" smtClean="0"/>
              <a:t>ИС может </a:t>
            </a:r>
            <a:r>
              <a:rPr lang="ru-RU" sz="2000" dirty="0"/>
              <a:t>проводиться в ходе учебного процесса  </a:t>
            </a:r>
            <a:r>
              <a:rPr lang="ru-RU" sz="2000" dirty="0" smtClean="0"/>
              <a:t>в </a:t>
            </a:r>
            <a:r>
              <a:rPr lang="ru-RU" sz="2000" dirty="0"/>
              <a:t>образовательной организации. Участники </a:t>
            </a:r>
            <a:r>
              <a:rPr lang="ru-RU" sz="2000" dirty="0" smtClean="0"/>
              <a:t>могут </a:t>
            </a:r>
            <a:r>
              <a:rPr lang="ru-RU" sz="2000" dirty="0"/>
              <a:t>принимать участие в </a:t>
            </a:r>
            <a:r>
              <a:rPr lang="ru-RU" sz="2000" dirty="0" smtClean="0"/>
              <a:t>ИС без </a:t>
            </a:r>
            <a:r>
              <a:rPr lang="ru-RU" sz="2000" dirty="0"/>
              <a:t>отрыва от образовательного </a:t>
            </a:r>
            <a:r>
              <a:rPr lang="ru-RU" sz="2000" dirty="0" smtClean="0"/>
              <a:t>процесса.</a:t>
            </a:r>
          </a:p>
          <a:p>
            <a:r>
              <a:rPr lang="ru-RU" sz="2000" dirty="0"/>
              <a:t>Аудитории проведения </a:t>
            </a:r>
            <a:r>
              <a:rPr lang="ru-RU" sz="2000" dirty="0" smtClean="0"/>
              <a:t>ИС должны </a:t>
            </a:r>
            <a:r>
              <a:rPr lang="ru-RU" sz="2000" dirty="0"/>
              <a:t>быть изолированы от остальных учебных кабинетов образовательной организации, в которых осуществляется учебный процесс, для обеспечения соблюдения порядка во время проведения </a:t>
            </a:r>
            <a:r>
              <a:rPr lang="ru-RU" sz="2000" dirty="0" smtClean="0"/>
              <a:t>ИС. 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088547" y="2951544"/>
            <a:ext cx="419177" cy="3379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ВЫХОД</a:t>
            </a:r>
            <a:endParaRPr lang="ru-RU" sz="2400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155452" y="4528807"/>
            <a:ext cx="590463" cy="266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902602" y="4661915"/>
            <a:ext cx="590463" cy="266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482342">
            <a:off x="6761729" y="5585002"/>
            <a:ext cx="1207220" cy="36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529133">
            <a:off x="6772892" y="3304465"/>
            <a:ext cx="1206574" cy="362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828770" y="4368550"/>
            <a:ext cx="4224759" cy="412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0854481">
            <a:off x="6879759" y="5767447"/>
            <a:ext cx="4107778" cy="4474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636846" flipV="1">
            <a:off x="6749224" y="3140291"/>
            <a:ext cx="4269030" cy="399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71232" y="4053840"/>
            <a:ext cx="2825496" cy="121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Учебный кабинет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49101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" y="92111"/>
            <a:ext cx="12142457" cy="6765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4136" y="5303520"/>
            <a:ext cx="9438640" cy="1412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получить от ответственного организатора образовательной организации </a:t>
            </a:r>
            <a:r>
              <a:rPr lang="ru-RU" dirty="0" smtClean="0"/>
              <a:t>случае </a:t>
            </a:r>
            <a:r>
              <a:rPr lang="ru-RU" dirty="0"/>
              <a:t>если итоговое собеседование проводится во время учебного процесса в образовательной организации);</a:t>
            </a:r>
          </a:p>
          <a:p>
            <a:r>
              <a:rPr lang="ru-RU" dirty="0"/>
              <a:t>по завершении проведения итогового собеседования передать список участников ответственному организатору образовательной организации.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3827" y="5210909"/>
            <a:ext cx="9473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получить от ответственного организатора ОО списки участников поаудиторно; приглашать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участников 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аудитории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проведения; сопровождать участников в аудитории проведения ИС , по окончании итогового собеседования – в учебный кабинет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информировать об отсутствующих,  следить за порядком. По заве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ршению передать список участников ответственному организатору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1342372" y="6128712"/>
            <a:ext cx="849628" cy="690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322217"/>
            <a:ext cx="3875314" cy="4441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639170" y="6359852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288582" y="6032500"/>
            <a:ext cx="923109" cy="810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63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25" y="405094"/>
            <a:ext cx="10607040" cy="59479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173" y="1524000"/>
            <a:ext cx="11338560" cy="525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029" y="3427003"/>
            <a:ext cx="10668000" cy="335280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846" y="531223"/>
            <a:ext cx="3317965" cy="383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574397" y="6353048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284543" y="6023792"/>
            <a:ext cx="883921" cy="75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790" y="-18578"/>
            <a:ext cx="9814958" cy="2099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3" y="358365"/>
            <a:ext cx="2107617" cy="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33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3" y="1524000"/>
            <a:ext cx="11338560" cy="525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029" y="3427003"/>
            <a:ext cx="10668000" cy="335280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846" y="531223"/>
            <a:ext cx="3317965" cy="383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574397" y="6353048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284543" y="6023792"/>
            <a:ext cx="883921" cy="759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863" y="29299"/>
            <a:ext cx="9269885" cy="2099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3" y="126099"/>
            <a:ext cx="2107617" cy="8102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172" y="995423"/>
            <a:ext cx="11883633" cy="58625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случае выявления некачественной аудиозаписи ответа участника итогового собеседования ответственный организатор образовательной организации составляет  «Акт о досрочном завершении итогового собеседования по русскому языку  по уважительным причинам</a:t>
            </a:r>
            <a:r>
              <a:rPr lang="ru-RU" sz="2400" dirty="0" smtClean="0">
                <a:solidFill>
                  <a:schemeClr val="tx1"/>
                </a:solidFill>
              </a:rPr>
              <a:t>», </a:t>
            </a:r>
            <a:r>
              <a:rPr lang="ru-RU" sz="2400" dirty="0">
                <a:solidFill>
                  <a:schemeClr val="tx1"/>
                </a:solidFill>
              </a:rPr>
              <a:t>а экзаменатор-собеседник вносит соответствующую отметку в форму ИС-02 «Ведомость учета проведения итогового собеседования в аудитории</a:t>
            </a:r>
            <a:r>
              <a:rPr lang="ru-RU" sz="2400" dirty="0" smtClean="0">
                <a:solidFill>
                  <a:schemeClr val="tx1"/>
                </a:solidFill>
              </a:rPr>
              <a:t>». </a:t>
            </a:r>
            <a:r>
              <a:rPr lang="ru-RU" sz="2400" dirty="0">
                <a:solidFill>
                  <a:schemeClr val="tx1"/>
                </a:solidFill>
              </a:rPr>
              <a:t>Такому участнику предоставляется возможность повторно пройти итоговое собеседование в дополнительные сроки проведения итогового собеседования, предусмотренные Порядком.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При </a:t>
            </a:r>
            <a:r>
              <a:rPr lang="ru-RU" sz="2400" b="1" dirty="0">
                <a:solidFill>
                  <a:srgbClr val="C00000"/>
                </a:solidFill>
              </a:rPr>
              <a:t>ведении потоковой аудиозаписи нет необходимости в прослушивании ответов каждым участником</a:t>
            </a:r>
            <a:r>
              <a:rPr lang="ru-RU" sz="2400" dirty="0">
                <a:solidFill>
                  <a:schemeClr val="tx1"/>
                </a:solidFill>
              </a:rPr>
              <a:t>: технический специалист проверяет работоспособность оборудования (в том числе и звукозаписывающего) до начала </a:t>
            </a:r>
            <a:r>
              <a:rPr lang="ru-RU" sz="2400" dirty="0" smtClean="0">
                <a:solidFill>
                  <a:schemeClr val="tx1"/>
                </a:solidFill>
              </a:rPr>
              <a:t>ИС в </a:t>
            </a:r>
            <a:r>
              <a:rPr lang="ru-RU" sz="2400" dirty="0">
                <a:solidFill>
                  <a:schemeClr val="tx1"/>
                </a:solidFill>
              </a:rPr>
              <a:t>каждой аудитории, а при необходимости и в перерывах между прохождением </a:t>
            </a:r>
            <a:r>
              <a:rPr lang="ru-RU" sz="2400" dirty="0" smtClean="0">
                <a:solidFill>
                  <a:schemeClr val="tx1"/>
                </a:solidFill>
              </a:rPr>
              <a:t>ИС разными участниками. </a:t>
            </a:r>
            <a:r>
              <a:rPr lang="ru-RU" dirty="0"/>
              <a:t>дополнительные сроки проведения итогового собеседования, предусмотренные Порядком. </a:t>
            </a:r>
          </a:p>
        </p:txBody>
      </p:sp>
    </p:spTree>
    <p:extLst>
      <p:ext uri="{BB962C8B-B14F-4D97-AF65-F5344CB8AC3E}">
        <p14:creationId xmlns:p14="http://schemas.microsoft.com/office/powerpoint/2010/main" val="1291336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31"/>
            <a:ext cx="12097512" cy="655126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58671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53037" y="6329761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204972" y="4302252"/>
            <a:ext cx="347472" cy="33375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008" y="2660904"/>
            <a:ext cx="3488436" cy="230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6929" y="3779762"/>
            <a:ext cx="2955123" cy="13178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. Сроки и продолжительность </a:t>
            </a:r>
            <a:r>
              <a:rPr lang="ru-RU" sz="2400" b="1" dirty="0" smtClean="0">
                <a:solidFill>
                  <a:srgbClr val="C00000"/>
                </a:solidFill>
              </a:rPr>
              <a:t>Продолжительность </a:t>
            </a:r>
            <a:r>
              <a:rPr lang="ru-RU" sz="2400" b="1" dirty="0">
                <a:solidFill>
                  <a:srgbClr val="C00000"/>
                </a:solidFill>
              </a:rPr>
              <a:t>проведения </a:t>
            </a:r>
            <a:r>
              <a:rPr lang="ru-RU" sz="2400" b="1" dirty="0" smtClean="0">
                <a:solidFill>
                  <a:srgbClr val="C00000"/>
                </a:solidFill>
              </a:rPr>
              <a:t>ИС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 </a:t>
            </a:r>
          </a:p>
          <a:p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467703" y="6136640"/>
            <a:ext cx="907685" cy="614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159916" y="4948362"/>
            <a:ext cx="374686" cy="2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4600" y="5715000"/>
            <a:ext cx="9518904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82467" y="4239300"/>
            <a:ext cx="8261604" cy="19018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участников </a:t>
            </a:r>
            <a:r>
              <a:rPr lang="ru-RU" dirty="0" smtClean="0"/>
              <a:t>ИС с ОВЗ продолжительность </a:t>
            </a:r>
            <a:r>
              <a:rPr lang="ru-RU" dirty="0"/>
              <a:t>проведения </a:t>
            </a:r>
            <a:r>
              <a:rPr lang="ru-RU" sz="1600" dirty="0" smtClean="0"/>
              <a:t>ИС </a:t>
            </a:r>
            <a:r>
              <a:rPr lang="ru-RU" b="1" u="sng" dirty="0"/>
              <a:t>может быть </a:t>
            </a:r>
            <a:r>
              <a:rPr lang="ru-RU" dirty="0"/>
              <a:t>увеличена на 30 минут (т.е. общая продолжительность </a:t>
            </a:r>
            <a:r>
              <a:rPr lang="ru-RU" dirty="0" smtClean="0"/>
              <a:t>может </a:t>
            </a:r>
            <a:r>
              <a:rPr lang="ru-RU" dirty="0"/>
              <a:t>составлять в среднем 45 минут). Участники </a:t>
            </a:r>
            <a:r>
              <a:rPr lang="ru-RU" dirty="0" smtClean="0"/>
              <a:t>ИС с ОВЗ </a:t>
            </a:r>
            <a:r>
              <a:rPr lang="ru-RU" b="1" dirty="0" smtClean="0"/>
              <a:t>самостоятельно </a:t>
            </a:r>
            <a:r>
              <a:rPr lang="ru-RU" b="1" dirty="0"/>
              <a:t>по своему усмотрению распределяют время</a:t>
            </a:r>
            <a:r>
              <a:rPr lang="ru-RU" dirty="0"/>
              <a:t>, отведенное на проведение </a:t>
            </a:r>
            <a:r>
              <a:rPr lang="ru-RU" dirty="0" smtClean="0"/>
              <a:t>ИС. </a:t>
            </a:r>
            <a:r>
              <a:rPr lang="ru-RU" dirty="0"/>
              <a:t>Так, вышеназванные участники </a:t>
            </a:r>
            <a:r>
              <a:rPr lang="ru-RU" dirty="0" smtClean="0"/>
              <a:t>могут </a:t>
            </a:r>
            <a:r>
              <a:rPr lang="ru-RU" dirty="0"/>
              <a:t>использовать время как на подготовку к ответам, так и на ответы на задания КИМ итогового собеседования. 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16452" y="2280372"/>
            <a:ext cx="8131607" cy="17658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31005" y="2917565"/>
            <a:ext cx="8129016" cy="1128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Продолжительность проведения итогового собеседования для каждого участника </a:t>
            </a:r>
            <a:r>
              <a:rPr lang="ru-RU" sz="2400" b="1" dirty="0" smtClean="0"/>
              <a:t>ИС </a:t>
            </a:r>
            <a:r>
              <a:rPr lang="ru-RU" sz="2400" b="1" dirty="0"/>
              <a:t>составляет </a:t>
            </a:r>
            <a:r>
              <a:rPr lang="ru-RU" sz="2400" b="1" dirty="0" smtClean="0"/>
              <a:t> 15-16 </a:t>
            </a:r>
            <a:r>
              <a:rPr lang="ru-RU" sz="2400" b="1" dirty="0"/>
              <a:t>минут. </a:t>
            </a:r>
          </a:p>
          <a:p>
            <a:pPr algn="just"/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1811" y="1670062"/>
            <a:ext cx="11546333" cy="1118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продолжительность </a:t>
            </a:r>
            <a:r>
              <a:rPr lang="ru-RU" sz="2000" dirty="0" smtClean="0"/>
              <a:t>ИС </a:t>
            </a:r>
            <a:r>
              <a:rPr lang="ru-RU" sz="2000" b="1" dirty="0" smtClean="0"/>
              <a:t>не </a:t>
            </a:r>
            <a:r>
              <a:rPr lang="ru-RU" sz="2000" b="1" dirty="0"/>
              <a:t>включается </a:t>
            </a:r>
            <a:r>
              <a:rPr lang="ru-RU" sz="2000" dirty="0"/>
              <a:t>время, отведенное на подготовительные мероприятия (</a:t>
            </a:r>
            <a:r>
              <a:rPr lang="ru-RU" sz="2000" dirty="0" smtClean="0"/>
              <a:t>приветствие, </a:t>
            </a:r>
            <a:r>
              <a:rPr lang="ru-RU" sz="2000" dirty="0"/>
              <a:t>внесение сведений в ведомость учета проведения </a:t>
            </a:r>
            <a:r>
              <a:rPr lang="ru-RU" sz="2000" dirty="0" smtClean="0"/>
              <a:t>ИС </a:t>
            </a:r>
            <a:r>
              <a:rPr lang="ru-RU" sz="2000" dirty="0"/>
              <a:t>в аудитории, инструктаж участника </a:t>
            </a:r>
            <a:r>
              <a:rPr lang="ru-RU" sz="2000" dirty="0" smtClean="0"/>
              <a:t>экзаменатором-собеседником </a:t>
            </a:r>
            <a:r>
              <a:rPr lang="ru-RU" sz="2000" dirty="0"/>
              <a:t>по выполнению заданий КИМ </a:t>
            </a:r>
            <a:r>
              <a:rPr lang="ru-RU" sz="2000" dirty="0" smtClean="0"/>
              <a:t>ИС до </a:t>
            </a:r>
            <a:r>
              <a:rPr lang="ru-RU" sz="2000" dirty="0"/>
              <a:t>начала процедуры и др.).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175682" y="3795770"/>
            <a:ext cx="374686" cy="22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52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" y="173480"/>
            <a:ext cx="12271932" cy="6603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3040" y="1425400"/>
            <a:ext cx="9458960" cy="799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По окончании проведения ИС  </a:t>
            </a:r>
            <a:r>
              <a:rPr lang="ru-RU" b="1" dirty="0" smtClean="0">
                <a:solidFill>
                  <a:schemeClr val="tx1"/>
                </a:solidFill>
              </a:rPr>
              <a:t>пересчитывает </a:t>
            </a:r>
            <a:r>
              <a:rPr lang="ru-RU" dirty="0" smtClean="0">
                <a:solidFill>
                  <a:schemeClr val="tx1"/>
                </a:solidFill>
              </a:rPr>
              <a:t>протоколы эксперта по оцениванию ответов участников ИС, </a:t>
            </a:r>
            <a:r>
              <a:rPr lang="ru-RU" b="1" dirty="0" smtClean="0">
                <a:solidFill>
                  <a:schemeClr val="tx1"/>
                </a:solidFill>
              </a:rPr>
              <a:t>упаковывает</a:t>
            </a:r>
            <a:r>
              <a:rPr lang="ru-RU" dirty="0" smtClean="0">
                <a:solidFill>
                  <a:schemeClr val="tx1"/>
                </a:solidFill>
              </a:rPr>
              <a:t> их в конверт и в запечатанном виде </a:t>
            </a:r>
            <a:r>
              <a:rPr lang="ru-RU" b="1" dirty="0" smtClean="0">
                <a:solidFill>
                  <a:schemeClr val="tx1"/>
                </a:solidFill>
              </a:rPr>
              <a:t>передает </a:t>
            </a:r>
            <a:r>
              <a:rPr lang="ru-RU" dirty="0" smtClean="0">
                <a:solidFill>
                  <a:schemeClr val="tx1"/>
                </a:solidFill>
              </a:rPr>
              <a:t>экзаменатору-собеседнику.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4721" y="2438400"/>
            <a:ext cx="6177280" cy="130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Передает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запечатанные </a:t>
            </a:r>
            <a:r>
              <a:rPr lang="ru-RU" dirty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запечатанные протоколы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ведомость 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в </a:t>
            </a:r>
            <a:r>
              <a:rPr lang="ru-RU" dirty="0">
                <a:solidFill>
                  <a:schemeClr val="tx1"/>
                </a:solidFill>
              </a:rPr>
              <a:t>аудитории.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3223" y="5283200"/>
            <a:ext cx="6059158" cy="15748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dirty="0">
                <a:solidFill>
                  <a:schemeClr val="tx1"/>
                </a:solidFill>
              </a:rPr>
              <a:t>Осуществить передачу в РЦОИ на </a:t>
            </a:r>
            <a:r>
              <a:rPr lang="ru-RU" sz="1700" dirty="0" err="1" smtClean="0">
                <a:solidFill>
                  <a:schemeClr val="tx1"/>
                </a:solidFill>
              </a:rPr>
              <a:t>флеш</a:t>
            </a:r>
            <a:r>
              <a:rPr lang="ru-RU" sz="1700" dirty="0" smtClean="0">
                <a:solidFill>
                  <a:schemeClr val="tx1"/>
                </a:solidFill>
              </a:rPr>
              <a:t>-накопителях аудио-файлы </a:t>
            </a:r>
            <a:r>
              <a:rPr lang="ru-RU" sz="1700" dirty="0">
                <a:solidFill>
                  <a:schemeClr val="tx1"/>
                </a:solidFill>
              </a:rPr>
              <a:t>с записями ответов участников </a:t>
            </a:r>
            <a:r>
              <a:rPr lang="ru-RU" sz="1700" dirty="0" smtClean="0">
                <a:solidFill>
                  <a:schemeClr val="tx1"/>
                </a:solidFill>
              </a:rPr>
              <a:t>ИС. Передать </a:t>
            </a:r>
            <a:r>
              <a:rPr lang="ru-RU" sz="1700" dirty="0">
                <a:solidFill>
                  <a:schemeClr val="tx1"/>
                </a:solidFill>
              </a:rPr>
              <a:t>в РЦОИ на бумажных </a:t>
            </a:r>
            <a:r>
              <a:rPr lang="ru-RU" sz="1700" dirty="0" smtClean="0">
                <a:solidFill>
                  <a:schemeClr val="tx1"/>
                </a:solidFill>
              </a:rPr>
              <a:t>носителях списки </a:t>
            </a:r>
            <a:r>
              <a:rPr lang="ru-RU" sz="1700" dirty="0">
                <a:solidFill>
                  <a:schemeClr val="tx1"/>
                </a:solidFill>
              </a:rPr>
              <a:t>участников, </a:t>
            </a:r>
            <a:r>
              <a:rPr lang="ru-RU" sz="1700" dirty="0" smtClean="0">
                <a:solidFill>
                  <a:schemeClr val="tx1"/>
                </a:solidFill>
              </a:rPr>
              <a:t>ведомости </a:t>
            </a:r>
            <a:r>
              <a:rPr lang="ru-RU" sz="1700" dirty="0">
                <a:solidFill>
                  <a:schemeClr val="tx1"/>
                </a:solidFill>
              </a:rPr>
              <a:t>учета проведения </a:t>
            </a:r>
            <a:r>
              <a:rPr lang="ru-RU" sz="1700" dirty="0" smtClean="0">
                <a:solidFill>
                  <a:schemeClr val="tx1"/>
                </a:solidFill>
              </a:rPr>
              <a:t>ИС в </a:t>
            </a:r>
            <a:r>
              <a:rPr lang="ru-RU" sz="1700" dirty="0">
                <a:solidFill>
                  <a:schemeClr val="tx1"/>
                </a:solidFill>
              </a:rPr>
              <a:t>аудиториях, </a:t>
            </a:r>
            <a:r>
              <a:rPr lang="ru-RU" sz="1700" dirty="0" smtClean="0">
                <a:solidFill>
                  <a:schemeClr val="tx1"/>
                </a:solidFill>
              </a:rPr>
              <a:t>протоколы </a:t>
            </a:r>
            <a:r>
              <a:rPr lang="ru-RU" sz="1700" dirty="0">
                <a:solidFill>
                  <a:schemeClr val="tx1"/>
                </a:solidFill>
              </a:rPr>
              <a:t>экспертов по оцениванию ответов участников </a:t>
            </a:r>
            <a:r>
              <a:rPr lang="ru-RU" sz="1700" dirty="0" smtClean="0">
                <a:solidFill>
                  <a:schemeClr val="tx1"/>
                </a:solidFill>
              </a:rPr>
              <a:t>ИС </a:t>
            </a:r>
            <a:r>
              <a:rPr lang="ru-RU" sz="1700" dirty="0">
                <a:solidFill>
                  <a:schemeClr val="tx1"/>
                </a:solidFill>
              </a:rPr>
              <a:t>д</a:t>
            </a:r>
            <a:r>
              <a:rPr lang="ru-RU" sz="1700" dirty="0" smtClean="0">
                <a:solidFill>
                  <a:schemeClr val="tx1"/>
                </a:solidFill>
              </a:rPr>
              <a:t>о </a:t>
            </a:r>
            <a:r>
              <a:rPr lang="ru-RU" sz="1700" b="1" dirty="0" smtClean="0">
                <a:solidFill>
                  <a:schemeClr val="tx1"/>
                </a:solidFill>
              </a:rPr>
              <a:t>1</a:t>
            </a:r>
            <a:r>
              <a:rPr lang="en-US" sz="1700" b="1" dirty="0" smtClean="0">
                <a:solidFill>
                  <a:schemeClr val="tx1"/>
                </a:solidFill>
              </a:rPr>
              <a:t>7</a:t>
            </a:r>
            <a:r>
              <a:rPr lang="ru-RU" sz="1700" b="1" dirty="0" smtClean="0">
                <a:solidFill>
                  <a:schemeClr val="tx1"/>
                </a:solidFill>
              </a:rPr>
              <a:t> февраля</a:t>
            </a:r>
            <a:endParaRPr lang="ru-RU" sz="1700" b="1" dirty="0"/>
          </a:p>
        </p:txBody>
      </p:sp>
      <p:sp>
        <p:nvSpPr>
          <p:cNvPr id="8" name="Овал 7"/>
          <p:cNvSpPr/>
          <p:nvPr/>
        </p:nvSpPr>
        <p:spPr>
          <a:xfrm>
            <a:off x="11559528" y="6243158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25846" y="6436279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559529" y="6243158"/>
            <a:ext cx="788668" cy="614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172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10720" cy="687515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03331" y="616712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69649" y="6360241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403331" y="6167120"/>
            <a:ext cx="788669" cy="614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8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60839" y="-83428"/>
            <a:ext cx="11986926" cy="687030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50931" y="6172038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17249" y="6365159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242766" y="6172038"/>
            <a:ext cx="821709" cy="67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810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1366" y="142240"/>
            <a:ext cx="12199516" cy="671576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57280" y="6137755"/>
            <a:ext cx="709750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84139" y="6330876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257280" y="6137755"/>
            <a:ext cx="740956" cy="682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364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7"/>
            <a:ext cx="12192000" cy="684690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03331" y="612648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39170" y="6359852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639170" y="6359852"/>
            <a:ext cx="335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7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88"/>
            <a:ext cx="12226009" cy="6199632"/>
          </a:xfrm>
          <a:prstGeom prst="rect">
            <a:avLst/>
          </a:prstGeom>
        </p:spPr>
      </p:pic>
      <p:pic>
        <p:nvPicPr>
          <p:cNvPr id="3" name="Рисунок 2" descr="ТОГИРРО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96" y="771334"/>
            <a:ext cx="1475232" cy="13500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046719" y="5425441"/>
            <a:ext cx="2394857" cy="5747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ГОДУ!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86011" y="3526971"/>
            <a:ext cx="987117" cy="714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91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3" y="0"/>
            <a:ext cx="12041897" cy="689019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70640" y="6243158"/>
            <a:ext cx="721360" cy="614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03304" y="6436279"/>
            <a:ext cx="256032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703304" y="6436279"/>
            <a:ext cx="331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33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200213"/>
            <a:ext cx="12063984" cy="655126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58671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53037" y="6329761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21608" y="2276856"/>
            <a:ext cx="7991856" cy="1764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ривлечение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в качестве экзаменатора-собеседника специалиста - дефектолога, психолога или педагога, с которым указанный участник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ИС знаком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. В исключительных случаях при необходимости и при наличии необходимых компетенций в качестве экзаменатора-собеседника может быть привлечен родитель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участника.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Оценивание работ таких участников итогового собеседования проводится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после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окончания проведения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ИС.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58994" y="6136640"/>
            <a:ext cx="975901" cy="721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742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13"/>
            <a:ext cx="12097512" cy="655126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58671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53037" y="6329761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84448" y="2276856"/>
            <a:ext cx="8129016" cy="1764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при необходимости использование компьютера со специализированным программным обеспечением (для ответов в письменной форме).</a:t>
            </a:r>
          </a:p>
          <a:p>
            <a:pPr algn="just"/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05072" y="4443984"/>
            <a:ext cx="7370316" cy="14264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Участникам ИС с ОВЗ </a:t>
            </a:r>
            <a:r>
              <a:rPr lang="ru-RU" sz="2400" dirty="0"/>
              <a:t>предоставляется право выполнить только те задания КИМ </a:t>
            </a:r>
            <a:r>
              <a:rPr lang="ru-RU" sz="2400" dirty="0" smtClean="0"/>
              <a:t>ИС, которые </a:t>
            </a:r>
            <a:r>
              <a:rPr lang="ru-RU" sz="2400" dirty="0"/>
              <a:t>посильны им для выполнения</a:t>
            </a:r>
            <a:r>
              <a:rPr lang="ru-RU" sz="2400" dirty="0" smtClean="0"/>
              <a:t> </a:t>
            </a:r>
            <a:r>
              <a:rPr lang="ru-RU" sz="2400" dirty="0"/>
              <a:t>с учетом особенностей психофизического </a:t>
            </a:r>
            <a:r>
              <a:rPr lang="ru-RU" sz="2400" dirty="0" smtClean="0"/>
              <a:t>развития.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204972" y="4302252"/>
            <a:ext cx="347472" cy="33375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008" y="2660904"/>
            <a:ext cx="3488436" cy="230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0596" y="1862612"/>
            <a:ext cx="2627170" cy="2427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Для участников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итогового собеседования с нарушениями опорно-двигательного аппарата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45789" y="2943327"/>
            <a:ext cx="585216" cy="266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67703" y="6136640"/>
            <a:ext cx="907685" cy="614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757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137543"/>
            <a:ext cx="12110720" cy="698172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164824" y="6080760"/>
            <a:ext cx="820163" cy="7634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62637" y="6365950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462637" y="6295584"/>
            <a:ext cx="31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267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" y="897063"/>
            <a:ext cx="5750560" cy="1846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Инструкция для </a:t>
            </a:r>
            <a:r>
              <a:rPr lang="ru-RU" sz="2800" b="1" dirty="0" smtClean="0">
                <a:solidFill>
                  <a:srgbClr val="C00000"/>
                </a:solidFill>
              </a:rPr>
              <a:t>экзаменатора-собеседника в день экзамена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112" y="3103393"/>
            <a:ext cx="6156960" cy="1705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" y="4929857"/>
            <a:ext cx="5768340" cy="1928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40" y="2704818"/>
            <a:ext cx="5727700" cy="204593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32079" y="1075600"/>
            <a:ext cx="5476240" cy="1489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получает </a:t>
            </a:r>
            <a:r>
              <a:rPr lang="ru-RU" b="1" dirty="0">
                <a:solidFill>
                  <a:srgbClr val="C00000"/>
                </a:solidFill>
              </a:rPr>
              <a:t>от ответственного организатора образовательной </a:t>
            </a:r>
            <a:r>
              <a:rPr lang="ru-RU" b="1" dirty="0" smtClean="0">
                <a:solidFill>
                  <a:srgbClr val="C00000"/>
                </a:solidFill>
              </a:rPr>
              <a:t>ОО материалы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1. ведомость </a:t>
            </a:r>
            <a:r>
              <a:rPr lang="ru-RU" dirty="0">
                <a:solidFill>
                  <a:schemeClr val="tx1"/>
                </a:solidFill>
              </a:rPr>
              <a:t>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аудитории, где фиксируется </a:t>
            </a:r>
            <a:r>
              <a:rPr lang="ru-RU" dirty="0">
                <a:solidFill>
                  <a:schemeClr val="tx1"/>
                </a:solidFill>
              </a:rPr>
              <a:t>время начала и окончания ответа каждого </a:t>
            </a:r>
            <a:r>
              <a:rPr lang="ru-RU" dirty="0" smtClean="0">
                <a:solidFill>
                  <a:schemeClr val="tx1"/>
                </a:solidFill>
              </a:rPr>
              <a:t>участника;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5129" y="5220304"/>
            <a:ext cx="5510139" cy="13067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 аудитории проведения </a:t>
            </a:r>
            <a:r>
              <a:rPr lang="ru-RU" b="1" dirty="0" smtClean="0">
                <a:solidFill>
                  <a:schemeClr val="tx1"/>
                </a:solidFill>
              </a:rPr>
              <a:t>ИС </a:t>
            </a:r>
            <a:r>
              <a:rPr lang="ru-RU" dirty="0" smtClean="0">
                <a:solidFill>
                  <a:schemeClr val="tx1"/>
                </a:solidFill>
              </a:rPr>
              <a:t>осуществляет </a:t>
            </a:r>
            <a:r>
              <a:rPr lang="ru-RU" b="1" dirty="0">
                <a:solidFill>
                  <a:schemeClr val="tx1"/>
                </a:solidFill>
              </a:rPr>
              <a:t>проверку документов</a:t>
            </a:r>
            <a:r>
              <a:rPr lang="ru-RU" dirty="0">
                <a:solidFill>
                  <a:schemeClr val="tx1"/>
                </a:solidFill>
              </a:rPr>
              <a:t>, удостоверяющих </a:t>
            </a:r>
            <a:r>
              <a:rPr lang="ru-RU" dirty="0" smtClean="0">
                <a:solidFill>
                  <a:schemeClr val="tx1"/>
                </a:solidFill>
              </a:rPr>
              <a:t>личность,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проводит  </a:t>
            </a:r>
            <a:r>
              <a:rPr lang="ru-RU" b="1" dirty="0">
                <a:solidFill>
                  <a:schemeClr val="tx1"/>
                </a:solidFill>
              </a:rPr>
              <a:t>инструктаж участника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знакомит </a:t>
            </a:r>
            <a:r>
              <a:rPr lang="ru-RU" dirty="0">
                <a:solidFill>
                  <a:schemeClr val="tx1"/>
                </a:solidFill>
              </a:rPr>
              <a:t>его с Инструкцией по выполнению заданий </a:t>
            </a:r>
            <a:r>
              <a:rPr lang="ru-RU" dirty="0" smtClean="0">
                <a:solidFill>
                  <a:schemeClr val="tx1"/>
                </a:solidFill>
              </a:rPr>
              <a:t>КИМ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5980" y="2973976"/>
            <a:ext cx="5384019" cy="13664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2. КИМ </a:t>
            </a:r>
            <a:r>
              <a:rPr lang="ru-RU" dirty="0">
                <a:solidFill>
                  <a:schemeClr val="tx1"/>
                </a:solidFill>
              </a:rPr>
              <a:t>итогового </a:t>
            </a:r>
            <a:r>
              <a:rPr lang="ru-RU" dirty="0" smtClean="0">
                <a:solidFill>
                  <a:schemeClr val="tx1"/>
                </a:solidFill>
              </a:rPr>
              <a:t>собеседования;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3. Инструкцию </a:t>
            </a:r>
            <a:r>
              <a:rPr lang="ru-RU" dirty="0">
                <a:solidFill>
                  <a:schemeClr val="tx1"/>
                </a:solidFill>
              </a:rPr>
              <a:t>по выполнению заданий КИМ,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4. тексты </a:t>
            </a:r>
            <a:r>
              <a:rPr lang="ru-RU" dirty="0">
                <a:solidFill>
                  <a:schemeClr val="tx1"/>
                </a:solidFill>
              </a:rPr>
              <a:t>для чтения,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5. Карточки с </a:t>
            </a:r>
            <a:r>
              <a:rPr lang="ru-RU" dirty="0">
                <a:solidFill>
                  <a:schemeClr val="tx1"/>
                </a:solidFill>
              </a:rPr>
              <a:t>темами </a:t>
            </a:r>
            <a:r>
              <a:rPr lang="ru-RU" dirty="0" smtClean="0">
                <a:solidFill>
                  <a:schemeClr val="tx1"/>
                </a:solidFill>
              </a:rPr>
              <a:t>беседы на выбор,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6. карточки </a:t>
            </a:r>
            <a:r>
              <a:rPr lang="ru-RU" dirty="0">
                <a:solidFill>
                  <a:schemeClr val="tx1"/>
                </a:solidFill>
              </a:rPr>
              <a:t>с планом беседы по </a:t>
            </a:r>
            <a:r>
              <a:rPr lang="ru-RU" dirty="0" smtClean="0">
                <a:solidFill>
                  <a:schemeClr val="tx1"/>
                </a:solidFill>
              </a:rPr>
              <a:t>2 экземпляра каждого материала.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508" y="875207"/>
            <a:ext cx="6238240" cy="21226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5948680" y="1059827"/>
            <a:ext cx="6017260" cy="14505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вносит данные участника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ИС </a:t>
            </a:r>
            <a:r>
              <a:rPr lang="ru-RU" dirty="0">
                <a:solidFill>
                  <a:schemeClr val="tx1"/>
                </a:solidFill>
              </a:rPr>
              <a:t>в ведомость 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в </a:t>
            </a:r>
            <a:r>
              <a:rPr lang="ru-RU" dirty="0">
                <a:solidFill>
                  <a:schemeClr val="tx1"/>
                </a:solidFill>
              </a:rPr>
              <a:t>аудитории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выдает участнику </a:t>
            </a:r>
            <a:r>
              <a:rPr lang="ru-RU" b="1" dirty="0" smtClean="0">
                <a:solidFill>
                  <a:schemeClr val="tx1"/>
                </a:solidFill>
              </a:rPr>
              <a:t>КИ</a:t>
            </a:r>
            <a:r>
              <a:rPr lang="ru-RU" dirty="0" smtClean="0">
                <a:solidFill>
                  <a:schemeClr val="tx1"/>
                </a:solidFill>
              </a:rPr>
              <a:t>М ИС 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фиксирует </a:t>
            </a:r>
            <a:r>
              <a:rPr lang="ru-RU" b="1" dirty="0">
                <a:solidFill>
                  <a:schemeClr val="tx1"/>
                </a:solidFill>
              </a:rPr>
              <a:t>время начала ответа и время окончания </a:t>
            </a:r>
            <a:r>
              <a:rPr lang="ru-RU" dirty="0">
                <a:solidFill>
                  <a:schemeClr val="tx1"/>
                </a:solidFill>
              </a:rPr>
              <a:t>ответа каждого участника </a:t>
            </a:r>
            <a:r>
              <a:rPr lang="ru-RU" dirty="0" smtClean="0">
                <a:solidFill>
                  <a:schemeClr val="tx1"/>
                </a:solidFill>
              </a:rPr>
              <a:t>ИС,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56139" y="3310201"/>
            <a:ext cx="5839769" cy="12918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проводит собеседование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следит </a:t>
            </a:r>
            <a:r>
              <a:rPr lang="ru-RU" dirty="0">
                <a:solidFill>
                  <a:schemeClr val="tx1"/>
                </a:solidFill>
              </a:rPr>
              <a:t>за соблюдением </a:t>
            </a:r>
            <a:r>
              <a:rPr lang="ru-RU" b="1" dirty="0">
                <a:solidFill>
                  <a:schemeClr val="tx1"/>
                </a:solidFill>
              </a:rPr>
              <a:t>временного регламента </a:t>
            </a:r>
            <a:r>
              <a:rPr lang="ru-RU" dirty="0">
                <a:solidFill>
                  <a:schemeClr val="tx1"/>
                </a:solidFill>
              </a:rPr>
              <a:t>проведения </a:t>
            </a:r>
            <a:r>
              <a:rPr lang="ru-RU" dirty="0" smtClean="0">
                <a:solidFill>
                  <a:schemeClr val="tx1"/>
                </a:solidFill>
              </a:rPr>
              <a:t>ИС.</a:t>
            </a:r>
          </a:p>
          <a:p>
            <a:r>
              <a:rPr lang="ru-RU" b="1" dirty="0">
                <a:solidFill>
                  <a:schemeClr val="tx1"/>
                </a:solidFill>
              </a:rPr>
              <a:t>Выполняет роль собеседника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задает вопросы 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переспрашивает, уточняет ответы </a:t>
            </a:r>
            <a:r>
              <a:rPr lang="ru-RU" dirty="0" smtClean="0">
                <a:solidFill>
                  <a:schemeClr val="tx1"/>
                </a:solidFill>
              </a:rPr>
              <a:t> и т.д.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3760" y="4946165"/>
            <a:ext cx="6238240" cy="16679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6056140" y="5083487"/>
            <a:ext cx="5909799" cy="13687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Создает </a:t>
            </a:r>
            <a:r>
              <a:rPr lang="ru-RU" sz="3200" dirty="0">
                <a:solidFill>
                  <a:srgbClr val="C00000"/>
                </a:solidFill>
              </a:rPr>
              <a:t>доброжелательную рабочую </a:t>
            </a:r>
            <a:r>
              <a:rPr lang="ru-RU" sz="3200" dirty="0" smtClean="0">
                <a:solidFill>
                  <a:srgbClr val="C00000"/>
                </a:solidFill>
              </a:rPr>
              <a:t>атмосферу!!!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574397" y="6340975"/>
            <a:ext cx="25603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789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62" y="609895"/>
            <a:ext cx="5750560" cy="1646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" y="259"/>
            <a:ext cx="120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u="sng" dirty="0"/>
              <a:t>Инструкция для </a:t>
            </a:r>
            <a:r>
              <a:rPr lang="ru-RU" sz="2800" u="sng" dirty="0" smtClean="0"/>
              <a:t>эксперта в день экзамена</a:t>
            </a:r>
            <a:endParaRPr lang="ru-RU" sz="2800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28" y="2410987"/>
            <a:ext cx="5695952" cy="1705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488" y="624041"/>
            <a:ext cx="6017260" cy="289720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52496" y="686511"/>
            <a:ext cx="5476240" cy="13027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1. получает </a:t>
            </a:r>
            <a:r>
              <a:rPr lang="ru-RU" b="1" dirty="0">
                <a:solidFill>
                  <a:srgbClr val="C00000"/>
                </a:solidFill>
              </a:rPr>
              <a:t>от ответственного организатора образовательной </a:t>
            </a:r>
            <a:r>
              <a:rPr lang="ru-RU" b="1" dirty="0" smtClean="0">
                <a:solidFill>
                  <a:srgbClr val="C00000"/>
                </a:solidFill>
              </a:rPr>
              <a:t>ОО материалы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протокол </a:t>
            </a:r>
            <a:r>
              <a:rPr lang="ru-RU" b="1" dirty="0">
                <a:solidFill>
                  <a:schemeClr val="tx1"/>
                </a:solidFill>
              </a:rPr>
              <a:t>эксперта по оцениванию </a:t>
            </a:r>
            <a:r>
              <a:rPr lang="ru-RU" dirty="0">
                <a:solidFill>
                  <a:schemeClr val="tx1"/>
                </a:solidFill>
              </a:rPr>
              <a:t>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ИС; </a:t>
            </a:r>
            <a:r>
              <a:rPr lang="ru-RU" b="1" dirty="0" smtClean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 </a:t>
            </a:r>
            <a:r>
              <a:rPr lang="ru-RU" b="1" dirty="0" smtClean="0">
                <a:solidFill>
                  <a:schemeClr val="tx1"/>
                </a:solidFill>
              </a:rPr>
              <a:t>доставочный пакет</a:t>
            </a:r>
            <a:r>
              <a:rPr lang="ru-RU" dirty="0" smtClean="0">
                <a:solidFill>
                  <a:schemeClr val="tx1"/>
                </a:solidFill>
              </a:rPr>
              <a:t>. Знакомится </a:t>
            </a:r>
            <a:r>
              <a:rPr lang="ru-RU" dirty="0">
                <a:solidFill>
                  <a:schemeClr val="tx1"/>
                </a:solidFill>
              </a:rPr>
              <a:t>с материалами для </a:t>
            </a:r>
            <a:r>
              <a:rPr lang="ru-RU" dirty="0" smtClean="0">
                <a:solidFill>
                  <a:schemeClr val="tx1"/>
                </a:solidFill>
              </a:rPr>
              <a:t>проведения ИС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33716" y="894303"/>
            <a:ext cx="5843406" cy="2626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3</a:t>
            </a:r>
            <a:r>
              <a:rPr lang="ru-RU" b="1" dirty="0" smtClean="0">
                <a:solidFill>
                  <a:schemeClr val="tx1"/>
                </a:solidFill>
              </a:rPr>
              <a:t>. вносит </a:t>
            </a:r>
            <a:r>
              <a:rPr lang="ru-RU" b="1" dirty="0">
                <a:solidFill>
                  <a:schemeClr val="tx1"/>
                </a:solidFill>
              </a:rPr>
              <a:t>в протокол</a:t>
            </a:r>
            <a:r>
              <a:rPr lang="ru-RU" dirty="0">
                <a:solidFill>
                  <a:schemeClr val="tx1"/>
                </a:solidFill>
              </a:rPr>
              <a:t>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 следующие </a:t>
            </a:r>
            <a:r>
              <a:rPr lang="ru-RU" b="1" dirty="0">
                <a:solidFill>
                  <a:schemeClr val="tx1"/>
                </a:solidFill>
              </a:rPr>
              <a:t>сведения:</a:t>
            </a:r>
          </a:p>
          <a:p>
            <a:r>
              <a:rPr lang="ru-RU" dirty="0">
                <a:solidFill>
                  <a:schemeClr val="tx1"/>
                </a:solidFill>
              </a:rPr>
              <a:t>ФИО участника;</a:t>
            </a:r>
          </a:p>
          <a:p>
            <a:r>
              <a:rPr lang="ru-RU" dirty="0">
                <a:solidFill>
                  <a:schemeClr val="tx1"/>
                </a:solidFill>
              </a:rPr>
              <a:t>номер варианта;</a:t>
            </a:r>
          </a:p>
          <a:p>
            <a:r>
              <a:rPr lang="ru-RU" dirty="0">
                <a:solidFill>
                  <a:schemeClr val="tx1"/>
                </a:solidFill>
              </a:rPr>
              <a:t>номер аудитории;</a:t>
            </a:r>
          </a:p>
          <a:p>
            <a:r>
              <a:rPr lang="ru-RU" dirty="0">
                <a:solidFill>
                  <a:schemeClr val="tx1"/>
                </a:solidFill>
              </a:rPr>
              <a:t>баллы по каждому критерию оценивания;</a:t>
            </a:r>
          </a:p>
          <a:p>
            <a:r>
              <a:rPr lang="ru-RU" dirty="0">
                <a:solidFill>
                  <a:schemeClr val="tx1"/>
                </a:solidFill>
              </a:rPr>
              <a:t>общее количество баллов;</a:t>
            </a:r>
          </a:p>
          <a:p>
            <a:r>
              <a:rPr lang="ru-RU" b="1" dirty="0">
                <a:solidFill>
                  <a:schemeClr val="tx1"/>
                </a:solidFill>
              </a:rPr>
              <a:t>отметку «зачет»/ «незачет»;</a:t>
            </a:r>
          </a:p>
          <a:p>
            <a:r>
              <a:rPr lang="ru-RU" b="1" dirty="0">
                <a:solidFill>
                  <a:schemeClr val="tx1"/>
                </a:solidFill>
              </a:rPr>
              <a:t>ФИО, подпись и дату проверки.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3917" y="2613558"/>
            <a:ext cx="5463450" cy="1237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2. Во </a:t>
            </a:r>
            <a:r>
              <a:rPr lang="ru-RU" b="1" dirty="0">
                <a:solidFill>
                  <a:schemeClr val="tx1"/>
                </a:solidFill>
              </a:rPr>
              <a:t>время проведения итогового собеседования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>оценивает </a:t>
            </a:r>
            <a:r>
              <a:rPr lang="ru-RU" dirty="0">
                <a:solidFill>
                  <a:schemeClr val="tx1"/>
                </a:solidFill>
              </a:rPr>
              <a:t>ответы участников </a:t>
            </a:r>
            <a:r>
              <a:rPr lang="ru-RU" dirty="0" smtClean="0">
                <a:solidFill>
                  <a:schemeClr val="tx1"/>
                </a:solidFill>
              </a:rPr>
              <a:t>непосредственно </a:t>
            </a:r>
            <a:r>
              <a:rPr lang="ru-RU" dirty="0">
                <a:solidFill>
                  <a:schemeClr val="tx1"/>
                </a:solidFill>
              </a:rPr>
              <a:t>в аудитории проведения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488" y="3913383"/>
            <a:ext cx="5897634" cy="21226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133716" y="4210259"/>
            <a:ext cx="5717924" cy="15895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4. По </a:t>
            </a:r>
            <a:r>
              <a:rPr lang="ru-RU" dirty="0">
                <a:solidFill>
                  <a:schemeClr val="tx1"/>
                </a:solidFill>
              </a:rPr>
              <a:t>окончании проведения </a:t>
            </a:r>
            <a:r>
              <a:rPr lang="ru-RU" dirty="0" smtClean="0">
                <a:solidFill>
                  <a:schemeClr val="tx1"/>
                </a:solidFill>
              </a:rPr>
              <a:t>ИС  </a:t>
            </a:r>
            <a:r>
              <a:rPr lang="ru-RU" b="1" dirty="0">
                <a:solidFill>
                  <a:schemeClr val="tx1"/>
                </a:solidFill>
              </a:rPr>
              <a:t>пересчитывает </a:t>
            </a:r>
            <a:r>
              <a:rPr lang="ru-RU" dirty="0">
                <a:solidFill>
                  <a:schemeClr val="tx1"/>
                </a:solidFill>
              </a:rPr>
              <a:t>протоколы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ИС, </a:t>
            </a:r>
            <a:r>
              <a:rPr lang="ru-RU" b="1" dirty="0">
                <a:solidFill>
                  <a:schemeClr val="tx1"/>
                </a:solidFill>
              </a:rPr>
              <a:t>упаковывает</a:t>
            </a:r>
            <a:r>
              <a:rPr lang="ru-RU" dirty="0">
                <a:solidFill>
                  <a:schemeClr val="tx1"/>
                </a:solidFill>
              </a:rPr>
              <a:t> их в конверт и в запечатанном виде </a:t>
            </a:r>
            <a:r>
              <a:rPr lang="ru-RU" b="1" dirty="0">
                <a:solidFill>
                  <a:schemeClr val="tx1"/>
                </a:solidFill>
              </a:rPr>
              <a:t>передает </a:t>
            </a:r>
            <a:r>
              <a:rPr lang="ru-RU" dirty="0">
                <a:solidFill>
                  <a:schemeClr val="tx1"/>
                </a:solidFill>
              </a:rPr>
              <a:t>экзаменатору-собеседнику.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17" y="4938550"/>
            <a:ext cx="5695952" cy="16679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301451" y="5124659"/>
            <a:ext cx="5532929" cy="13532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</a:rPr>
              <a:t>Эксперт не должен вмешиваться в беседу участника и экзаменатора-собеседника</a:t>
            </a:r>
            <a:r>
              <a:rPr lang="ru-RU" sz="2800" b="1" dirty="0" smtClean="0">
                <a:solidFill>
                  <a:srgbClr val="C00000"/>
                </a:solidFill>
              </a:rPr>
              <a:t>!!!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595608" y="6332954"/>
            <a:ext cx="25603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30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113605"/>
            <a:ext cx="12090400" cy="688605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975701" y="6217920"/>
            <a:ext cx="788669" cy="64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42019" y="6423660"/>
            <a:ext cx="25603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75701" y="6139543"/>
            <a:ext cx="815705" cy="7184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22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8848"/>
            <a:ext cx="12192000" cy="674915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059885" y="6045199"/>
            <a:ext cx="788669" cy="7241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5291" y="1960880"/>
            <a:ext cx="1349829" cy="34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(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8034" y="1910080"/>
            <a:ext cx="47026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1337" y="1910080"/>
            <a:ext cx="72281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26203" y="6292959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772503" y="5721531"/>
            <a:ext cx="1219200" cy="1136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87688" y="4767424"/>
            <a:ext cx="8497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 ИС как </a:t>
            </a:r>
            <a:r>
              <a:rPr lang="ru-RU" sz="2800" b="1" dirty="0">
                <a:solidFill>
                  <a:srgbClr val="C00000"/>
                </a:solidFill>
              </a:rPr>
              <a:t>допуска к ГИА действует бессрочно.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5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24" y="0"/>
            <a:ext cx="12205224" cy="689903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308079" y="616712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880" y="1719072"/>
            <a:ext cx="2962656" cy="5026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13. </a:t>
            </a:r>
            <a:r>
              <a:rPr lang="ru-RU" sz="1700" b="1" dirty="0">
                <a:solidFill>
                  <a:schemeClr val="bg1"/>
                </a:solidFill>
              </a:rPr>
              <a:t>Проведение повторной проверки итогового собеседования 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</a:t>
            </a:r>
          </a:p>
          <a:p>
            <a:r>
              <a:rPr lang="ru-RU" sz="1600" dirty="0">
                <a:solidFill>
                  <a:schemeClr val="tx1"/>
                </a:solidFill>
              </a:rPr>
              <a:t>В целях предотвращения конфликта интересов и </a:t>
            </a:r>
            <a:r>
              <a:rPr lang="ru-RU" sz="1600" b="1" dirty="0">
                <a:solidFill>
                  <a:schemeClr val="tx1"/>
                </a:solidFill>
              </a:rPr>
              <a:t>обеспечения объективного оценивания </a:t>
            </a:r>
            <a:r>
              <a:rPr lang="ru-RU" sz="1600" b="1" dirty="0" smtClean="0">
                <a:solidFill>
                  <a:schemeClr val="tx1"/>
                </a:solidFill>
              </a:rPr>
              <a:t>ИС </a:t>
            </a:r>
            <a:r>
              <a:rPr lang="ru-RU" sz="1600" dirty="0" smtClean="0">
                <a:solidFill>
                  <a:schemeClr val="tx1"/>
                </a:solidFill>
              </a:rPr>
              <a:t>участникам ИС при </a:t>
            </a:r>
            <a:r>
              <a:rPr lang="ru-RU" sz="1600" dirty="0">
                <a:solidFill>
                  <a:schemeClr val="tx1"/>
                </a:solidFill>
              </a:rPr>
              <a:t>получении </a:t>
            </a:r>
            <a:r>
              <a:rPr lang="ru-RU" sz="1600" b="1" dirty="0">
                <a:solidFill>
                  <a:schemeClr val="tx1"/>
                </a:solidFill>
              </a:rPr>
              <a:t>повторного</a:t>
            </a:r>
            <a:r>
              <a:rPr lang="ru-RU" sz="1600" dirty="0">
                <a:solidFill>
                  <a:schemeClr val="tx1"/>
                </a:solidFill>
              </a:rPr>
              <a:t> неудовлетворительного результата («незачет») за </a:t>
            </a:r>
            <a:r>
              <a:rPr lang="ru-RU" sz="1600" dirty="0" smtClean="0">
                <a:solidFill>
                  <a:schemeClr val="tx1"/>
                </a:solidFill>
              </a:rPr>
              <a:t>ИС предоставляется </a:t>
            </a:r>
            <a:r>
              <a:rPr lang="ru-RU" sz="1600" dirty="0">
                <a:solidFill>
                  <a:schemeClr val="tx1"/>
                </a:solidFill>
              </a:rPr>
              <a:t>право </a:t>
            </a:r>
            <a:r>
              <a:rPr lang="ru-RU" sz="1600" b="1" dirty="0">
                <a:solidFill>
                  <a:schemeClr val="tx1"/>
                </a:solidFill>
              </a:rPr>
              <a:t>подать в письменной форме заявление на проверку аудиозаписи </a:t>
            </a:r>
            <a:r>
              <a:rPr lang="ru-RU" sz="1600" dirty="0">
                <a:solidFill>
                  <a:schemeClr val="tx1"/>
                </a:solidFill>
              </a:rPr>
              <a:t>устного ответа </a:t>
            </a:r>
            <a:r>
              <a:rPr lang="ru-RU" sz="1600" dirty="0" smtClean="0">
                <a:solidFill>
                  <a:schemeClr val="tx1"/>
                </a:solidFill>
              </a:rPr>
              <a:t>комиссией </a:t>
            </a:r>
            <a:r>
              <a:rPr lang="ru-RU" sz="1600" dirty="0">
                <a:solidFill>
                  <a:schemeClr val="tx1"/>
                </a:solidFill>
              </a:rPr>
              <a:t>по проверке </a:t>
            </a:r>
            <a:r>
              <a:rPr lang="ru-RU" sz="1600" dirty="0" smtClean="0">
                <a:solidFill>
                  <a:schemeClr val="tx1"/>
                </a:solidFill>
              </a:rPr>
              <a:t>ИС, </a:t>
            </a:r>
            <a:r>
              <a:rPr lang="ru-RU" sz="1600" dirty="0">
                <a:solidFill>
                  <a:schemeClr val="tx1"/>
                </a:solidFill>
              </a:rPr>
              <a:t>сформированной </a:t>
            </a:r>
            <a:r>
              <a:rPr lang="ru-RU" sz="1600" dirty="0" smtClean="0">
                <a:solidFill>
                  <a:schemeClr val="tx1"/>
                </a:solidFill>
              </a:rPr>
              <a:t>ОИВ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74397" y="6360241"/>
            <a:ext cx="25603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190514" y="5956663"/>
            <a:ext cx="1001486" cy="942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235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605" y="20834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Приложение 1. Инструкция для ответственного организатора образовательной организации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8718" y="20834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2. Инструкция для технического специалиста образовательной организации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77831" y="20834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3. Инструкция для экзаменатора-собеседника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43771" y="20834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Приложение 5. Инструкция для организатора проведения итогового собеседования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76741" y="198699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6. Критерии оценивания итогового собеседования по русскому языку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9604" y="338366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7. Списки участников итогового собеседования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10801" y="208345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4. Инструкция для эксперта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60292" y="3381736"/>
            <a:ext cx="1782502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Приложение 8. Ведомость учета проведения итогового собеседования в аудитории</a:t>
            </a:r>
          </a:p>
          <a:p>
            <a:r>
              <a:rPr lang="ru-RU" sz="1600" b="1" dirty="0"/>
              <a:t>ИС-02. Ведомость учета проведения итогового собеседования в аудитории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59034" y="3381736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/>
              <a:t>Приложение 12. Примерный перечень категорий участников, претендующих на уменьшение минимального количества баллов, необходимого для получения «зачета»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77831" y="3381736"/>
            <a:ext cx="1805651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9. Протокол эксперта по оцениванию ответов участников итогового собеседования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95867" y="3381736"/>
            <a:ext cx="1880873" cy="280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Приложение 13. </a:t>
            </a:r>
            <a:r>
              <a:rPr lang="ru-RU" sz="1600" b="1" dirty="0"/>
              <a:t>Акт о досрочном завершении итогового собеседования </a:t>
            </a:r>
            <a:br>
              <a:rPr lang="ru-RU" sz="1600" b="1" dirty="0"/>
            </a:br>
            <a:r>
              <a:rPr lang="ru-RU" sz="1600" b="1" dirty="0"/>
              <a:t>по русскому языку по уважительным причинам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2094" y="4274441"/>
            <a:ext cx="1921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ОБЯЗАТЕЛЬНО ИСПОЛЬЗУЕМ В РАБОТЕ!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121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25" y="6485697"/>
            <a:ext cx="268247" cy="24386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00825" y="6485697"/>
            <a:ext cx="2682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521440" y="6392091"/>
            <a:ext cx="583473" cy="337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12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1185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3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92" y="91440"/>
            <a:ext cx="1167688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50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3915"/>
            <a:ext cx="12254905" cy="51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8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6376" y="78376"/>
            <a:ext cx="5077098" cy="583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Вопрос- ответ: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086" y="635724"/>
            <a:ext cx="9030788" cy="661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тексты будут предложены школьникам на экзамене?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Тексты о выдающихся людях России (например, о первом космонавте Ю. Гагарине, о знаменитом хирурге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Н.Пирогове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 наших современниках Докторе Лизе (Елизавета Глинка) и докторе из Красноярска, который в сложных условиях провел операцию и спас жизнь ребенку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ли быть экспертом на итоговом собеседовании в 9 классе учитель, работающий в этом же классе?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Назначать экспертом на итоговое собеседование учителя, работающего в этом же классе, не рекомендуется. Исключение могут составить только сельские малокомплектные школы, в которых нет возможности назначить другого учителя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Здравствуйте. В 2019- 2020 учебном году выпускник 9 класса получил зачёт за итоговое собеседование, но не был допущен к сдаче экзаменов. Нужно ли ему в этом учебном году проходить итоговое собеседование?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Здравствуйте! Итоговое собеседование по русскому языку бессрочно, проходить его повторно не требуется.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Здравствуйте! Сын учится в 9-ом классе, имеет статус ОВЗ (ЗПР), обязательно ли ему проходить итоговое собеседование по русскому языку как допуск к экзамену?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Здравствуйте! В соответствии с Порядком проведения ГИА-9 (п.11), к государственной итоговой аттестации (ГИА) допускаются обучающиеся, имеющие результат "зачёт" за итоговое собеседование по русскому языку. В соответствии с п.18, для обучающихся, имеющих статус ОВЗ, продолжительность итогового собеседования по русскому языку увеличивается на 30 минут.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92" y="0"/>
            <a:ext cx="2794955" cy="19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" y="108079"/>
            <a:ext cx="117391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организовать ППЭ на дому?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проведение итогового собеседования определяет руководитель образовательной организации. Основанием для организации проведения итогового собеседования на дому, в медицинской организации являются заключение медицинской организации и заключение ЦПМПК с указанием данной рекомендации. Реквизиты (номер и дату выдачи) заключения ЦПМПК указываются при подаче заявления на итоговое собеседование, а также можно прикрепить в личной карточке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ли готовить для участника с ОВЗ отдельную аудиторию?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с ОВЗ должны быть организованы все необходимые специальные условия, в соответствии с рекомендациями ЦПМПК. При необходимости может быть предоставлена отдельная аудитория проведения на первом этаже (при отсутствии лифтов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речевое поведение экзаменатора-собеседника в том случае, если во время диалога учащийся молчит или даёт ответ на вопрос типа «Не знаю...», «Мне нечего сказать...»?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Экзаменатор-собеседник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стимулировать речь ученика эмоциональной реакцией, дополнительными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1" y="4282376"/>
            <a:ext cx="3104316" cy="21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89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2971" y="287383"/>
            <a:ext cx="8778240" cy="61863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Региональный центр оценки качества образования</a:t>
            </a:r>
            <a:endParaRPr lang="ru-RU" altLang="ru-RU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altLang="ru-RU" sz="3600" b="1" dirty="0">
                <a:solidFill>
                  <a:schemeClr val="accent6">
                    <a:lumMod val="50000"/>
                  </a:schemeClr>
                </a:solidFill>
              </a:rPr>
              <a:t>Тюмень, ул. Малыгина, 73</a:t>
            </a:r>
          </a:p>
          <a:p>
            <a:pPr algn="ctr"/>
            <a:endParaRPr lang="ru-RU" alt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Андриянова Тамара Алексеевна</a:t>
            </a:r>
          </a:p>
          <a:p>
            <a:pPr algn="ctr"/>
            <a:endParaRPr lang="ru-RU" altLang="ru-RU" sz="36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По всем вопросам обращаться:</a:t>
            </a:r>
            <a:r>
              <a:rPr lang="en-US" alt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alt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       8(3452) 39-02-99, 8(3452) 39-02-30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bg1"/>
                </a:solidFill>
              </a:rPr>
              <a:t>                                                 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bg1"/>
                </a:solidFill>
              </a:rPr>
              <a:t>       </a:t>
            </a:r>
            <a:r>
              <a:rPr lang="ru-RU" altLang="ru-RU" sz="36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Пахомов Александр Олегович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 8(3452) 39-02-05</a:t>
            </a:r>
          </a:p>
        </p:txBody>
      </p:sp>
    </p:spTree>
    <p:extLst>
      <p:ext uri="{BB962C8B-B14F-4D97-AF65-F5344CB8AC3E}">
        <p14:creationId xmlns:p14="http://schemas.microsoft.com/office/powerpoint/2010/main" val="1551568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chance.ru/sites/default/files/styles/big_photo_gallery/public/images/7758582.jpg?itok=9kHg-2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90" y="-19954"/>
            <a:ext cx="9062518" cy="68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357" y="663371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6600" dirty="0">
                <a:solidFill>
                  <a:srgbClr val="130BB5"/>
                </a:solidFill>
              </a:rPr>
              <a:t>ЖЕЛАЕМ УСПЕХОВ!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39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505096"/>
            <a:ext cx="12015880" cy="5823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2491" y="1828800"/>
            <a:ext cx="6061166" cy="235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7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3"/>
          <a:stretch/>
        </p:blipFill>
        <p:spPr>
          <a:xfrm>
            <a:off x="87086" y="95795"/>
            <a:ext cx="12192000" cy="6858000"/>
          </a:xfrm>
          <a:prstGeom prst="rect">
            <a:avLst/>
          </a:prstGeom>
        </p:spPr>
      </p:pic>
      <p:pic>
        <p:nvPicPr>
          <p:cNvPr id="5" name="Рисунок 4" descr="ТОГИРРО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8" y="182880"/>
            <a:ext cx="1764792" cy="17981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54034" y="2238103"/>
            <a:ext cx="2055223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10.02.2021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2594" y="2151017"/>
            <a:ext cx="2098766" cy="461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10.03.2021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30491" y="2151017"/>
            <a:ext cx="2203269" cy="461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17.05.2021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7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8" y="4578"/>
            <a:ext cx="12352815" cy="54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5" y="0"/>
            <a:ext cx="12155525" cy="6729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56400" y="1117600"/>
            <a:ext cx="393192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556274" y="6226629"/>
            <a:ext cx="235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32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9" y="206652"/>
            <a:ext cx="12040389" cy="59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2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1544</Words>
  <Application>Microsoft Office PowerPoint</Application>
  <PresentationFormat>Широкоэкранный</PresentationFormat>
  <Paragraphs>166</Paragraphs>
  <Slides>46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Специализированная форма для внесения информации из протоколов экспертов по оцениванию ответов участников итогового собеседования  Цветом отмечены поля, необходимые к заполнению на уровне ОО.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 А. Андриянова</dc:creator>
  <cp:lastModifiedBy>Otdel-26</cp:lastModifiedBy>
  <cp:revision>132</cp:revision>
  <dcterms:created xsi:type="dcterms:W3CDTF">2019-02-01T05:21:31Z</dcterms:created>
  <dcterms:modified xsi:type="dcterms:W3CDTF">2021-02-02T12:18:15Z</dcterms:modified>
</cp:coreProperties>
</file>