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Default Extension="docx" ContentType="application/vnd.openxmlformats-officedocument.wordprocessingml.document"/>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7"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howGuides="1">
      <p:cViewPr varScale="1">
        <p:scale>
          <a:sx n="96" d="100"/>
          <a:sy n="96" d="100"/>
        </p:scale>
        <p:origin x="149" y="8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4.emf"/></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sp>
          <p:nvSpPr>
            <p:cNvPr id="15" name="Freeform 14"/>
            <p:cNvSpPr/>
            <p:nvPr/>
          </p:nvSpPr>
          <p:spPr>
            <a:xfrm>
              <a:off x="0" y="-7862"/>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ru-RU" smtClean="0"/>
              <a:t>Образец заголовка</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98980ACB-EAA4-4EC3-883B-E1109D2D045C}" type="datetimeFigureOut">
              <a:rPr lang="ru-RU" smtClean="0"/>
              <a:t>05.02.2020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6B80CBAF-C1A1-42D1-BF1F-B1A4235BD8E9}" type="slidenum">
              <a:rPr lang="ru-RU" smtClean="0"/>
              <a:t>‹#›</a:t>
            </a:fld>
            <a:endParaRPr lang="ru-RU"/>
          </a:p>
        </p:txBody>
      </p:sp>
    </p:spTree>
    <p:extLst>
      <p:ext uri="{BB962C8B-B14F-4D97-AF65-F5344CB8AC3E}">
        <p14:creationId xmlns:p14="http://schemas.microsoft.com/office/powerpoint/2010/main" val="12628342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98980ACB-EAA4-4EC3-883B-E1109D2D045C}" type="datetimeFigureOut">
              <a:rPr lang="ru-RU" smtClean="0"/>
              <a:t>05.02.2020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6B80CBAF-C1A1-42D1-BF1F-B1A4235BD8E9}" type="slidenum">
              <a:rPr lang="ru-RU" smtClean="0"/>
              <a:t>‹#›</a:t>
            </a:fld>
            <a:endParaRPr lang="ru-RU"/>
          </a:p>
        </p:txBody>
      </p:sp>
    </p:spTree>
    <p:extLst>
      <p:ext uri="{BB962C8B-B14F-4D97-AF65-F5344CB8AC3E}">
        <p14:creationId xmlns:p14="http://schemas.microsoft.com/office/powerpoint/2010/main" val="34315312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ru-RU" smtClean="0"/>
              <a:t>Образец заголовка</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98980ACB-EAA4-4EC3-883B-E1109D2D045C}" type="datetimeFigureOut">
              <a:rPr lang="ru-RU" smtClean="0"/>
              <a:t>05.02.2020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6B80CBAF-C1A1-42D1-BF1F-B1A4235BD8E9}" type="slidenum">
              <a:rPr lang="ru-RU" smtClean="0"/>
              <a:t>‹#›</a:t>
            </a:fld>
            <a:endParaRPr lang="ru-RU"/>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84001865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98980ACB-EAA4-4EC3-883B-E1109D2D045C}" type="datetimeFigureOut">
              <a:rPr lang="ru-RU" smtClean="0"/>
              <a:t>05.02.2020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6B80CBAF-C1A1-42D1-BF1F-B1A4235BD8E9}" type="slidenum">
              <a:rPr lang="ru-RU" smtClean="0"/>
              <a:t>‹#›</a:t>
            </a:fld>
            <a:endParaRPr lang="ru-RU"/>
          </a:p>
        </p:txBody>
      </p:sp>
    </p:spTree>
    <p:extLst>
      <p:ext uri="{BB962C8B-B14F-4D97-AF65-F5344CB8AC3E}">
        <p14:creationId xmlns:p14="http://schemas.microsoft.com/office/powerpoint/2010/main" val="22242359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Цитата карточки имени">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ru-RU" smtClean="0"/>
              <a:t>Образец заголовка</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98980ACB-EAA4-4EC3-883B-E1109D2D045C}" type="datetimeFigureOut">
              <a:rPr lang="ru-RU" smtClean="0"/>
              <a:t>05.02.2020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6B80CBAF-C1A1-42D1-BF1F-B1A4235BD8E9}" type="slidenum">
              <a:rPr lang="ru-RU" smtClean="0"/>
              <a:t>‹#›</a:t>
            </a:fld>
            <a:endParaRPr lang="ru-RU"/>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45862919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Истина или ложь">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ru-RU" smtClean="0"/>
              <a:t>Образец заголовка</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98980ACB-EAA4-4EC3-883B-E1109D2D045C}" type="datetimeFigureOut">
              <a:rPr lang="ru-RU" smtClean="0"/>
              <a:t>05.02.2020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6B80CBAF-C1A1-42D1-BF1F-B1A4235BD8E9}" type="slidenum">
              <a:rPr lang="ru-RU" smtClean="0"/>
              <a:t>‹#›</a:t>
            </a:fld>
            <a:endParaRPr lang="ru-RU"/>
          </a:p>
        </p:txBody>
      </p:sp>
    </p:spTree>
    <p:extLst>
      <p:ext uri="{BB962C8B-B14F-4D97-AF65-F5344CB8AC3E}">
        <p14:creationId xmlns:p14="http://schemas.microsoft.com/office/powerpoint/2010/main" val="283767134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98980ACB-EAA4-4EC3-883B-E1109D2D045C}" type="datetimeFigureOut">
              <a:rPr lang="ru-RU" smtClean="0"/>
              <a:t>05.02.2020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6B80CBAF-C1A1-42D1-BF1F-B1A4235BD8E9}" type="slidenum">
              <a:rPr lang="ru-RU" smtClean="0"/>
              <a:t>‹#›</a:t>
            </a:fld>
            <a:endParaRPr lang="ru-RU"/>
          </a:p>
        </p:txBody>
      </p:sp>
    </p:spTree>
    <p:extLst>
      <p:ext uri="{BB962C8B-B14F-4D97-AF65-F5344CB8AC3E}">
        <p14:creationId xmlns:p14="http://schemas.microsoft.com/office/powerpoint/2010/main" val="315373287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98980ACB-EAA4-4EC3-883B-E1109D2D045C}" type="datetimeFigureOut">
              <a:rPr lang="ru-RU" smtClean="0"/>
              <a:t>05.02.2020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6B80CBAF-C1A1-42D1-BF1F-B1A4235BD8E9}" type="slidenum">
              <a:rPr lang="ru-RU" smtClean="0"/>
              <a:t>‹#›</a:t>
            </a:fld>
            <a:endParaRPr lang="ru-RU"/>
          </a:p>
        </p:txBody>
      </p:sp>
    </p:spTree>
    <p:extLst>
      <p:ext uri="{BB962C8B-B14F-4D97-AF65-F5344CB8AC3E}">
        <p14:creationId xmlns:p14="http://schemas.microsoft.com/office/powerpoint/2010/main" val="30100952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98980ACB-EAA4-4EC3-883B-E1109D2D045C}" type="datetimeFigureOut">
              <a:rPr lang="ru-RU" smtClean="0"/>
              <a:t>05.02.2020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6B80CBAF-C1A1-42D1-BF1F-B1A4235BD8E9}" type="slidenum">
              <a:rPr lang="ru-RU" smtClean="0"/>
              <a:t>‹#›</a:t>
            </a:fld>
            <a:endParaRPr lang="ru-RU"/>
          </a:p>
        </p:txBody>
      </p:sp>
    </p:spTree>
    <p:extLst>
      <p:ext uri="{BB962C8B-B14F-4D97-AF65-F5344CB8AC3E}">
        <p14:creationId xmlns:p14="http://schemas.microsoft.com/office/powerpoint/2010/main" val="143069683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98980ACB-EAA4-4EC3-883B-E1109D2D045C}" type="datetimeFigureOut">
              <a:rPr lang="ru-RU" smtClean="0"/>
              <a:t>05.02.2020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6B80CBAF-C1A1-42D1-BF1F-B1A4235BD8E9}" type="slidenum">
              <a:rPr lang="ru-RU" smtClean="0"/>
              <a:t>‹#›</a:t>
            </a:fld>
            <a:endParaRPr lang="ru-RU"/>
          </a:p>
        </p:txBody>
      </p:sp>
    </p:spTree>
    <p:extLst>
      <p:ext uri="{BB962C8B-B14F-4D97-AF65-F5344CB8AC3E}">
        <p14:creationId xmlns:p14="http://schemas.microsoft.com/office/powerpoint/2010/main" val="16282374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98980ACB-EAA4-4EC3-883B-E1109D2D045C}" type="datetimeFigureOut">
              <a:rPr lang="ru-RU" smtClean="0"/>
              <a:t>05.02.2020</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6B80CBAF-C1A1-42D1-BF1F-B1A4235BD8E9}" type="slidenum">
              <a:rPr lang="ru-RU" smtClean="0"/>
              <a:t>‹#›</a:t>
            </a:fld>
            <a:endParaRPr lang="ru-RU"/>
          </a:p>
        </p:txBody>
      </p:sp>
    </p:spTree>
    <p:extLst>
      <p:ext uri="{BB962C8B-B14F-4D97-AF65-F5344CB8AC3E}">
        <p14:creationId xmlns:p14="http://schemas.microsoft.com/office/powerpoint/2010/main" val="26345836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ru-RU" smtClean="0"/>
              <a:t>Образец заголовка</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98980ACB-EAA4-4EC3-883B-E1109D2D045C}" type="datetimeFigureOut">
              <a:rPr lang="ru-RU" smtClean="0"/>
              <a:t>05.02.2020</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6B80CBAF-C1A1-42D1-BF1F-B1A4235BD8E9}" type="slidenum">
              <a:rPr lang="ru-RU" smtClean="0"/>
              <a:t>‹#›</a:t>
            </a:fld>
            <a:endParaRPr lang="ru-RU"/>
          </a:p>
        </p:txBody>
      </p:sp>
    </p:spTree>
    <p:extLst>
      <p:ext uri="{BB962C8B-B14F-4D97-AF65-F5344CB8AC3E}">
        <p14:creationId xmlns:p14="http://schemas.microsoft.com/office/powerpoint/2010/main" val="40787789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98980ACB-EAA4-4EC3-883B-E1109D2D045C}" type="datetimeFigureOut">
              <a:rPr lang="ru-RU" smtClean="0"/>
              <a:t>05.02.2020</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6B80CBAF-C1A1-42D1-BF1F-B1A4235BD8E9}" type="slidenum">
              <a:rPr lang="ru-RU" smtClean="0"/>
              <a:t>‹#›</a:t>
            </a:fld>
            <a:endParaRPr lang="ru-RU"/>
          </a:p>
        </p:txBody>
      </p:sp>
    </p:spTree>
    <p:extLst>
      <p:ext uri="{BB962C8B-B14F-4D97-AF65-F5344CB8AC3E}">
        <p14:creationId xmlns:p14="http://schemas.microsoft.com/office/powerpoint/2010/main" val="20695180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8980ACB-EAA4-4EC3-883B-E1109D2D045C}" type="datetimeFigureOut">
              <a:rPr lang="ru-RU" smtClean="0"/>
              <a:t>05.02.2020</a:t>
            </a:fld>
            <a:endParaRPr lang="ru-RU"/>
          </a:p>
        </p:txBody>
      </p:sp>
      <p:sp>
        <p:nvSpPr>
          <p:cNvPr id="3" name="Footer Placeholder 2"/>
          <p:cNvSpPr>
            <a:spLocks noGrp="1"/>
          </p:cNvSpPr>
          <p:nvPr>
            <p:ph type="ftr" sz="quarter" idx="11"/>
          </p:nvPr>
        </p:nvSpPr>
        <p:spPr/>
        <p:txBody>
          <a:bodyPr/>
          <a:lstStyle/>
          <a:p>
            <a:endParaRPr lang="ru-RU"/>
          </a:p>
        </p:txBody>
      </p:sp>
      <p:sp>
        <p:nvSpPr>
          <p:cNvPr id="4" name="Slide Number Placeholder 3"/>
          <p:cNvSpPr>
            <a:spLocks noGrp="1"/>
          </p:cNvSpPr>
          <p:nvPr>
            <p:ph type="sldNum" sz="quarter" idx="12"/>
          </p:nvPr>
        </p:nvSpPr>
        <p:spPr/>
        <p:txBody>
          <a:bodyPr/>
          <a:lstStyle/>
          <a:p>
            <a:fld id="{6B80CBAF-C1A1-42D1-BF1F-B1A4235BD8E9}" type="slidenum">
              <a:rPr lang="ru-RU" smtClean="0"/>
              <a:t>‹#›</a:t>
            </a:fld>
            <a:endParaRPr lang="ru-RU"/>
          </a:p>
        </p:txBody>
      </p:sp>
    </p:spTree>
    <p:extLst>
      <p:ext uri="{BB962C8B-B14F-4D97-AF65-F5344CB8AC3E}">
        <p14:creationId xmlns:p14="http://schemas.microsoft.com/office/powerpoint/2010/main" val="26465797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ru-RU" smtClean="0"/>
              <a:t>Образец заголовка</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ru-RU" smtClean="0"/>
              <a:t>Образец текста</a:t>
            </a:r>
          </a:p>
        </p:txBody>
      </p:sp>
      <p:sp>
        <p:nvSpPr>
          <p:cNvPr id="5" name="Date Placeholder 4"/>
          <p:cNvSpPr>
            <a:spLocks noGrp="1"/>
          </p:cNvSpPr>
          <p:nvPr>
            <p:ph type="dt" sz="half" idx="10"/>
          </p:nvPr>
        </p:nvSpPr>
        <p:spPr/>
        <p:txBody>
          <a:bodyPr/>
          <a:lstStyle/>
          <a:p>
            <a:fld id="{98980ACB-EAA4-4EC3-883B-E1109D2D045C}" type="datetimeFigureOut">
              <a:rPr lang="ru-RU" smtClean="0"/>
              <a:t>05.02.2020</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6B80CBAF-C1A1-42D1-BF1F-B1A4235BD8E9}" type="slidenum">
              <a:rPr lang="ru-RU" smtClean="0"/>
              <a:t>‹#›</a:t>
            </a:fld>
            <a:endParaRPr lang="ru-RU"/>
          </a:p>
        </p:txBody>
      </p:sp>
    </p:spTree>
    <p:extLst>
      <p:ext uri="{BB962C8B-B14F-4D97-AF65-F5344CB8AC3E}">
        <p14:creationId xmlns:p14="http://schemas.microsoft.com/office/powerpoint/2010/main" val="28783414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6B80CBAF-C1A1-42D1-BF1F-B1A4235BD8E9}" type="slidenum">
              <a:rPr lang="ru-RU" smtClean="0"/>
              <a:t>‹#›</a:t>
            </a:fld>
            <a:endParaRPr lang="ru-RU"/>
          </a:p>
        </p:txBody>
      </p:sp>
      <p:sp>
        <p:nvSpPr>
          <p:cNvPr id="5" name="Date Placeholder 4"/>
          <p:cNvSpPr>
            <a:spLocks noGrp="1"/>
          </p:cNvSpPr>
          <p:nvPr>
            <p:ph type="dt" sz="half" idx="10"/>
          </p:nvPr>
        </p:nvSpPr>
        <p:spPr/>
        <p:txBody>
          <a:bodyPr/>
          <a:lstStyle/>
          <a:p>
            <a:fld id="{98980ACB-EAA4-4EC3-883B-E1109D2D045C}" type="datetimeFigureOut">
              <a:rPr lang="ru-RU" smtClean="0"/>
              <a:t>05.02.2020</a:t>
            </a:fld>
            <a:endParaRPr lang="ru-RU"/>
          </a:p>
        </p:txBody>
      </p:sp>
    </p:spTree>
    <p:extLst>
      <p:ext uri="{BB962C8B-B14F-4D97-AF65-F5344CB8AC3E}">
        <p14:creationId xmlns:p14="http://schemas.microsoft.com/office/powerpoint/2010/main" val="118751397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44" name="Group 43"/>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98980ACB-EAA4-4EC3-883B-E1109D2D045C}" type="datetimeFigureOut">
              <a:rPr lang="ru-RU" smtClean="0"/>
              <a:t>05.02.2020</a:t>
            </a:fld>
            <a:endParaRPr lang="ru-RU"/>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ru-RU"/>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6B80CBAF-C1A1-42D1-BF1F-B1A4235BD8E9}" type="slidenum">
              <a:rPr lang="ru-RU" smtClean="0"/>
              <a:t>‹#›</a:t>
            </a:fld>
            <a:endParaRPr lang="ru-RU"/>
          </a:p>
        </p:txBody>
      </p:sp>
    </p:spTree>
    <p:extLst>
      <p:ext uri="{BB962C8B-B14F-4D97-AF65-F5344CB8AC3E}">
        <p14:creationId xmlns:p14="http://schemas.microsoft.com/office/powerpoint/2010/main" val="1443089034"/>
      </p:ext>
    </p:extLst>
  </p:cSld>
  <p:clrMap bg1="lt1" tx1="dk1" bg2="lt2" tx2="dk2" accent1="accent1" accent2="accent2" accent3="accent3" accent4="accent4" accent5="accent5" accent6="accent6" hlink="hlink" folHlink="folHlink"/>
  <p:sldLayoutIdLst>
    <p:sldLayoutId id="2147483678" r:id="rId1"/>
    <p:sldLayoutId id="2147483679" r:id="rId2"/>
    <p:sldLayoutId id="2147483680" r:id="rId3"/>
    <p:sldLayoutId id="2147483681" r:id="rId4"/>
    <p:sldLayoutId id="2147483682" r:id="rId5"/>
    <p:sldLayoutId id="2147483683" r:id="rId6"/>
    <p:sldLayoutId id="2147483684" r:id="rId7"/>
    <p:sldLayoutId id="2147483685" r:id="rId8"/>
    <p:sldLayoutId id="2147483686" r:id="rId9"/>
    <p:sldLayoutId id="2147483687" r:id="rId10"/>
    <p:sldLayoutId id="2147483688" r:id="rId11"/>
    <p:sldLayoutId id="2147483689" r:id="rId12"/>
    <p:sldLayoutId id="2147483690" r:id="rId13"/>
    <p:sldLayoutId id="2147483691" r:id="rId14"/>
    <p:sldLayoutId id="2147483692" r:id="rId15"/>
    <p:sldLayoutId id="2147483693"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package" Target="../embeddings/_________Microsoft_Word1.docx"/><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image" Target="../media/image1.emf"/></Relationships>
</file>

<file path=ppt/slides/_rels/slide15.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package" Target="../embeddings/_________Microsoft_Word2.docx"/><Relationship Id="rId2" Type="http://schemas.openxmlformats.org/officeDocument/2006/relationships/slideLayout" Target="../slideLayouts/slideLayout2.xml"/><Relationship Id="rId1" Type="http://schemas.openxmlformats.org/officeDocument/2006/relationships/vmlDrawing" Target="../drawings/vmlDrawing2.vml"/><Relationship Id="rId4" Type="http://schemas.openxmlformats.org/officeDocument/2006/relationships/image" Target="../media/image4.emf"/></Relationships>
</file>

<file path=ppt/slides/_rels/slide19.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lstStyle/>
          <a:p>
            <a:r>
              <a:rPr lang="ru-RU" dirty="0" smtClean="0"/>
              <a:t>Устное собеседование.</a:t>
            </a:r>
            <a:br>
              <a:rPr lang="ru-RU" dirty="0" smtClean="0"/>
            </a:br>
            <a:r>
              <a:rPr lang="ru-RU" dirty="0" smtClean="0"/>
              <a:t>2020г.</a:t>
            </a:r>
            <a:endParaRPr lang="ru-RU" dirty="0"/>
          </a:p>
        </p:txBody>
      </p:sp>
      <p:sp>
        <p:nvSpPr>
          <p:cNvPr id="3" name="Подзаголовок 2"/>
          <p:cNvSpPr>
            <a:spLocks noGrp="1"/>
          </p:cNvSpPr>
          <p:nvPr>
            <p:ph type="subTitle" idx="1"/>
          </p:nvPr>
        </p:nvSpPr>
        <p:spPr/>
        <p:txBody>
          <a:bodyPr>
            <a:normAutofit lnSpcReduction="10000"/>
          </a:bodyPr>
          <a:lstStyle/>
          <a:p>
            <a:r>
              <a:rPr lang="ru-RU" dirty="0" smtClean="0"/>
              <a:t> </a:t>
            </a:r>
            <a:r>
              <a:rPr lang="en-US" dirty="0" smtClean="0"/>
              <a:t>I. </a:t>
            </a:r>
            <a:r>
              <a:rPr lang="ru-RU" dirty="0" smtClean="0"/>
              <a:t>12 февраля.</a:t>
            </a:r>
          </a:p>
          <a:p>
            <a:r>
              <a:rPr lang="en-US" dirty="0" smtClean="0"/>
              <a:t> II.</a:t>
            </a:r>
            <a:r>
              <a:rPr lang="ru-RU" dirty="0" smtClean="0"/>
              <a:t> Вторая </a:t>
            </a:r>
            <a:r>
              <a:rPr lang="ru-RU" dirty="0"/>
              <a:t>рабочая среда марта </a:t>
            </a:r>
            <a:endParaRPr lang="en-US" dirty="0" smtClean="0"/>
          </a:p>
          <a:p>
            <a:r>
              <a:rPr lang="en-US" dirty="0" smtClean="0"/>
              <a:t>III.</a:t>
            </a:r>
            <a:r>
              <a:rPr lang="ru-RU" dirty="0" smtClean="0"/>
              <a:t> Первый </a:t>
            </a:r>
            <a:r>
              <a:rPr lang="ru-RU" dirty="0"/>
              <a:t>рабочий понедельник </a:t>
            </a:r>
            <a:r>
              <a:rPr lang="ru-RU" dirty="0" smtClean="0"/>
              <a:t>мая</a:t>
            </a:r>
          </a:p>
          <a:p>
            <a:endParaRPr lang="ru-RU" dirty="0"/>
          </a:p>
        </p:txBody>
      </p:sp>
    </p:spTree>
    <p:extLst>
      <p:ext uri="{BB962C8B-B14F-4D97-AF65-F5344CB8AC3E}">
        <p14:creationId xmlns:p14="http://schemas.microsoft.com/office/powerpoint/2010/main" val="163949200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b="1" dirty="0"/>
              <a:t>Повторный допуск к итоговому собеседованию</a:t>
            </a:r>
            <a:br>
              <a:rPr lang="ru-RU" b="1" dirty="0"/>
            </a:br>
            <a:endParaRPr lang="ru-RU" dirty="0"/>
          </a:p>
        </p:txBody>
      </p:sp>
      <p:sp>
        <p:nvSpPr>
          <p:cNvPr id="3" name="Объект 2"/>
          <p:cNvSpPr>
            <a:spLocks noGrp="1"/>
          </p:cNvSpPr>
          <p:nvPr>
            <p:ph idx="1"/>
          </p:nvPr>
        </p:nvSpPr>
        <p:spPr/>
        <p:txBody>
          <a:bodyPr>
            <a:normAutofit/>
          </a:bodyPr>
          <a:lstStyle/>
          <a:p>
            <a:pPr marL="0" indent="0">
              <a:buNone/>
            </a:pPr>
            <a:r>
              <a:rPr lang="ru-RU" dirty="0"/>
              <a:t> </a:t>
            </a:r>
          </a:p>
          <a:p>
            <a:r>
              <a:rPr lang="ru-RU" dirty="0"/>
              <a:t>Повторно допускаются к итоговому собеседованию в дополнительные сроки в текущем учебном году (во вторую рабочую среду марта и первый рабочий понедельник мая) следующие участники итогового собеседования:</a:t>
            </a:r>
          </a:p>
          <a:p>
            <a:r>
              <a:rPr lang="ru-RU" dirty="0"/>
              <a:t>получившие по итоговому собеседованию неудовлетворительный результат («незачет»);</a:t>
            </a:r>
          </a:p>
          <a:p>
            <a:r>
              <a:rPr lang="ru-RU" dirty="0"/>
              <a:t>не явившиеся на итоговое собеседование по уважительным причинам (болезнь или иные обстоятельства), подтвержденным документально;</a:t>
            </a:r>
          </a:p>
          <a:p>
            <a:r>
              <a:rPr lang="ru-RU" dirty="0"/>
              <a:t>не завершившие итоговое собеседование по уважительным причинам (болезнь или иные обстоятельства), подтвержденным документально.</a:t>
            </a:r>
          </a:p>
          <a:p>
            <a:endParaRPr lang="ru-RU" dirty="0"/>
          </a:p>
        </p:txBody>
      </p:sp>
    </p:spTree>
    <p:extLst>
      <p:ext uri="{BB962C8B-B14F-4D97-AF65-F5344CB8AC3E}">
        <p14:creationId xmlns:p14="http://schemas.microsoft.com/office/powerpoint/2010/main" val="91022120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61432" y="556592"/>
            <a:ext cx="8596668" cy="5516576"/>
          </a:xfrm>
        </p:spPr>
        <p:txBody>
          <a:bodyPr>
            <a:normAutofit lnSpcReduction="10000"/>
          </a:bodyPr>
          <a:lstStyle/>
          <a:p>
            <a:r>
              <a:rPr lang="ru-RU" sz="2400" dirty="0"/>
              <a:t>В целях предотвращения конфликта интересов и обеспечения объективного оценивания итогового собеседования участникам итогового собеседования при получении </a:t>
            </a:r>
            <a:r>
              <a:rPr lang="ru-RU" sz="2400" b="1" dirty="0"/>
              <a:t>повторного</a:t>
            </a:r>
            <a:r>
              <a:rPr lang="ru-RU" sz="2400" dirty="0"/>
              <a:t> неудовлетворительного результата («незачет») за итоговое собеседование предоставляется право подать в письменной форме заявление на проверку аудиозаписи устного ответа участника итогового собеседования комиссией по проверке итогового собеседования другой образовательной организации или комиссией, сформированной в местах, определенных ОИВ.</a:t>
            </a:r>
          </a:p>
          <a:p>
            <a:r>
              <a:rPr lang="ru-RU" sz="2400" dirty="0"/>
              <a:t>Порядок подачи такого заявления и организации повторной проверки итогового собеседования указанной категории участников итогового собеседования определяет ОИВ.</a:t>
            </a:r>
          </a:p>
          <a:p>
            <a:endParaRPr lang="ru-RU" dirty="0"/>
          </a:p>
        </p:txBody>
      </p:sp>
    </p:spTree>
    <p:extLst>
      <p:ext uri="{BB962C8B-B14F-4D97-AF65-F5344CB8AC3E}">
        <p14:creationId xmlns:p14="http://schemas.microsoft.com/office/powerpoint/2010/main" val="198516627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Объект 4"/>
          <p:cNvGraphicFramePr>
            <a:graphicFrameLocks noGrp="1"/>
          </p:cNvGraphicFramePr>
          <p:nvPr>
            <p:ph idx="1"/>
            <p:extLst>
              <p:ext uri="{D42A27DB-BD31-4B8C-83A1-F6EECF244321}">
                <p14:modId xmlns:p14="http://schemas.microsoft.com/office/powerpoint/2010/main" val="851259180"/>
              </p:ext>
            </p:extLst>
          </p:nvPr>
        </p:nvGraphicFramePr>
        <p:xfrm>
          <a:off x="771276" y="87460"/>
          <a:ext cx="8484042" cy="6702953"/>
        </p:xfrm>
        <a:graphic>
          <a:graphicData uri="http://schemas.openxmlformats.org/drawingml/2006/table">
            <a:tbl>
              <a:tblPr firstRow="1" firstCol="1" lastRow="1" lastCol="1" bandRow="1" bandCol="1">
                <a:tableStyleId>{5C22544A-7EE6-4342-B048-85BDC9FD1C3A}</a:tableStyleId>
              </a:tblPr>
              <a:tblGrid>
                <a:gridCol w="465552"/>
                <a:gridCol w="3949821"/>
                <a:gridCol w="2672011"/>
                <a:gridCol w="1396658"/>
              </a:tblGrid>
              <a:tr h="134059">
                <a:tc>
                  <a:txBody>
                    <a:bodyPr/>
                    <a:lstStyle/>
                    <a:p>
                      <a:pPr algn="ctr">
                        <a:lnSpc>
                          <a:spcPct val="115000"/>
                        </a:lnSpc>
                        <a:spcAft>
                          <a:spcPts val="0"/>
                        </a:spcAft>
                      </a:pPr>
                      <a:r>
                        <a:rPr lang="ru-RU" sz="600">
                          <a:effectLst/>
                        </a:rPr>
                        <a:t>№ </a:t>
                      </a:r>
                      <a:endParaRPr lang="ru-RU" sz="500">
                        <a:effectLst/>
                        <a:latin typeface="Times New Roman" panose="02020603050405020304" pitchFamily="18" charset="0"/>
                        <a:ea typeface="Calibri" panose="020F0502020204030204" pitchFamily="34" charset="0"/>
                      </a:endParaRPr>
                    </a:p>
                  </a:txBody>
                  <a:tcPr marL="35926" marR="35926" marT="0" marB="0" anchor="ctr"/>
                </a:tc>
                <a:tc>
                  <a:txBody>
                    <a:bodyPr/>
                    <a:lstStyle/>
                    <a:p>
                      <a:pPr algn="ctr">
                        <a:lnSpc>
                          <a:spcPct val="115000"/>
                        </a:lnSpc>
                        <a:spcAft>
                          <a:spcPts val="0"/>
                        </a:spcAft>
                      </a:pPr>
                      <a:r>
                        <a:rPr lang="ru-RU" sz="600">
                          <a:effectLst/>
                        </a:rPr>
                        <a:t>Действия экзаменатора-собеседника</a:t>
                      </a:r>
                      <a:endParaRPr lang="ru-RU" sz="500">
                        <a:effectLst/>
                        <a:latin typeface="Times New Roman" panose="02020603050405020304" pitchFamily="18" charset="0"/>
                        <a:ea typeface="Calibri" panose="020F0502020204030204" pitchFamily="34" charset="0"/>
                      </a:endParaRPr>
                    </a:p>
                  </a:txBody>
                  <a:tcPr marL="35926" marR="35926" marT="0" marB="0" anchor="ctr"/>
                </a:tc>
                <a:tc>
                  <a:txBody>
                    <a:bodyPr/>
                    <a:lstStyle/>
                    <a:p>
                      <a:pPr algn="ctr">
                        <a:lnSpc>
                          <a:spcPct val="115000"/>
                        </a:lnSpc>
                        <a:spcAft>
                          <a:spcPts val="0"/>
                        </a:spcAft>
                      </a:pPr>
                      <a:r>
                        <a:rPr lang="ru-RU" sz="600">
                          <a:effectLst/>
                        </a:rPr>
                        <a:t>Действия обучающихся</a:t>
                      </a:r>
                      <a:endParaRPr lang="ru-RU" sz="500">
                        <a:effectLst/>
                        <a:latin typeface="Times New Roman" panose="02020603050405020304" pitchFamily="18" charset="0"/>
                        <a:ea typeface="Calibri" panose="020F0502020204030204" pitchFamily="34" charset="0"/>
                      </a:endParaRPr>
                    </a:p>
                  </a:txBody>
                  <a:tcPr marL="35926" marR="35926" marT="0" marB="0" anchor="ctr"/>
                </a:tc>
                <a:tc>
                  <a:txBody>
                    <a:bodyPr/>
                    <a:lstStyle/>
                    <a:p>
                      <a:pPr algn="ctr">
                        <a:lnSpc>
                          <a:spcPct val="115000"/>
                        </a:lnSpc>
                        <a:spcAft>
                          <a:spcPts val="0"/>
                        </a:spcAft>
                      </a:pPr>
                      <a:r>
                        <a:rPr lang="ru-RU" sz="600">
                          <a:effectLst/>
                        </a:rPr>
                        <a:t>Время</a:t>
                      </a:r>
                      <a:endParaRPr lang="ru-RU" sz="500">
                        <a:effectLst/>
                        <a:latin typeface="Times New Roman" panose="02020603050405020304" pitchFamily="18" charset="0"/>
                        <a:ea typeface="Calibri" panose="020F0502020204030204" pitchFamily="34" charset="0"/>
                      </a:endParaRPr>
                    </a:p>
                  </a:txBody>
                  <a:tcPr marL="35926" marR="35926" marT="0" marB="0" anchor="ctr"/>
                </a:tc>
              </a:tr>
              <a:tr h="402177">
                <a:tc>
                  <a:txBody>
                    <a:bodyPr/>
                    <a:lstStyle/>
                    <a:p>
                      <a:pPr algn="ctr">
                        <a:lnSpc>
                          <a:spcPct val="115000"/>
                        </a:lnSpc>
                        <a:spcAft>
                          <a:spcPts val="0"/>
                        </a:spcAft>
                      </a:pPr>
                      <a:r>
                        <a:rPr lang="ru-RU" sz="600">
                          <a:effectLst/>
                        </a:rPr>
                        <a:t>1</a:t>
                      </a:r>
                      <a:endParaRPr lang="ru-RU" sz="500">
                        <a:effectLst/>
                        <a:latin typeface="Times New Roman" panose="02020603050405020304" pitchFamily="18" charset="0"/>
                        <a:ea typeface="Calibri" panose="020F0502020204030204" pitchFamily="34" charset="0"/>
                      </a:endParaRPr>
                    </a:p>
                  </a:txBody>
                  <a:tcPr marL="35926" marR="35926" marT="0" marB="0"/>
                </a:tc>
                <a:tc>
                  <a:txBody>
                    <a:bodyPr/>
                    <a:lstStyle/>
                    <a:p>
                      <a:pPr algn="just">
                        <a:lnSpc>
                          <a:spcPct val="115000"/>
                        </a:lnSpc>
                        <a:spcAft>
                          <a:spcPts val="0"/>
                        </a:spcAft>
                      </a:pPr>
                      <a:r>
                        <a:rPr lang="ru-RU" sz="600">
                          <a:effectLst/>
                        </a:rPr>
                        <a:t>Приветствие участника собеседования. Знакомство. Короткий рассказ о содержании итогового собеседования </a:t>
                      </a:r>
                      <a:endParaRPr lang="ru-RU" sz="500">
                        <a:effectLst/>
                        <a:latin typeface="Times New Roman" panose="02020603050405020304" pitchFamily="18" charset="0"/>
                        <a:ea typeface="Calibri" panose="020F0502020204030204" pitchFamily="34" charset="0"/>
                      </a:endParaRPr>
                    </a:p>
                  </a:txBody>
                  <a:tcPr marL="35926" marR="35926" marT="0" marB="0"/>
                </a:tc>
                <a:tc>
                  <a:txBody>
                    <a:bodyPr/>
                    <a:lstStyle/>
                    <a:p>
                      <a:pPr>
                        <a:lnSpc>
                          <a:spcPct val="115000"/>
                        </a:lnSpc>
                        <a:spcAft>
                          <a:spcPts val="0"/>
                        </a:spcAft>
                      </a:pPr>
                      <a:r>
                        <a:rPr lang="ru-RU" sz="600">
                          <a:effectLst/>
                        </a:rPr>
                        <a:t> </a:t>
                      </a:r>
                      <a:endParaRPr lang="ru-RU" sz="500">
                        <a:effectLst/>
                        <a:latin typeface="Times New Roman" panose="02020603050405020304" pitchFamily="18" charset="0"/>
                        <a:ea typeface="Calibri" panose="020F0502020204030204" pitchFamily="34" charset="0"/>
                      </a:endParaRPr>
                    </a:p>
                  </a:txBody>
                  <a:tcPr marL="35926" marR="35926" marT="0" marB="0"/>
                </a:tc>
                <a:tc>
                  <a:txBody>
                    <a:bodyPr/>
                    <a:lstStyle/>
                    <a:p>
                      <a:pPr algn="ctr">
                        <a:lnSpc>
                          <a:spcPct val="115000"/>
                        </a:lnSpc>
                        <a:spcAft>
                          <a:spcPts val="0"/>
                        </a:spcAft>
                      </a:pPr>
                      <a:r>
                        <a:rPr lang="ru-RU" sz="600">
                          <a:effectLst/>
                        </a:rPr>
                        <a:t>1 мин.</a:t>
                      </a:r>
                      <a:endParaRPr lang="ru-RU" sz="500">
                        <a:effectLst/>
                        <a:latin typeface="Times New Roman" panose="02020603050405020304" pitchFamily="18" charset="0"/>
                        <a:ea typeface="Calibri" panose="020F0502020204030204" pitchFamily="34" charset="0"/>
                      </a:endParaRPr>
                    </a:p>
                  </a:txBody>
                  <a:tcPr marL="35926" marR="35926" marT="0" marB="0"/>
                </a:tc>
              </a:tr>
              <a:tr h="134059">
                <a:tc gridSpan="4">
                  <a:txBody>
                    <a:bodyPr/>
                    <a:lstStyle/>
                    <a:p>
                      <a:pPr algn="ctr">
                        <a:lnSpc>
                          <a:spcPct val="115000"/>
                        </a:lnSpc>
                        <a:spcAft>
                          <a:spcPts val="0"/>
                        </a:spcAft>
                        <a:tabLst>
                          <a:tab pos="2343150" algn="l"/>
                        </a:tabLst>
                      </a:pPr>
                      <a:r>
                        <a:rPr lang="ru-RU" sz="600">
                          <a:effectLst/>
                        </a:rPr>
                        <a:t>Выполнение заданий итогового собеседования</a:t>
                      </a:r>
                      <a:endParaRPr lang="ru-RU" sz="500">
                        <a:effectLst/>
                        <a:latin typeface="Times New Roman" panose="02020603050405020304" pitchFamily="18" charset="0"/>
                        <a:ea typeface="Calibri" panose="020F0502020204030204" pitchFamily="34" charset="0"/>
                      </a:endParaRPr>
                    </a:p>
                  </a:txBody>
                  <a:tcPr marL="35926" marR="35926" marT="0" marB="0"/>
                </a:tc>
                <a:tc hMerge="1">
                  <a:txBody>
                    <a:bodyPr/>
                    <a:lstStyle/>
                    <a:p>
                      <a:endParaRPr lang="ru-RU"/>
                    </a:p>
                  </a:txBody>
                  <a:tcPr/>
                </a:tc>
                <a:tc hMerge="1">
                  <a:txBody>
                    <a:bodyPr/>
                    <a:lstStyle/>
                    <a:p>
                      <a:endParaRPr lang="ru-RU"/>
                    </a:p>
                  </a:txBody>
                  <a:tcPr/>
                </a:tc>
                <a:tc hMerge="1">
                  <a:txBody>
                    <a:bodyPr/>
                    <a:lstStyle/>
                    <a:p>
                      <a:endParaRPr lang="ru-RU"/>
                    </a:p>
                  </a:txBody>
                  <a:tcPr/>
                </a:tc>
              </a:tr>
              <a:tr h="134059">
                <a:tc>
                  <a:txBody>
                    <a:bodyPr/>
                    <a:lstStyle/>
                    <a:p>
                      <a:pPr>
                        <a:lnSpc>
                          <a:spcPct val="115000"/>
                        </a:lnSpc>
                        <a:spcAft>
                          <a:spcPts val="0"/>
                        </a:spcAft>
                      </a:pPr>
                      <a:r>
                        <a:rPr lang="ru-RU" sz="600">
                          <a:effectLst/>
                        </a:rPr>
                        <a:t> </a:t>
                      </a:r>
                      <a:endParaRPr lang="ru-RU" sz="500">
                        <a:effectLst/>
                        <a:latin typeface="Times New Roman" panose="02020603050405020304" pitchFamily="18" charset="0"/>
                        <a:ea typeface="Calibri" panose="020F0502020204030204" pitchFamily="34" charset="0"/>
                      </a:endParaRPr>
                    </a:p>
                  </a:txBody>
                  <a:tcPr marL="35926" marR="35926" marT="0" marB="0"/>
                </a:tc>
                <a:tc gridSpan="2">
                  <a:txBody>
                    <a:bodyPr/>
                    <a:lstStyle/>
                    <a:p>
                      <a:pPr algn="r">
                        <a:lnSpc>
                          <a:spcPct val="115000"/>
                        </a:lnSpc>
                        <a:spcAft>
                          <a:spcPts val="0"/>
                        </a:spcAft>
                      </a:pPr>
                      <a:r>
                        <a:rPr lang="ru-RU" sz="600">
                          <a:effectLst/>
                        </a:rPr>
                        <a:t>Приблизительное время</a:t>
                      </a:r>
                      <a:endParaRPr lang="ru-RU" sz="500">
                        <a:effectLst/>
                        <a:latin typeface="Times New Roman" panose="02020603050405020304" pitchFamily="18" charset="0"/>
                        <a:ea typeface="Calibri" panose="020F0502020204030204" pitchFamily="34" charset="0"/>
                      </a:endParaRPr>
                    </a:p>
                  </a:txBody>
                  <a:tcPr marL="35926" marR="35926" marT="0" marB="0"/>
                </a:tc>
                <a:tc hMerge="1">
                  <a:txBody>
                    <a:bodyPr/>
                    <a:lstStyle/>
                    <a:p>
                      <a:endParaRPr lang="ru-RU"/>
                    </a:p>
                  </a:txBody>
                  <a:tcPr/>
                </a:tc>
                <a:tc>
                  <a:txBody>
                    <a:bodyPr/>
                    <a:lstStyle/>
                    <a:p>
                      <a:pPr algn="ctr">
                        <a:lnSpc>
                          <a:spcPct val="115000"/>
                        </a:lnSpc>
                        <a:spcAft>
                          <a:spcPts val="0"/>
                        </a:spcAft>
                      </a:pPr>
                      <a:r>
                        <a:rPr lang="ru-RU" sz="600">
                          <a:effectLst/>
                        </a:rPr>
                        <a:t>15-16 мин.</a:t>
                      </a:r>
                      <a:endParaRPr lang="ru-RU" sz="500">
                        <a:effectLst/>
                        <a:latin typeface="Times New Roman" panose="02020603050405020304" pitchFamily="18" charset="0"/>
                        <a:ea typeface="Calibri" panose="020F0502020204030204" pitchFamily="34" charset="0"/>
                      </a:endParaRPr>
                    </a:p>
                  </a:txBody>
                  <a:tcPr marL="35926" marR="35926" marT="0" marB="0"/>
                </a:tc>
              </a:tr>
              <a:tr h="134059">
                <a:tc gridSpan="4">
                  <a:txBody>
                    <a:bodyPr/>
                    <a:lstStyle/>
                    <a:p>
                      <a:pPr>
                        <a:lnSpc>
                          <a:spcPct val="115000"/>
                        </a:lnSpc>
                        <a:spcAft>
                          <a:spcPts val="0"/>
                        </a:spcAft>
                        <a:tabLst>
                          <a:tab pos="2343150" algn="l"/>
                        </a:tabLst>
                      </a:pPr>
                      <a:r>
                        <a:rPr lang="ru-RU" sz="600">
                          <a:effectLst/>
                        </a:rPr>
                        <a:t>	ЧТЕНИЕ ТЕКСТА</a:t>
                      </a:r>
                      <a:endParaRPr lang="ru-RU" sz="500">
                        <a:effectLst/>
                        <a:latin typeface="Times New Roman" panose="02020603050405020304" pitchFamily="18" charset="0"/>
                        <a:ea typeface="Calibri" panose="020F0502020204030204" pitchFamily="34" charset="0"/>
                      </a:endParaRPr>
                    </a:p>
                  </a:txBody>
                  <a:tcPr marL="35926" marR="35926" marT="0" marB="0"/>
                </a:tc>
                <a:tc hMerge="1">
                  <a:txBody>
                    <a:bodyPr/>
                    <a:lstStyle/>
                    <a:p>
                      <a:endParaRPr lang="ru-RU"/>
                    </a:p>
                  </a:txBody>
                  <a:tcPr/>
                </a:tc>
                <a:tc hMerge="1">
                  <a:txBody>
                    <a:bodyPr/>
                    <a:lstStyle/>
                    <a:p>
                      <a:endParaRPr lang="ru-RU"/>
                    </a:p>
                  </a:txBody>
                  <a:tcPr/>
                </a:tc>
                <a:tc hMerge="1">
                  <a:txBody>
                    <a:bodyPr/>
                    <a:lstStyle/>
                    <a:p>
                      <a:endParaRPr lang="ru-RU"/>
                    </a:p>
                  </a:txBody>
                  <a:tcPr/>
                </a:tc>
              </a:tr>
              <a:tr h="670295">
                <a:tc>
                  <a:txBody>
                    <a:bodyPr/>
                    <a:lstStyle/>
                    <a:p>
                      <a:pPr algn="ctr">
                        <a:lnSpc>
                          <a:spcPct val="115000"/>
                        </a:lnSpc>
                        <a:spcAft>
                          <a:spcPts val="0"/>
                        </a:spcAft>
                      </a:pPr>
                      <a:r>
                        <a:rPr lang="ru-RU" sz="600">
                          <a:effectLst/>
                        </a:rPr>
                        <a:t>2</a:t>
                      </a:r>
                      <a:endParaRPr lang="ru-RU" sz="500">
                        <a:effectLst/>
                        <a:latin typeface="Times New Roman" panose="02020603050405020304" pitchFamily="18" charset="0"/>
                        <a:ea typeface="Calibri" panose="020F0502020204030204" pitchFamily="34" charset="0"/>
                      </a:endParaRPr>
                    </a:p>
                  </a:txBody>
                  <a:tcPr marL="35926" marR="35926" marT="0" marB="0"/>
                </a:tc>
                <a:tc>
                  <a:txBody>
                    <a:bodyPr/>
                    <a:lstStyle/>
                    <a:p>
                      <a:pPr algn="just">
                        <a:lnSpc>
                          <a:spcPct val="115000"/>
                        </a:lnSpc>
                        <a:spcAft>
                          <a:spcPts val="0"/>
                        </a:spcAft>
                      </a:pPr>
                      <a:r>
                        <a:rPr lang="ru-RU" sz="600">
                          <a:effectLst/>
                        </a:rPr>
                        <a:t>Предложить участнику собеседования ознакомиться с текстом для чтения вслух. </a:t>
                      </a:r>
                      <a:endParaRPr lang="ru-RU" sz="500">
                        <a:effectLst/>
                      </a:endParaRPr>
                    </a:p>
                    <a:p>
                      <a:pPr algn="just">
                        <a:lnSpc>
                          <a:spcPct val="115000"/>
                        </a:lnSpc>
                        <a:spcAft>
                          <a:spcPts val="0"/>
                        </a:spcAft>
                      </a:pPr>
                      <a:r>
                        <a:rPr lang="ru-RU" sz="600">
                          <a:effectLst/>
                        </a:rPr>
                        <a:t>Обратить внимание на то, что участник собеседования будет работать с этим текстом, выполняя задания 1 и 2</a:t>
                      </a:r>
                      <a:endParaRPr lang="ru-RU" sz="500">
                        <a:effectLst/>
                        <a:latin typeface="Times New Roman" panose="02020603050405020304" pitchFamily="18" charset="0"/>
                        <a:ea typeface="Calibri" panose="020F0502020204030204" pitchFamily="34" charset="0"/>
                      </a:endParaRPr>
                    </a:p>
                  </a:txBody>
                  <a:tcPr marL="35926" marR="35926" marT="0" marB="0"/>
                </a:tc>
                <a:tc>
                  <a:txBody>
                    <a:bodyPr/>
                    <a:lstStyle/>
                    <a:p>
                      <a:pPr>
                        <a:lnSpc>
                          <a:spcPct val="115000"/>
                        </a:lnSpc>
                        <a:spcAft>
                          <a:spcPts val="0"/>
                        </a:spcAft>
                      </a:pPr>
                      <a:r>
                        <a:rPr lang="ru-RU" sz="600">
                          <a:effectLst/>
                        </a:rPr>
                        <a:t> </a:t>
                      </a:r>
                      <a:endParaRPr lang="ru-RU" sz="500">
                        <a:effectLst/>
                        <a:latin typeface="Times New Roman" panose="02020603050405020304" pitchFamily="18" charset="0"/>
                        <a:ea typeface="Calibri" panose="020F0502020204030204" pitchFamily="34" charset="0"/>
                      </a:endParaRPr>
                    </a:p>
                  </a:txBody>
                  <a:tcPr marL="35926" marR="35926" marT="0" marB="0"/>
                </a:tc>
                <a:tc>
                  <a:txBody>
                    <a:bodyPr/>
                    <a:lstStyle/>
                    <a:p>
                      <a:pPr>
                        <a:lnSpc>
                          <a:spcPct val="115000"/>
                        </a:lnSpc>
                        <a:spcAft>
                          <a:spcPts val="0"/>
                        </a:spcAft>
                      </a:pPr>
                      <a:r>
                        <a:rPr lang="ru-RU" sz="600">
                          <a:effectLst/>
                        </a:rPr>
                        <a:t> </a:t>
                      </a:r>
                      <a:endParaRPr lang="ru-RU" sz="500">
                        <a:effectLst/>
                        <a:latin typeface="Times New Roman" panose="02020603050405020304" pitchFamily="18" charset="0"/>
                        <a:ea typeface="Calibri" panose="020F0502020204030204" pitchFamily="34" charset="0"/>
                      </a:endParaRPr>
                    </a:p>
                  </a:txBody>
                  <a:tcPr marL="35926" marR="35926" marT="0" marB="0"/>
                </a:tc>
              </a:tr>
              <a:tr h="268119">
                <a:tc>
                  <a:txBody>
                    <a:bodyPr/>
                    <a:lstStyle/>
                    <a:p>
                      <a:pPr algn="ctr">
                        <a:lnSpc>
                          <a:spcPct val="115000"/>
                        </a:lnSpc>
                        <a:spcAft>
                          <a:spcPts val="0"/>
                        </a:spcAft>
                      </a:pPr>
                      <a:r>
                        <a:rPr lang="ru-RU" sz="600">
                          <a:effectLst/>
                        </a:rPr>
                        <a:t>3</a:t>
                      </a:r>
                      <a:endParaRPr lang="ru-RU" sz="500">
                        <a:effectLst/>
                        <a:latin typeface="Times New Roman" panose="02020603050405020304" pitchFamily="18" charset="0"/>
                        <a:ea typeface="Calibri" panose="020F0502020204030204" pitchFamily="34" charset="0"/>
                      </a:endParaRPr>
                    </a:p>
                  </a:txBody>
                  <a:tcPr marL="35926" marR="35926" marT="0" marB="0"/>
                </a:tc>
                <a:tc>
                  <a:txBody>
                    <a:bodyPr/>
                    <a:lstStyle/>
                    <a:p>
                      <a:pPr algn="just">
                        <a:lnSpc>
                          <a:spcPct val="115000"/>
                        </a:lnSpc>
                        <a:spcAft>
                          <a:spcPts val="0"/>
                        </a:spcAft>
                      </a:pPr>
                      <a:r>
                        <a:rPr lang="ru-RU" sz="600">
                          <a:effectLst/>
                        </a:rPr>
                        <a:t>За несколько секунд напомнить о готовности к чтению </a:t>
                      </a:r>
                      <a:endParaRPr lang="ru-RU" sz="500">
                        <a:effectLst/>
                        <a:latin typeface="Times New Roman" panose="02020603050405020304" pitchFamily="18" charset="0"/>
                        <a:ea typeface="Calibri" panose="020F0502020204030204" pitchFamily="34" charset="0"/>
                      </a:endParaRPr>
                    </a:p>
                  </a:txBody>
                  <a:tcPr marL="35926" marR="35926" marT="0" marB="0"/>
                </a:tc>
                <a:tc>
                  <a:txBody>
                    <a:bodyPr/>
                    <a:lstStyle/>
                    <a:p>
                      <a:pPr>
                        <a:lnSpc>
                          <a:spcPct val="115000"/>
                        </a:lnSpc>
                        <a:spcAft>
                          <a:spcPts val="0"/>
                        </a:spcAft>
                      </a:pPr>
                      <a:r>
                        <a:rPr lang="ru-RU" sz="600">
                          <a:effectLst/>
                        </a:rPr>
                        <a:t>Подготовка к чтению вслух.</a:t>
                      </a:r>
                      <a:endParaRPr lang="ru-RU" sz="500">
                        <a:effectLst/>
                      </a:endParaRPr>
                    </a:p>
                    <a:p>
                      <a:pPr>
                        <a:lnSpc>
                          <a:spcPct val="115000"/>
                        </a:lnSpc>
                        <a:spcAft>
                          <a:spcPts val="0"/>
                        </a:spcAft>
                      </a:pPr>
                      <a:r>
                        <a:rPr lang="ru-RU" sz="600">
                          <a:effectLst/>
                        </a:rPr>
                        <a:t>Чтение текста про себя</a:t>
                      </a:r>
                      <a:endParaRPr lang="ru-RU" sz="500">
                        <a:effectLst/>
                        <a:latin typeface="Times New Roman" panose="02020603050405020304" pitchFamily="18" charset="0"/>
                        <a:ea typeface="Calibri" panose="020F0502020204030204" pitchFamily="34" charset="0"/>
                      </a:endParaRPr>
                    </a:p>
                  </a:txBody>
                  <a:tcPr marL="35926" marR="35926" marT="0" marB="0"/>
                </a:tc>
                <a:tc>
                  <a:txBody>
                    <a:bodyPr/>
                    <a:lstStyle/>
                    <a:p>
                      <a:pPr algn="ctr">
                        <a:lnSpc>
                          <a:spcPct val="115000"/>
                        </a:lnSpc>
                        <a:spcAft>
                          <a:spcPts val="0"/>
                        </a:spcAft>
                      </a:pPr>
                      <a:r>
                        <a:rPr lang="ru-RU" sz="600">
                          <a:effectLst/>
                        </a:rPr>
                        <a:t>до 2-х мин.</a:t>
                      </a:r>
                      <a:endParaRPr lang="ru-RU" sz="500">
                        <a:effectLst/>
                        <a:latin typeface="Times New Roman" panose="02020603050405020304" pitchFamily="18" charset="0"/>
                        <a:ea typeface="Calibri" panose="020F0502020204030204" pitchFamily="34" charset="0"/>
                      </a:endParaRPr>
                    </a:p>
                  </a:txBody>
                  <a:tcPr marL="35926" marR="35926" marT="0" marB="0"/>
                </a:tc>
              </a:tr>
              <a:tr h="402177">
                <a:tc>
                  <a:txBody>
                    <a:bodyPr/>
                    <a:lstStyle/>
                    <a:p>
                      <a:pPr algn="ctr">
                        <a:lnSpc>
                          <a:spcPct val="115000"/>
                        </a:lnSpc>
                        <a:spcAft>
                          <a:spcPts val="0"/>
                        </a:spcAft>
                      </a:pPr>
                      <a:r>
                        <a:rPr lang="ru-RU" sz="600">
                          <a:effectLst/>
                        </a:rPr>
                        <a:t>4</a:t>
                      </a:r>
                      <a:endParaRPr lang="ru-RU" sz="500">
                        <a:effectLst/>
                        <a:latin typeface="Times New Roman" panose="02020603050405020304" pitchFamily="18" charset="0"/>
                        <a:ea typeface="Calibri" panose="020F0502020204030204" pitchFamily="34" charset="0"/>
                      </a:endParaRPr>
                    </a:p>
                  </a:txBody>
                  <a:tcPr marL="35926" marR="35926" marT="0" marB="0"/>
                </a:tc>
                <a:tc>
                  <a:txBody>
                    <a:bodyPr/>
                    <a:lstStyle/>
                    <a:p>
                      <a:pPr algn="just">
                        <a:lnSpc>
                          <a:spcPct val="115000"/>
                        </a:lnSpc>
                        <a:spcAft>
                          <a:spcPts val="0"/>
                        </a:spcAft>
                      </a:pPr>
                      <a:r>
                        <a:rPr lang="ru-RU" sz="600">
                          <a:effectLst/>
                        </a:rPr>
                        <a:t>Слушание текста.</a:t>
                      </a:r>
                      <a:endParaRPr lang="ru-RU" sz="500">
                        <a:effectLst/>
                      </a:endParaRPr>
                    </a:p>
                    <a:p>
                      <a:pPr algn="just">
                        <a:lnSpc>
                          <a:spcPct val="115000"/>
                        </a:lnSpc>
                        <a:spcAft>
                          <a:spcPts val="0"/>
                        </a:spcAft>
                      </a:pPr>
                      <a:r>
                        <a:rPr lang="ru-RU" sz="600">
                          <a:effectLst/>
                        </a:rPr>
                        <a:t>Эмоциональная реакция на чтение участника собеседования  </a:t>
                      </a:r>
                      <a:endParaRPr lang="ru-RU" sz="500">
                        <a:effectLst/>
                        <a:latin typeface="Times New Roman" panose="02020603050405020304" pitchFamily="18" charset="0"/>
                        <a:ea typeface="Calibri" panose="020F0502020204030204" pitchFamily="34" charset="0"/>
                      </a:endParaRPr>
                    </a:p>
                  </a:txBody>
                  <a:tcPr marL="35926" marR="35926" marT="0" marB="0"/>
                </a:tc>
                <a:tc>
                  <a:txBody>
                    <a:bodyPr/>
                    <a:lstStyle/>
                    <a:p>
                      <a:pPr>
                        <a:lnSpc>
                          <a:spcPct val="115000"/>
                        </a:lnSpc>
                        <a:spcAft>
                          <a:spcPts val="0"/>
                        </a:spcAft>
                      </a:pPr>
                      <a:r>
                        <a:rPr lang="ru-RU" sz="600">
                          <a:effectLst/>
                        </a:rPr>
                        <a:t>Чтение текста вслух</a:t>
                      </a:r>
                      <a:endParaRPr lang="ru-RU" sz="500">
                        <a:effectLst/>
                        <a:latin typeface="Times New Roman" panose="02020603050405020304" pitchFamily="18" charset="0"/>
                        <a:ea typeface="Calibri" panose="020F0502020204030204" pitchFamily="34" charset="0"/>
                      </a:endParaRPr>
                    </a:p>
                  </a:txBody>
                  <a:tcPr marL="35926" marR="35926" marT="0" marB="0"/>
                </a:tc>
                <a:tc>
                  <a:txBody>
                    <a:bodyPr/>
                    <a:lstStyle/>
                    <a:p>
                      <a:pPr algn="ctr">
                        <a:lnSpc>
                          <a:spcPct val="115000"/>
                        </a:lnSpc>
                        <a:spcAft>
                          <a:spcPts val="0"/>
                        </a:spcAft>
                      </a:pPr>
                      <a:r>
                        <a:rPr lang="ru-RU" sz="600">
                          <a:effectLst/>
                        </a:rPr>
                        <a:t>до 2-х мин.</a:t>
                      </a:r>
                      <a:endParaRPr lang="ru-RU" sz="500">
                        <a:effectLst/>
                        <a:latin typeface="Times New Roman" panose="02020603050405020304" pitchFamily="18" charset="0"/>
                        <a:ea typeface="Calibri" panose="020F0502020204030204" pitchFamily="34" charset="0"/>
                      </a:endParaRPr>
                    </a:p>
                  </a:txBody>
                  <a:tcPr marL="35926" marR="35926" marT="0" marB="0"/>
                </a:tc>
              </a:tr>
              <a:tr h="402177">
                <a:tc>
                  <a:txBody>
                    <a:bodyPr/>
                    <a:lstStyle/>
                    <a:p>
                      <a:pPr algn="ctr">
                        <a:lnSpc>
                          <a:spcPct val="115000"/>
                        </a:lnSpc>
                        <a:spcAft>
                          <a:spcPts val="0"/>
                        </a:spcAft>
                      </a:pPr>
                      <a:r>
                        <a:rPr lang="ru-RU" sz="600">
                          <a:effectLst/>
                        </a:rPr>
                        <a:t>5</a:t>
                      </a:r>
                      <a:endParaRPr lang="ru-RU" sz="500">
                        <a:effectLst/>
                        <a:latin typeface="Times New Roman" panose="02020603050405020304" pitchFamily="18" charset="0"/>
                        <a:ea typeface="Calibri" panose="020F0502020204030204" pitchFamily="34" charset="0"/>
                      </a:endParaRPr>
                    </a:p>
                  </a:txBody>
                  <a:tcPr marL="35926" marR="35926" marT="0" marB="0"/>
                </a:tc>
                <a:tc>
                  <a:txBody>
                    <a:bodyPr/>
                    <a:lstStyle/>
                    <a:p>
                      <a:pPr algn="just">
                        <a:lnSpc>
                          <a:spcPct val="115000"/>
                        </a:lnSpc>
                        <a:spcAft>
                          <a:spcPts val="0"/>
                        </a:spcAft>
                      </a:pPr>
                      <a:r>
                        <a:rPr lang="ru-RU" sz="600">
                          <a:effectLst/>
                        </a:rPr>
                        <a:t>Переключение участника собеседования на другой вид работы.</a:t>
                      </a:r>
                      <a:endParaRPr lang="ru-RU" sz="500">
                        <a:effectLst/>
                        <a:latin typeface="Times New Roman" panose="02020603050405020304" pitchFamily="18" charset="0"/>
                        <a:ea typeface="Calibri" panose="020F0502020204030204" pitchFamily="34" charset="0"/>
                      </a:endParaRPr>
                    </a:p>
                  </a:txBody>
                  <a:tcPr marL="35926" marR="35926" marT="0" marB="0"/>
                </a:tc>
                <a:tc>
                  <a:txBody>
                    <a:bodyPr/>
                    <a:lstStyle/>
                    <a:p>
                      <a:pPr>
                        <a:lnSpc>
                          <a:spcPct val="115000"/>
                        </a:lnSpc>
                        <a:spcAft>
                          <a:spcPts val="0"/>
                        </a:spcAft>
                      </a:pPr>
                      <a:r>
                        <a:rPr lang="ru-RU" sz="600">
                          <a:effectLst/>
                        </a:rPr>
                        <a:t>Подготовка к пересказу с привлечением дополнительной информации</a:t>
                      </a:r>
                      <a:endParaRPr lang="ru-RU" sz="500">
                        <a:effectLst/>
                        <a:latin typeface="Times New Roman" panose="02020603050405020304" pitchFamily="18" charset="0"/>
                        <a:ea typeface="Calibri" panose="020F0502020204030204" pitchFamily="34" charset="0"/>
                      </a:endParaRPr>
                    </a:p>
                  </a:txBody>
                  <a:tcPr marL="35926" marR="35926" marT="0" marB="0"/>
                </a:tc>
                <a:tc>
                  <a:txBody>
                    <a:bodyPr/>
                    <a:lstStyle/>
                    <a:p>
                      <a:pPr algn="ctr">
                        <a:lnSpc>
                          <a:spcPct val="115000"/>
                        </a:lnSpc>
                        <a:spcAft>
                          <a:spcPts val="0"/>
                        </a:spcAft>
                      </a:pPr>
                      <a:r>
                        <a:rPr lang="ru-RU" sz="600">
                          <a:effectLst/>
                        </a:rPr>
                        <a:t>до 2-х мин.</a:t>
                      </a:r>
                      <a:endParaRPr lang="ru-RU" sz="500">
                        <a:effectLst/>
                        <a:latin typeface="Times New Roman" panose="02020603050405020304" pitchFamily="18" charset="0"/>
                        <a:ea typeface="Calibri" panose="020F0502020204030204" pitchFamily="34" charset="0"/>
                      </a:endParaRPr>
                    </a:p>
                  </a:txBody>
                  <a:tcPr marL="35926" marR="35926" marT="0" marB="0"/>
                </a:tc>
              </a:tr>
              <a:tr h="536236">
                <a:tc>
                  <a:txBody>
                    <a:bodyPr/>
                    <a:lstStyle/>
                    <a:p>
                      <a:pPr algn="ctr">
                        <a:lnSpc>
                          <a:spcPct val="115000"/>
                        </a:lnSpc>
                        <a:spcAft>
                          <a:spcPts val="0"/>
                        </a:spcAft>
                      </a:pPr>
                      <a:r>
                        <a:rPr lang="ru-RU" sz="600">
                          <a:effectLst/>
                        </a:rPr>
                        <a:t>6</a:t>
                      </a:r>
                      <a:endParaRPr lang="ru-RU" sz="500">
                        <a:effectLst/>
                        <a:latin typeface="Times New Roman" panose="02020603050405020304" pitchFamily="18" charset="0"/>
                        <a:ea typeface="Calibri" panose="020F0502020204030204" pitchFamily="34" charset="0"/>
                      </a:endParaRPr>
                    </a:p>
                  </a:txBody>
                  <a:tcPr marL="35926" marR="35926" marT="0" marB="0"/>
                </a:tc>
                <a:tc>
                  <a:txBody>
                    <a:bodyPr/>
                    <a:lstStyle/>
                    <a:p>
                      <a:pPr algn="just">
                        <a:lnSpc>
                          <a:spcPct val="115000"/>
                        </a:lnSpc>
                        <a:spcAft>
                          <a:spcPts val="0"/>
                        </a:spcAft>
                      </a:pPr>
                      <a:r>
                        <a:rPr lang="ru-RU" sz="600">
                          <a:effectLst/>
                        </a:rPr>
                        <a:t>Забрать у участника собеседования исходный текст.  Слушание пересказа.</a:t>
                      </a:r>
                      <a:endParaRPr lang="ru-RU" sz="500">
                        <a:effectLst/>
                      </a:endParaRPr>
                    </a:p>
                    <a:p>
                      <a:pPr algn="just">
                        <a:lnSpc>
                          <a:spcPct val="115000"/>
                        </a:lnSpc>
                        <a:spcAft>
                          <a:spcPts val="0"/>
                        </a:spcAft>
                      </a:pPr>
                      <a:r>
                        <a:rPr lang="ru-RU" sz="600">
                          <a:effectLst/>
                        </a:rPr>
                        <a:t>Эмоциональная реакция на пересказ участника собеседования.</a:t>
                      </a:r>
                      <a:endParaRPr lang="ru-RU" sz="500">
                        <a:effectLst/>
                        <a:latin typeface="Times New Roman" panose="02020603050405020304" pitchFamily="18" charset="0"/>
                        <a:ea typeface="Calibri" panose="020F0502020204030204" pitchFamily="34" charset="0"/>
                      </a:endParaRPr>
                    </a:p>
                  </a:txBody>
                  <a:tcPr marL="35926" marR="35926" marT="0" marB="0"/>
                </a:tc>
                <a:tc>
                  <a:txBody>
                    <a:bodyPr/>
                    <a:lstStyle/>
                    <a:p>
                      <a:pPr>
                        <a:lnSpc>
                          <a:spcPct val="115000"/>
                        </a:lnSpc>
                        <a:spcAft>
                          <a:spcPts val="0"/>
                        </a:spcAft>
                      </a:pPr>
                      <a:r>
                        <a:rPr lang="ru-RU" sz="600">
                          <a:effectLst/>
                        </a:rPr>
                        <a:t>Пересказ текста с привлечением дополнительной информации</a:t>
                      </a:r>
                      <a:endParaRPr lang="ru-RU" sz="500">
                        <a:effectLst/>
                        <a:latin typeface="Times New Roman" panose="02020603050405020304" pitchFamily="18" charset="0"/>
                        <a:ea typeface="Calibri" panose="020F0502020204030204" pitchFamily="34" charset="0"/>
                      </a:endParaRPr>
                    </a:p>
                  </a:txBody>
                  <a:tcPr marL="35926" marR="35926" marT="0" marB="0"/>
                </a:tc>
                <a:tc>
                  <a:txBody>
                    <a:bodyPr/>
                    <a:lstStyle/>
                    <a:p>
                      <a:pPr algn="ctr">
                        <a:lnSpc>
                          <a:spcPct val="115000"/>
                        </a:lnSpc>
                        <a:spcAft>
                          <a:spcPts val="0"/>
                        </a:spcAft>
                      </a:pPr>
                      <a:r>
                        <a:rPr lang="ru-RU" sz="600">
                          <a:effectLst/>
                        </a:rPr>
                        <a:t>до 3-х мин.</a:t>
                      </a:r>
                      <a:endParaRPr lang="ru-RU" sz="500">
                        <a:effectLst/>
                        <a:latin typeface="Times New Roman" panose="02020603050405020304" pitchFamily="18" charset="0"/>
                        <a:ea typeface="Calibri" panose="020F0502020204030204" pitchFamily="34" charset="0"/>
                      </a:endParaRPr>
                    </a:p>
                  </a:txBody>
                  <a:tcPr marL="35926" marR="35926" marT="0" marB="0"/>
                </a:tc>
              </a:tr>
              <a:tr h="1206532">
                <a:tc>
                  <a:txBody>
                    <a:bodyPr/>
                    <a:lstStyle/>
                    <a:p>
                      <a:pPr algn="ctr">
                        <a:lnSpc>
                          <a:spcPct val="115000"/>
                        </a:lnSpc>
                        <a:spcAft>
                          <a:spcPts val="0"/>
                        </a:spcAft>
                      </a:pPr>
                      <a:r>
                        <a:rPr lang="ru-RU" sz="600">
                          <a:effectLst/>
                        </a:rPr>
                        <a:t>7</a:t>
                      </a:r>
                      <a:endParaRPr lang="ru-RU" sz="500">
                        <a:effectLst/>
                        <a:latin typeface="Times New Roman" panose="02020603050405020304" pitchFamily="18" charset="0"/>
                        <a:ea typeface="Calibri" panose="020F0502020204030204" pitchFamily="34" charset="0"/>
                      </a:endParaRPr>
                    </a:p>
                  </a:txBody>
                  <a:tcPr marL="35926" marR="35926" marT="0" marB="0"/>
                </a:tc>
                <a:tc>
                  <a:txBody>
                    <a:bodyPr/>
                    <a:lstStyle/>
                    <a:p>
                      <a:pPr algn="just">
                        <a:lnSpc>
                          <a:spcPct val="115000"/>
                        </a:lnSpc>
                        <a:spcAft>
                          <a:spcPts val="0"/>
                        </a:spcAft>
                      </a:pPr>
                      <a:r>
                        <a:rPr lang="ru-RU" sz="600">
                          <a:effectLst/>
                        </a:rPr>
                        <a:t>Забрать у участника собеседования материалы, необходимые для выполнения задания 1 и 2. Объяснить, что задания 3 и 4 связаны тематически и не имеют отношения к тексту, с которым работал участник собеседования при выполнении заданий 1 и 2. Предложить участнику собеседования выбрать вариант темы беседы </a:t>
                      </a:r>
                      <a:r>
                        <a:rPr lang="ru-RU" sz="600" spc="-30">
                          <a:effectLst/>
                        </a:rPr>
                        <a:t>и выдать ему соответствующую</a:t>
                      </a:r>
                      <a:r>
                        <a:rPr lang="ru-RU" sz="600">
                          <a:effectLst/>
                        </a:rPr>
                        <a:t> карточку. </a:t>
                      </a:r>
                      <a:endParaRPr lang="ru-RU" sz="500">
                        <a:effectLst/>
                        <a:latin typeface="Times New Roman" panose="02020603050405020304" pitchFamily="18" charset="0"/>
                        <a:ea typeface="Calibri" panose="020F0502020204030204" pitchFamily="34" charset="0"/>
                      </a:endParaRPr>
                    </a:p>
                  </a:txBody>
                  <a:tcPr marL="35926" marR="35926" marT="0" marB="0"/>
                </a:tc>
                <a:tc>
                  <a:txBody>
                    <a:bodyPr/>
                    <a:lstStyle/>
                    <a:p>
                      <a:pPr>
                        <a:lnSpc>
                          <a:spcPct val="115000"/>
                        </a:lnSpc>
                        <a:spcAft>
                          <a:spcPts val="0"/>
                        </a:spcAft>
                      </a:pPr>
                      <a:r>
                        <a:rPr lang="ru-RU" sz="600">
                          <a:effectLst/>
                        </a:rPr>
                        <a:t> </a:t>
                      </a:r>
                      <a:endParaRPr lang="ru-RU" sz="500">
                        <a:effectLst/>
                        <a:latin typeface="Times New Roman" panose="02020603050405020304" pitchFamily="18" charset="0"/>
                        <a:ea typeface="Calibri" panose="020F0502020204030204" pitchFamily="34" charset="0"/>
                      </a:endParaRPr>
                    </a:p>
                  </a:txBody>
                  <a:tcPr marL="35926" marR="35926" marT="0" marB="0"/>
                </a:tc>
                <a:tc>
                  <a:txBody>
                    <a:bodyPr/>
                    <a:lstStyle/>
                    <a:p>
                      <a:pPr>
                        <a:lnSpc>
                          <a:spcPct val="115000"/>
                        </a:lnSpc>
                        <a:spcAft>
                          <a:spcPts val="0"/>
                        </a:spcAft>
                      </a:pPr>
                      <a:r>
                        <a:rPr lang="ru-RU" sz="600">
                          <a:effectLst/>
                        </a:rPr>
                        <a:t> </a:t>
                      </a:r>
                      <a:endParaRPr lang="ru-RU" sz="500">
                        <a:effectLst/>
                        <a:latin typeface="Times New Roman" panose="02020603050405020304" pitchFamily="18" charset="0"/>
                        <a:ea typeface="Calibri" panose="020F0502020204030204" pitchFamily="34" charset="0"/>
                      </a:endParaRPr>
                    </a:p>
                  </a:txBody>
                  <a:tcPr marL="35926" marR="35926" marT="0" marB="0"/>
                </a:tc>
              </a:tr>
              <a:tr h="134059">
                <a:tc gridSpan="4">
                  <a:txBody>
                    <a:bodyPr/>
                    <a:lstStyle/>
                    <a:p>
                      <a:pPr>
                        <a:lnSpc>
                          <a:spcPct val="115000"/>
                        </a:lnSpc>
                        <a:spcAft>
                          <a:spcPts val="0"/>
                        </a:spcAft>
                        <a:tabLst>
                          <a:tab pos="3087370" algn="ctr"/>
                        </a:tabLst>
                      </a:pPr>
                      <a:r>
                        <a:rPr lang="ru-RU" sz="600">
                          <a:effectLst/>
                        </a:rPr>
                        <a:t>	МОНОЛОГ </a:t>
                      </a:r>
                      <a:endParaRPr lang="ru-RU" sz="500">
                        <a:effectLst/>
                        <a:latin typeface="Times New Roman" panose="02020603050405020304" pitchFamily="18" charset="0"/>
                        <a:ea typeface="Calibri" panose="020F0502020204030204" pitchFamily="34" charset="0"/>
                      </a:endParaRPr>
                    </a:p>
                  </a:txBody>
                  <a:tcPr marL="35926" marR="35926" marT="0" marB="0"/>
                </a:tc>
                <a:tc hMerge="1">
                  <a:txBody>
                    <a:bodyPr/>
                    <a:lstStyle/>
                    <a:p>
                      <a:endParaRPr lang="ru-RU"/>
                    </a:p>
                  </a:txBody>
                  <a:tcPr/>
                </a:tc>
                <a:tc hMerge="1">
                  <a:txBody>
                    <a:bodyPr/>
                    <a:lstStyle/>
                    <a:p>
                      <a:endParaRPr lang="ru-RU"/>
                    </a:p>
                  </a:txBody>
                  <a:tcPr/>
                </a:tc>
                <a:tc hMerge="1">
                  <a:txBody>
                    <a:bodyPr/>
                    <a:lstStyle/>
                    <a:p>
                      <a:endParaRPr lang="ru-RU"/>
                    </a:p>
                  </a:txBody>
                  <a:tcPr/>
                </a:tc>
              </a:tr>
              <a:tr h="670295">
                <a:tc>
                  <a:txBody>
                    <a:bodyPr/>
                    <a:lstStyle/>
                    <a:p>
                      <a:pPr algn="ctr">
                        <a:lnSpc>
                          <a:spcPct val="115000"/>
                        </a:lnSpc>
                        <a:spcAft>
                          <a:spcPts val="0"/>
                        </a:spcAft>
                      </a:pPr>
                      <a:r>
                        <a:rPr lang="ru-RU" sz="600">
                          <a:effectLst/>
                        </a:rPr>
                        <a:t>8</a:t>
                      </a:r>
                      <a:endParaRPr lang="ru-RU" sz="500">
                        <a:effectLst/>
                        <a:latin typeface="Times New Roman" panose="02020603050405020304" pitchFamily="18" charset="0"/>
                        <a:ea typeface="Calibri" panose="020F0502020204030204" pitchFamily="34" charset="0"/>
                      </a:endParaRPr>
                    </a:p>
                  </a:txBody>
                  <a:tcPr marL="35926" marR="35926" marT="0" marB="0"/>
                </a:tc>
                <a:tc>
                  <a:txBody>
                    <a:bodyPr/>
                    <a:lstStyle/>
                    <a:p>
                      <a:pPr algn="just">
                        <a:lnSpc>
                          <a:spcPct val="115000"/>
                        </a:lnSpc>
                        <a:spcAft>
                          <a:spcPts val="0"/>
                        </a:spcAft>
                      </a:pPr>
                      <a:r>
                        <a:rPr lang="ru-RU" sz="600">
                          <a:effectLst/>
                        </a:rPr>
                        <a:t>Предложить участнику собеседования ознакомиться с темой монолога. </a:t>
                      </a:r>
                      <a:endParaRPr lang="ru-RU" sz="500">
                        <a:effectLst/>
                      </a:endParaRPr>
                    </a:p>
                    <a:p>
                      <a:pPr algn="just">
                        <a:lnSpc>
                          <a:spcPct val="115000"/>
                        </a:lnSpc>
                        <a:spcAft>
                          <a:spcPts val="0"/>
                        </a:spcAft>
                      </a:pPr>
                      <a:r>
                        <a:rPr lang="ru-RU" sz="600">
                          <a:effectLst/>
                        </a:rPr>
                        <a:t>Предупредить, что на подготовку отводится 1 минута, а высказывание не должно занимать более трех минут </a:t>
                      </a:r>
                      <a:endParaRPr lang="ru-RU" sz="500">
                        <a:effectLst/>
                        <a:latin typeface="Times New Roman" panose="02020603050405020304" pitchFamily="18" charset="0"/>
                        <a:ea typeface="Calibri" panose="020F0502020204030204" pitchFamily="34" charset="0"/>
                      </a:endParaRPr>
                    </a:p>
                  </a:txBody>
                  <a:tcPr marL="35926" marR="35926" marT="0" marB="0"/>
                </a:tc>
                <a:tc>
                  <a:txBody>
                    <a:bodyPr/>
                    <a:lstStyle/>
                    <a:p>
                      <a:pPr>
                        <a:lnSpc>
                          <a:spcPct val="115000"/>
                        </a:lnSpc>
                        <a:spcAft>
                          <a:spcPts val="0"/>
                        </a:spcAft>
                      </a:pPr>
                      <a:r>
                        <a:rPr lang="ru-RU" sz="600">
                          <a:effectLst/>
                        </a:rPr>
                        <a:t> </a:t>
                      </a:r>
                      <a:endParaRPr lang="ru-RU" sz="500">
                        <a:effectLst/>
                        <a:latin typeface="Times New Roman" panose="02020603050405020304" pitchFamily="18" charset="0"/>
                        <a:ea typeface="Calibri" panose="020F0502020204030204" pitchFamily="34" charset="0"/>
                      </a:endParaRPr>
                    </a:p>
                  </a:txBody>
                  <a:tcPr marL="35926" marR="35926" marT="0" marB="0"/>
                </a:tc>
                <a:tc>
                  <a:txBody>
                    <a:bodyPr/>
                    <a:lstStyle/>
                    <a:p>
                      <a:pPr>
                        <a:lnSpc>
                          <a:spcPct val="115000"/>
                        </a:lnSpc>
                        <a:spcAft>
                          <a:spcPts val="0"/>
                        </a:spcAft>
                      </a:pPr>
                      <a:r>
                        <a:rPr lang="ru-RU" sz="600">
                          <a:effectLst/>
                        </a:rPr>
                        <a:t> </a:t>
                      </a:r>
                      <a:endParaRPr lang="ru-RU" sz="500">
                        <a:effectLst/>
                        <a:latin typeface="Times New Roman" panose="02020603050405020304" pitchFamily="18" charset="0"/>
                        <a:ea typeface="Calibri" panose="020F0502020204030204" pitchFamily="34" charset="0"/>
                      </a:endParaRPr>
                    </a:p>
                  </a:txBody>
                  <a:tcPr marL="35926" marR="35926" marT="0" marB="0"/>
                </a:tc>
              </a:tr>
              <a:tr h="134059">
                <a:tc>
                  <a:txBody>
                    <a:bodyPr/>
                    <a:lstStyle/>
                    <a:p>
                      <a:pPr algn="ctr">
                        <a:lnSpc>
                          <a:spcPct val="115000"/>
                        </a:lnSpc>
                        <a:spcAft>
                          <a:spcPts val="0"/>
                        </a:spcAft>
                      </a:pPr>
                      <a:r>
                        <a:rPr lang="ru-RU" sz="600">
                          <a:effectLst/>
                        </a:rPr>
                        <a:t> </a:t>
                      </a:r>
                      <a:endParaRPr lang="ru-RU" sz="500">
                        <a:effectLst/>
                        <a:latin typeface="Times New Roman" panose="02020603050405020304" pitchFamily="18" charset="0"/>
                        <a:ea typeface="Calibri" panose="020F0502020204030204" pitchFamily="34" charset="0"/>
                      </a:endParaRPr>
                    </a:p>
                  </a:txBody>
                  <a:tcPr marL="35926" marR="35926" marT="0" marB="0"/>
                </a:tc>
                <a:tc>
                  <a:txBody>
                    <a:bodyPr/>
                    <a:lstStyle/>
                    <a:p>
                      <a:pPr>
                        <a:lnSpc>
                          <a:spcPct val="115000"/>
                        </a:lnSpc>
                        <a:spcAft>
                          <a:spcPts val="0"/>
                        </a:spcAft>
                      </a:pPr>
                      <a:r>
                        <a:rPr lang="ru-RU" sz="600">
                          <a:effectLst/>
                        </a:rPr>
                        <a:t> </a:t>
                      </a:r>
                      <a:endParaRPr lang="ru-RU" sz="500">
                        <a:effectLst/>
                        <a:latin typeface="Times New Roman" panose="02020603050405020304" pitchFamily="18" charset="0"/>
                        <a:ea typeface="Calibri" panose="020F0502020204030204" pitchFamily="34" charset="0"/>
                      </a:endParaRPr>
                    </a:p>
                  </a:txBody>
                  <a:tcPr marL="35926" marR="35926" marT="0" marB="0"/>
                </a:tc>
                <a:tc>
                  <a:txBody>
                    <a:bodyPr/>
                    <a:lstStyle/>
                    <a:p>
                      <a:pPr>
                        <a:lnSpc>
                          <a:spcPct val="115000"/>
                        </a:lnSpc>
                        <a:spcAft>
                          <a:spcPts val="0"/>
                        </a:spcAft>
                      </a:pPr>
                      <a:r>
                        <a:rPr lang="ru-RU" sz="600">
                          <a:effectLst/>
                        </a:rPr>
                        <a:t>Подготовка к ответу</a:t>
                      </a:r>
                      <a:endParaRPr lang="ru-RU" sz="500">
                        <a:effectLst/>
                        <a:latin typeface="Times New Roman" panose="02020603050405020304" pitchFamily="18" charset="0"/>
                        <a:ea typeface="Calibri" panose="020F0502020204030204" pitchFamily="34" charset="0"/>
                      </a:endParaRPr>
                    </a:p>
                  </a:txBody>
                  <a:tcPr marL="35926" marR="35926" marT="0" marB="0"/>
                </a:tc>
                <a:tc>
                  <a:txBody>
                    <a:bodyPr/>
                    <a:lstStyle/>
                    <a:p>
                      <a:pPr algn="ctr">
                        <a:lnSpc>
                          <a:spcPct val="115000"/>
                        </a:lnSpc>
                        <a:spcAft>
                          <a:spcPts val="0"/>
                        </a:spcAft>
                      </a:pPr>
                      <a:r>
                        <a:rPr lang="ru-RU" sz="600">
                          <a:effectLst/>
                        </a:rPr>
                        <a:t>1 мин.</a:t>
                      </a:r>
                      <a:endParaRPr lang="ru-RU" sz="500">
                        <a:effectLst/>
                        <a:latin typeface="Times New Roman" panose="02020603050405020304" pitchFamily="18" charset="0"/>
                        <a:ea typeface="Calibri" panose="020F0502020204030204" pitchFamily="34" charset="0"/>
                      </a:endParaRPr>
                    </a:p>
                  </a:txBody>
                  <a:tcPr marL="35926" marR="35926" marT="0" marB="0"/>
                </a:tc>
              </a:tr>
              <a:tr h="402177">
                <a:tc>
                  <a:txBody>
                    <a:bodyPr/>
                    <a:lstStyle/>
                    <a:p>
                      <a:pPr algn="ctr">
                        <a:lnSpc>
                          <a:spcPct val="115000"/>
                        </a:lnSpc>
                        <a:spcAft>
                          <a:spcPts val="0"/>
                        </a:spcAft>
                      </a:pPr>
                      <a:r>
                        <a:rPr lang="ru-RU" sz="600">
                          <a:effectLst/>
                        </a:rPr>
                        <a:t>9</a:t>
                      </a:r>
                      <a:endParaRPr lang="ru-RU" sz="500">
                        <a:effectLst/>
                        <a:latin typeface="Times New Roman" panose="02020603050405020304" pitchFamily="18" charset="0"/>
                        <a:ea typeface="Calibri" panose="020F0502020204030204" pitchFamily="34" charset="0"/>
                      </a:endParaRPr>
                    </a:p>
                  </a:txBody>
                  <a:tcPr marL="35926" marR="35926" marT="0" marB="0"/>
                </a:tc>
                <a:tc>
                  <a:txBody>
                    <a:bodyPr/>
                    <a:lstStyle/>
                    <a:p>
                      <a:pPr>
                        <a:lnSpc>
                          <a:spcPct val="115000"/>
                        </a:lnSpc>
                        <a:spcAft>
                          <a:spcPts val="0"/>
                        </a:spcAft>
                      </a:pPr>
                      <a:r>
                        <a:rPr lang="ru-RU" sz="600">
                          <a:effectLst/>
                        </a:rPr>
                        <a:t>Слушать устный ответ. </a:t>
                      </a:r>
                      <a:endParaRPr lang="ru-RU" sz="500">
                        <a:effectLst/>
                      </a:endParaRPr>
                    </a:p>
                    <a:p>
                      <a:pPr>
                        <a:lnSpc>
                          <a:spcPct val="115000"/>
                        </a:lnSpc>
                        <a:spcAft>
                          <a:spcPts val="0"/>
                        </a:spcAft>
                      </a:pPr>
                      <a:r>
                        <a:rPr lang="ru-RU" sz="600">
                          <a:effectLst/>
                        </a:rPr>
                        <a:t>Эмоциональная реакция на ответ</a:t>
                      </a:r>
                      <a:endParaRPr lang="ru-RU" sz="500">
                        <a:effectLst/>
                        <a:latin typeface="Times New Roman" panose="02020603050405020304" pitchFamily="18" charset="0"/>
                        <a:ea typeface="Calibri" panose="020F0502020204030204" pitchFamily="34" charset="0"/>
                      </a:endParaRPr>
                    </a:p>
                  </a:txBody>
                  <a:tcPr marL="35926" marR="35926" marT="0" marB="0"/>
                </a:tc>
                <a:tc>
                  <a:txBody>
                    <a:bodyPr/>
                    <a:lstStyle/>
                    <a:p>
                      <a:pPr>
                        <a:lnSpc>
                          <a:spcPct val="115000"/>
                        </a:lnSpc>
                        <a:spcAft>
                          <a:spcPts val="0"/>
                        </a:spcAft>
                      </a:pPr>
                      <a:r>
                        <a:rPr lang="ru-RU" sz="600">
                          <a:effectLst/>
                        </a:rPr>
                        <a:t>Ответ по теме выбранного варианта</a:t>
                      </a:r>
                      <a:endParaRPr lang="ru-RU" sz="500">
                        <a:effectLst/>
                      </a:endParaRPr>
                    </a:p>
                    <a:p>
                      <a:pPr>
                        <a:lnSpc>
                          <a:spcPct val="115000"/>
                        </a:lnSpc>
                        <a:spcAft>
                          <a:spcPts val="0"/>
                        </a:spcAft>
                      </a:pPr>
                      <a:r>
                        <a:rPr lang="ru-RU" sz="600">
                          <a:effectLst/>
                        </a:rPr>
                        <a:t> </a:t>
                      </a:r>
                      <a:endParaRPr lang="ru-RU" sz="500">
                        <a:effectLst/>
                        <a:latin typeface="Times New Roman" panose="02020603050405020304" pitchFamily="18" charset="0"/>
                        <a:ea typeface="Calibri" panose="020F0502020204030204" pitchFamily="34" charset="0"/>
                      </a:endParaRPr>
                    </a:p>
                  </a:txBody>
                  <a:tcPr marL="35926" marR="35926" marT="0" marB="0"/>
                </a:tc>
                <a:tc>
                  <a:txBody>
                    <a:bodyPr/>
                    <a:lstStyle/>
                    <a:p>
                      <a:pPr algn="ctr">
                        <a:lnSpc>
                          <a:spcPct val="115000"/>
                        </a:lnSpc>
                        <a:spcAft>
                          <a:spcPts val="0"/>
                        </a:spcAft>
                      </a:pPr>
                      <a:r>
                        <a:rPr lang="ru-RU" sz="600">
                          <a:effectLst/>
                        </a:rPr>
                        <a:t>до 3-х мин.</a:t>
                      </a:r>
                      <a:endParaRPr lang="ru-RU" sz="500">
                        <a:effectLst/>
                        <a:latin typeface="Times New Roman" panose="02020603050405020304" pitchFamily="18" charset="0"/>
                        <a:ea typeface="Calibri" panose="020F0502020204030204" pitchFamily="34" charset="0"/>
                      </a:endParaRPr>
                    </a:p>
                  </a:txBody>
                  <a:tcPr marL="35926" marR="35926" marT="0" marB="0"/>
                </a:tc>
              </a:tr>
              <a:tr h="134059">
                <a:tc gridSpan="4">
                  <a:txBody>
                    <a:bodyPr/>
                    <a:lstStyle/>
                    <a:p>
                      <a:pPr algn="ctr">
                        <a:lnSpc>
                          <a:spcPct val="115000"/>
                        </a:lnSpc>
                        <a:spcAft>
                          <a:spcPts val="0"/>
                        </a:spcAft>
                        <a:tabLst>
                          <a:tab pos="1343025" algn="l"/>
                        </a:tabLst>
                      </a:pPr>
                      <a:r>
                        <a:rPr lang="ru-RU" sz="600">
                          <a:effectLst/>
                        </a:rPr>
                        <a:t>ДИАЛОГ</a:t>
                      </a:r>
                      <a:endParaRPr lang="ru-RU" sz="500">
                        <a:effectLst/>
                        <a:latin typeface="Times New Roman" panose="02020603050405020304" pitchFamily="18" charset="0"/>
                        <a:ea typeface="Calibri" panose="020F0502020204030204" pitchFamily="34" charset="0"/>
                      </a:endParaRPr>
                    </a:p>
                  </a:txBody>
                  <a:tcPr marL="35926" marR="35926" marT="0" marB="0"/>
                </a:tc>
                <a:tc hMerge="1">
                  <a:txBody>
                    <a:bodyPr/>
                    <a:lstStyle/>
                    <a:p>
                      <a:endParaRPr lang="ru-RU"/>
                    </a:p>
                  </a:txBody>
                  <a:tcPr/>
                </a:tc>
                <a:tc hMerge="1">
                  <a:txBody>
                    <a:bodyPr/>
                    <a:lstStyle/>
                    <a:p>
                      <a:endParaRPr lang="ru-RU"/>
                    </a:p>
                  </a:txBody>
                  <a:tcPr/>
                </a:tc>
                <a:tc hMerge="1">
                  <a:txBody>
                    <a:bodyPr/>
                    <a:lstStyle/>
                    <a:p>
                      <a:endParaRPr lang="ru-RU"/>
                    </a:p>
                  </a:txBody>
                  <a:tcPr/>
                </a:tc>
              </a:tr>
              <a:tr h="536236">
                <a:tc>
                  <a:txBody>
                    <a:bodyPr/>
                    <a:lstStyle/>
                    <a:p>
                      <a:pPr>
                        <a:lnSpc>
                          <a:spcPct val="115000"/>
                        </a:lnSpc>
                        <a:spcAft>
                          <a:spcPts val="0"/>
                        </a:spcAft>
                      </a:pPr>
                      <a:r>
                        <a:rPr lang="ru-RU" sz="600">
                          <a:effectLst/>
                        </a:rPr>
                        <a:t>10</a:t>
                      </a:r>
                      <a:endParaRPr lang="ru-RU" sz="500">
                        <a:effectLst/>
                        <a:latin typeface="Times New Roman" panose="02020603050405020304" pitchFamily="18" charset="0"/>
                        <a:ea typeface="Calibri" panose="020F0502020204030204" pitchFamily="34" charset="0"/>
                      </a:endParaRPr>
                    </a:p>
                  </a:txBody>
                  <a:tcPr marL="35926" marR="35926" marT="0" marB="0"/>
                </a:tc>
                <a:tc>
                  <a:txBody>
                    <a:bodyPr/>
                    <a:lstStyle/>
                    <a:p>
                      <a:pPr>
                        <a:lnSpc>
                          <a:spcPct val="115000"/>
                        </a:lnSpc>
                        <a:spcAft>
                          <a:spcPts val="0"/>
                        </a:spcAft>
                      </a:pPr>
                      <a:r>
                        <a:rPr lang="ru-RU" sz="600">
                          <a:effectLst/>
                        </a:rPr>
                        <a:t>Задать вопросы для диалога. Экзаменатор-собеседник может задать вопросы, отличающиеся от предложенных в КИМ итогового собеседования</a:t>
                      </a:r>
                      <a:endParaRPr lang="ru-RU" sz="500">
                        <a:effectLst/>
                        <a:latin typeface="Times New Roman" panose="02020603050405020304" pitchFamily="18" charset="0"/>
                        <a:ea typeface="Calibri" panose="020F0502020204030204" pitchFamily="34" charset="0"/>
                      </a:endParaRPr>
                    </a:p>
                  </a:txBody>
                  <a:tcPr marL="35926" marR="35926" marT="0" marB="0"/>
                </a:tc>
                <a:tc>
                  <a:txBody>
                    <a:bodyPr/>
                    <a:lstStyle/>
                    <a:p>
                      <a:pPr>
                        <a:lnSpc>
                          <a:spcPct val="115000"/>
                        </a:lnSpc>
                        <a:spcAft>
                          <a:spcPts val="0"/>
                        </a:spcAft>
                      </a:pPr>
                      <a:r>
                        <a:rPr lang="ru-RU" sz="600">
                          <a:effectLst/>
                        </a:rPr>
                        <a:t>Вступает в диалог</a:t>
                      </a:r>
                      <a:endParaRPr lang="ru-RU" sz="500">
                        <a:effectLst/>
                        <a:latin typeface="Times New Roman" panose="02020603050405020304" pitchFamily="18" charset="0"/>
                        <a:ea typeface="Calibri" panose="020F0502020204030204" pitchFamily="34" charset="0"/>
                      </a:endParaRPr>
                    </a:p>
                  </a:txBody>
                  <a:tcPr marL="35926" marR="35926" marT="0" marB="0"/>
                </a:tc>
                <a:tc>
                  <a:txBody>
                    <a:bodyPr/>
                    <a:lstStyle/>
                    <a:p>
                      <a:pPr algn="ctr">
                        <a:lnSpc>
                          <a:spcPct val="115000"/>
                        </a:lnSpc>
                        <a:spcAft>
                          <a:spcPts val="0"/>
                        </a:spcAft>
                      </a:pPr>
                      <a:r>
                        <a:rPr lang="ru-RU" sz="600">
                          <a:effectLst/>
                        </a:rPr>
                        <a:t>до 3-х мин.</a:t>
                      </a:r>
                      <a:endParaRPr lang="ru-RU" sz="500">
                        <a:effectLst/>
                        <a:latin typeface="Times New Roman" panose="02020603050405020304" pitchFamily="18" charset="0"/>
                        <a:ea typeface="Calibri" panose="020F0502020204030204" pitchFamily="34" charset="0"/>
                      </a:endParaRPr>
                    </a:p>
                  </a:txBody>
                  <a:tcPr marL="35926" marR="35926" marT="0" marB="0"/>
                </a:tc>
              </a:tr>
              <a:tr h="268119">
                <a:tc>
                  <a:txBody>
                    <a:bodyPr/>
                    <a:lstStyle/>
                    <a:p>
                      <a:pPr>
                        <a:lnSpc>
                          <a:spcPct val="115000"/>
                        </a:lnSpc>
                        <a:spcAft>
                          <a:spcPts val="0"/>
                        </a:spcAft>
                      </a:pPr>
                      <a:r>
                        <a:rPr lang="ru-RU" sz="600">
                          <a:effectLst/>
                        </a:rPr>
                        <a:t>11</a:t>
                      </a:r>
                      <a:endParaRPr lang="ru-RU" sz="500">
                        <a:effectLst/>
                        <a:latin typeface="Times New Roman" panose="02020603050405020304" pitchFamily="18" charset="0"/>
                        <a:ea typeface="Calibri" panose="020F0502020204030204" pitchFamily="34" charset="0"/>
                      </a:endParaRPr>
                    </a:p>
                  </a:txBody>
                  <a:tcPr marL="35926" marR="35926" marT="0" marB="0"/>
                </a:tc>
                <a:tc>
                  <a:txBody>
                    <a:bodyPr/>
                    <a:lstStyle/>
                    <a:p>
                      <a:pPr>
                        <a:lnSpc>
                          <a:spcPct val="115000"/>
                        </a:lnSpc>
                        <a:spcAft>
                          <a:spcPts val="0"/>
                        </a:spcAft>
                      </a:pPr>
                      <a:r>
                        <a:rPr lang="ru-RU" sz="600">
                          <a:effectLst/>
                        </a:rPr>
                        <a:t>Эмоционально поддержать участника собеседования</a:t>
                      </a:r>
                      <a:endParaRPr lang="ru-RU" sz="500">
                        <a:effectLst/>
                        <a:latin typeface="Times New Roman" panose="02020603050405020304" pitchFamily="18" charset="0"/>
                        <a:ea typeface="Calibri" panose="020F0502020204030204" pitchFamily="34" charset="0"/>
                      </a:endParaRPr>
                    </a:p>
                  </a:txBody>
                  <a:tcPr marL="35926" marR="35926" marT="0" marB="0"/>
                </a:tc>
                <a:tc>
                  <a:txBody>
                    <a:bodyPr/>
                    <a:lstStyle/>
                    <a:p>
                      <a:pPr>
                        <a:lnSpc>
                          <a:spcPct val="115000"/>
                        </a:lnSpc>
                        <a:spcAft>
                          <a:spcPts val="0"/>
                        </a:spcAft>
                      </a:pPr>
                      <a:r>
                        <a:rPr lang="ru-RU" sz="600">
                          <a:effectLst/>
                        </a:rPr>
                        <a:t> </a:t>
                      </a:r>
                      <a:endParaRPr lang="ru-RU" sz="500">
                        <a:effectLst/>
                        <a:latin typeface="Times New Roman" panose="02020603050405020304" pitchFamily="18" charset="0"/>
                        <a:ea typeface="Calibri" panose="020F0502020204030204" pitchFamily="34" charset="0"/>
                      </a:endParaRPr>
                    </a:p>
                  </a:txBody>
                  <a:tcPr marL="35926" marR="35926" marT="0" marB="0"/>
                </a:tc>
                <a:tc>
                  <a:txBody>
                    <a:bodyPr/>
                    <a:lstStyle/>
                    <a:p>
                      <a:pPr>
                        <a:lnSpc>
                          <a:spcPct val="115000"/>
                        </a:lnSpc>
                        <a:spcAft>
                          <a:spcPts val="0"/>
                        </a:spcAft>
                      </a:pPr>
                      <a:r>
                        <a:rPr lang="ru-RU" sz="600" dirty="0">
                          <a:effectLst/>
                        </a:rPr>
                        <a:t> </a:t>
                      </a:r>
                      <a:endParaRPr lang="ru-RU" sz="500" dirty="0">
                        <a:effectLst/>
                        <a:latin typeface="Times New Roman" panose="02020603050405020304" pitchFamily="18" charset="0"/>
                        <a:ea typeface="Calibri" panose="020F0502020204030204" pitchFamily="34" charset="0"/>
                      </a:endParaRPr>
                    </a:p>
                  </a:txBody>
                  <a:tcPr marL="35926" marR="35926" marT="0" marB="0"/>
                </a:tc>
              </a:tr>
            </a:tbl>
          </a:graphicData>
        </a:graphic>
      </p:graphicFrame>
    </p:spTree>
    <p:extLst>
      <p:ext uri="{BB962C8B-B14F-4D97-AF65-F5344CB8AC3E}">
        <p14:creationId xmlns:p14="http://schemas.microsoft.com/office/powerpoint/2010/main" val="347218223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77334" y="485031"/>
            <a:ext cx="8596668" cy="5556332"/>
          </a:xfrm>
        </p:spPr>
        <p:txBody>
          <a:bodyPr/>
          <a:lstStyle/>
          <a:p>
            <a:r>
              <a:rPr lang="ru-RU" sz="2800" b="1" dirty="0"/>
              <a:t>Эксперт не должен вмешиваться в беседу участника и экзаменатора-собеседника!</a:t>
            </a:r>
            <a:endParaRPr lang="ru-RU" sz="2800" dirty="0"/>
          </a:p>
          <a:p>
            <a:r>
              <a:rPr lang="ru-RU" sz="2800" b="1" dirty="0"/>
              <a:t>Если эксперт находится в аудитории проведения итогового собеседования, его рабочее место рекомендуется определить в той части учебного кабинета, в которой участник итогового собеседования зрительно не сможет наблюдать (и, соответственно, отвлекаться) на процесс оценивания итогового собеседования. </a:t>
            </a:r>
            <a:endParaRPr lang="ru-RU" sz="2800" dirty="0"/>
          </a:p>
          <a:p>
            <a:endParaRPr lang="ru-RU" dirty="0"/>
          </a:p>
        </p:txBody>
      </p:sp>
    </p:spTree>
    <p:extLst>
      <p:ext uri="{BB962C8B-B14F-4D97-AF65-F5344CB8AC3E}">
        <p14:creationId xmlns:p14="http://schemas.microsoft.com/office/powerpoint/2010/main" val="357093557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77334" y="930303"/>
            <a:ext cx="8596668" cy="5111059"/>
          </a:xfrm>
        </p:spPr>
        <p:txBody>
          <a:bodyPr/>
          <a:lstStyle/>
          <a:p>
            <a:endParaRPr lang="ru-RU" dirty="0"/>
          </a:p>
        </p:txBody>
      </p:sp>
      <p:graphicFrame>
        <p:nvGraphicFramePr>
          <p:cNvPr id="4" name="Объект 3"/>
          <p:cNvGraphicFramePr>
            <a:graphicFrameLocks noChangeAspect="1"/>
          </p:cNvGraphicFramePr>
          <p:nvPr>
            <p:extLst>
              <p:ext uri="{D42A27DB-BD31-4B8C-83A1-F6EECF244321}">
                <p14:modId xmlns:p14="http://schemas.microsoft.com/office/powerpoint/2010/main" val="408204656"/>
              </p:ext>
            </p:extLst>
          </p:nvPr>
        </p:nvGraphicFramePr>
        <p:xfrm>
          <a:off x="890546" y="1916265"/>
          <a:ext cx="8167729" cy="3593990"/>
        </p:xfrm>
        <a:graphic>
          <a:graphicData uri="http://schemas.openxmlformats.org/presentationml/2006/ole">
            <mc:AlternateContent xmlns:mc="http://schemas.openxmlformats.org/markup-compatibility/2006">
              <mc:Choice xmlns:v="urn:schemas-microsoft-com:vml" Requires="v">
                <p:oleObj spid="_x0000_s2053" name="Документ" r:id="rId3" imgW="5926570" imgH="2163822" progId="Word.Document.12">
                  <p:embed/>
                </p:oleObj>
              </mc:Choice>
              <mc:Fallback>
                <p:oleObj name="Документ" r:id="rId3" imgW="5926570" imgH="2163822" progId="Word.Document.12">
                  <p:embed/>
                  <p:pic>
                    <p:nvPicPr>
                      <p:cNvPr id="0" name=""/>
                      <p:cNvPicPr/>
                      <p:nvPr/>
                    </p:nvPicPr>
                    <p:blipFill>
                      <a:blip r:embed="rId4"/>
                      <a:stretch>
                        <a:fillRect/>
                      </a:stretch>
                    </p:blipFill>
                    <p:spPr>
                      <a:xfrm>
                        <a:off x="890546" y="1916265"/>
                        <a:ext cx="8167729" cy="3593990"/>
                      </a:xfrm>
                      <a:prstGeom prst="rect">
                        <a:avLst/>
                      </a:prstGeom>
                    </p:spPr>
                  </p:pic>
                </p:oleObj>
              </mc:Fallback>
            </mc:AlternateContent>
          </a:graphicData>
        </a:graphic>
      </p:graphicFrame>
    </p:spTree>
    <p:extLst>
      <p:ext uri="{BB962C8B-B14F-4D97-AF65-F5344CB8AC3E}">
        <p14:creationId xmlns:p14="http://schemas.microsoft.com/office/powerpoint/2010/main" val="132636828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Объект 5"/>
          <p:cNvPicPr>
            <a:picLocks noGrp="1" noChangeAspect="1"/>
          </p:cNvPicPr>
          <p:nvPr>
            <p:ph idx="1"/>
          </p:nvPr>
        </p:nvPicPr>
        <p:blipFill>
          <a:blip r:embed="rId2"/>
          <a:stretch>
            <a:fillRect/>
          </a:stretch>
        </p:blipFill>
        <p:spPr>
          <a:xfrm>
            <a:off x="970060" y="238539"/>
            <a:ext cx="8611262" cy="6384897"/>
          </a:xfrm>
          <a:prstGeom prst="rect">
            <a:avLst/>
          </a:prstGeom>
        </p:spPr>
      </p:pic>
    </p:spTree>
    <p:extLst>
      <p:ext uri="{BB962C8B-B14F-4D97-AF65-F5344CB8AC3E}">
        <p14:creationId xmlns:p14="http://schemas.microsoft.com/office/powerpoint/2010/main" val="57061543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77334" y="429371"/>
            <a:ext cx="8596668" cy="5611992"/>
          </a:xfrm>
        </p:spPr>
        <p:txBody>
          <a:bodyPr/>
          <a:lstStyle/>
          <a:p>
            <a:endParaRPr lang="ru-RU" b="1" dirty="0" smtClean="0"/>
          </a:p>
          <a:p>
            <a:endParaRPr lang="ru-RU" b="1" dirty="0"/>
          </a:p>
          <a:p>
            <a:endParaRPr lang="ru-RU" b="1" dirty="0" smtClean="0"/>
          </a:p>
          <a:p>
            <a:endParaRPr lang="ru-RU" b="1" dirty="0"/>
          </a:p>
          <a:p>
            <a:r>
              <a:rPr lang="ru-RU" sz="2000" b="1" dirty="0" smtClean="0"/>
              <a:t>* </a:t>
            </a:r>
            <a:r>
              <a:rPr lang="ru-RU" sz="2000" b="1" dirty="0"/>
              <a:t>Если участник итогового собеседования не приступал к выполнению задания 2, то по критериям оценивания правильности речи за выполнение заданий 1 и 2 (P1) ставится не более двух баллов.</a:t>
            </a:r>
            <a:endParaRPr lang="ru-RU" sz="2000" dirty="0"/>
          </a:p>
          <a:p>
            <a:pPr marL="0" indent="0">
              <a:buNone/>
            </a:pPr>
            <a:r>
              <a:rPr lang="ru-RU" sz="2000" i="1" dirty="0"/>
              <a:t> </a:t>
            </a:r>
            <a:endParaRPr lang="ru-RU" sz="2000" dirty="0"/>
          </a:p>
          <a:p>
            <a:r>
              <a:rPr lang="ru-RU" sz="2000" b="1" dirty="0"/>
              <a:t>Максимальное количество баллов за работу с текстом (задания 1 </a:t>
            </a:r>
            <a:r>
              <a:rPr lang="ru-RU" sz="2000" b="1" dirty="0" smtClean="0"/>
              <a:t>и </a:t>
            </a:r>
            <a:r>
              <a:rPr lang="ru-RU" sz="2000" b="1" dirty="0"/>
              <a:t>2) – 11.</a:t>
            </a:r>
            <a:endParaRPr lang="ru-RU" sz="2000" dirty="0"/>
          </a:p>
          <a:p>
            <a:endParaRPr lang="ru-RU" dirty="0"/>
          </a:p>
        </p:txBody>
      </p:sp>
    </p:spTree>
    <p:extLst>
      <p:ext uri="{BB962C8B-B14F-4D97-AF65-F5344CB8AC3E}">
        <p14:creationId xmlns:p14="http://schemas.microsoft.com/office/powerpoint/2010/main" val="207913921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Объект 3"/>
          <p:cNvPicPr>
            <a:picLocks noGrp="1" noChangeAspect="1"/>
          </p:cNvPicPr>
          <p:nvPr>
            <p:ph idx="1"/>
          </p:nvPr>
        </p:nvPicPr>
        <p:blipFill>
          <a:blip r:embed="rId2"/>
          <a:stretch>
            <a:fillRect/>
          </a:stretch>
        </p:blipFill>
        <p:spPr>
          <a:xfrm>
            <a:off x="2268233" y="428625"/>
            <a:ext cx="5415572" cy="5613400"/>
          </a:xfrm>
          <a:prstGeom prst="rect">
            <a:avLst/>
          </a:prstGeom>
        </p:spPr>
      </p:pic>
    </p:spTree>
    <p:extLst>
      <p:ext uri="{BB962C8B-B14F-4D97-AF65-F5344CB8AC3E}">
        <p14:creationId xmlns:p14="http://schemas.microsoft.com/office/powerpoint/2010/main" val="2072725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77334" y="763325"/>
            <a:ext cx="8596668" cy="5278037"/>
          </a:xfrm>
        </p:spPr>
        <p:txBody>
          <a:bodyPr/>
          <a:lstStyle/>
          <a:p>
            <a:r>
              <a:rPr lang="ru-RU" b="1" dirty="0"/>
              <a:t>Задание 4. Диалог</a:t>
            </a:r>
            <a:r>
              <a:rPr lang="ru-RU" i="1" dirty="0"/>
              <a:t> </a:t>
            </a:r>
            <a:endParaRPr lang="ru-RU" dirty="0"/>
          </a:p>
          <a:p>
            <a:endParaRPr lang="ru-RU" dirty="0"/>
          </a:p>
        </p:txBody>
      </p:sp>
      <p:graphicFrame>
        <p:nvGraphicFramePr>
          <p:cNvPr id="4" name="Объект 3"/>
          <p:cNvGraphicFramePr>
            <a:graphicFrameLocks noChangeAspect="1"/>
          </p:cNvGraphicFramePr>
          <p:nvPr>
            <p:extLst>
              <p:ext uri="{D42A27DB-BD31-4B8C-83A1-F6EECF244321}">
                <p14:modId xmlns:p14="http://schemas.microsoft.com/office/powerpoint/2010/main" val="3586781031"/>
              </p:ext>
            </p:extLst>
          </p:nvPr>
        </p:nvGraphicFramePr>
        <p:xfrm>
          <a:off x="1232452" y="1709530"/>
          <a:ext cx="7825823" cy="3665552"/>
        </p:xfrm>
        <a:graphic>
          <a:graphicData uri="http://schemas.openxmlformats.org/presentationml/2006/ole">
            <mc:AlternateContent xmlns:mc="http://schemas.openxmlformats.org/markup-compatibility/2006">
              <mc:Choice xmlns:v="urn:schemas-microsoft-com:vml" Requires="v">
                <p:oleObj spid="_x0000_s6148" name="Документ" r:id="rId3" imgW="5926570" imgH="2498764" progId="Word.Document.12">
                  <p:embed/>
                </p:oleObj>
              </mc:Choice>
              <mc:Fallback>
                <p:oleObj name="Документ" r:id="rId3" imgW="5926570" imgH="2498764" progId="Word.Document.12">
                  <p:embed/>
                  <p:pic>
                    <p:nvPicPr>
                      <p:cNvPr id="0" name=""/>
                      <p:cNvPicPr/>
                      <p:nvPr/>
                    </p:nvPicPr>
                    <p:blipFill>
                      <a:blip r:embed="rId4"/>
                      <a:stretch>
                        <a:fillRect/>
                      </a:stretch>
                    </p:blipFill>
                    <p:spPr>
                      <a:xfrm>
                        <a:off x="1232452" y="1709530"/>
                        <a:ext cx="7825823" cy="3665552"/>
                      </a:xfrm>
                      <a:prstGeom prst="rect">
                        <a:avLst/>
                      </a:prstGeom>
                    </p:spPr>
                  </p:pic>
                </p:oleObj>
              </mc:Fallback>
            </mc:AlternateContent>
          </a:graphicData>
        </a:graphic>
      </p:graphicFrame>
    </p:spTree>
    <p:extLst>
      <p:ext uri="{BB962C8B-B14F-4D97-AF65-F5344CB8AC3E}">
        <p14:creationId xmlns:p14="http://schemas.microsoft.com/office/powerpoint/2010/main" val="221326004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Объект 4"/>
          <p:cNvPicPr>
            <a:picLocks noGrp="1" noChangeAspect="1"/>
          </p:cNvPicPr>
          <p:nvPr>
            <p:ph idx="1"/>
          </p:nvPr>
        </p:nvPicPr>
        <p:blipFill>
          <a:blip r:embed="rId2"/>
          <a:stretch>
            <a:fillRect/>
          </a:stretch>
        </p:blipFill>
        <p:spPr>
          <a:xfrm>
            <a:off x="1964825" y="922352"/>
            <a:ext cx="7218931" cy="4428876"/>
          </a:xfrm>
          <a:prstGeom prst="rect">
            <a:avLst/>
          </a:prstGeom>
        </p:spPr>
      </p:pic>
    </p:spTree>
    <p:extLst>
      <p:ext uri="{BB962C8B-B14F-4D97-AF65-F5344CB8AC3E}">
        <p14:creationId xmlns:p14="http://schemas.microsoft.com/office/powerpoint/2010/main" val="422311626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77334" y="461177"/>
            <a:ext cx="8596668" cy="5580186"/>
          </a:xfrm>
        </p:spPr>
        <p:txBody>
          <a:bodyPr>
            <a:normAutofit lnSpcReduction="10000"/>
          </a:bodyPr>
          <a:lstStyle/>
          <a:p>
            <a:r>
              <a:rPr lang="ru-RU" dirty="0"/>
              <a:t> </a:t>
            </a:r>
            <a:r>
              <a:rPr lang="ru-RU" sz="2400" dirty="0"/>
              <a:t>Продолжительность проведения итогового собеседования для каждого участника итогового собеседования составляет 15-16 минут. </a:t>
            </a:r>
          </a:p>
          <a:p>
            <a:r>
              <a:rPr lang="ru-RU" sz="2400" dirty="0"/>
              <a:t>Для участников итогового собеседования с ОВЗ, участников итогового собеседования – детей-инвалидов и инвалидов продолжительность проведения итогового собеседования может быть увеличена на 30 минут (т.е. общая продолжительность итогового собеседования для указанных категорий участников может составлять в среднем 45 минут). Участники итогового собеседования с ОВЗ, участники итогового собеседования – дети-инвалиды и инвалиды самостоятельно по своему усмотрению распределяют время, отведенное на проведение итогового собеседования. </a:t>
            </a:r>
            <a:endParaRPr lang="ru-RU" sz="2400" dirty="0"/>
          </a:p>
        </p:txBody>
      </p:sp>
    </p:spTree>
    <p:extLst>
      <p:ext uri="{BB962C8B-B14F-4D97-AF65-F5344CB8AC3E}">
        <p14:creationId xmlns:p14="http://schemas.microsoft.com/office/powerpoint/2010/main" val="30150269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Объект 3"/>
          <p:cNvPicPr>
            <a:picLocks noGrp="1" noChangeAspect="1"/>
          </p:cNvPicPr>
          <p:nvPr>
            <p:ph idx="1"/>
          </p:nvPr>
        </p:nvPicPr>
        <p:blipFill>
          <a:blip r:embed="rId2"/>
          <a:stretch>
            <a:fillRect/>
          </a:stretch>
        </p:blipFill>
        <p:spPr>
          <a:xfrm>
            <a:off x="1949018" y="572494"/>
            <a:ext cx="7513033" cy="4023359"/>
          </a:xfrm>
          <a:prstGeom prst="rect">
            <a:avLst/>
          </a:prstGeom>
        </p:spPr>
      </p:pic>
    </p:spTree>
    <p:extLst>
      <p:ext uri="{BB962C8B-B14F-4D97-AF65-F5344CB8AC3E}">
        <p14:creationId xmlns:p14="http://schemas.microsoft.com/office/powerpoint/2010/main" val="214446304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1"/>
          <p:cNvSpPr>
            <a:spLocks noGrp="1"/>
          </p:cNvSpPr>
          <p:nvPr>
            <p:ph idx="1"/>
          </p:nvPr>
        </p:nvSpPr>
        <p:spPr>
          <a:xfrm>
            <a:off x="677334" y="1184745"/>
            <a:ext cx="8596668" cy="4856618"/>
          </a:xfrm>
        </p:spPr>
        <p:txBody>
          <a:bodyPr/>
          <a:lstStyle/>
          <a:p>
            <a:r>
              <a:rPr lang="ru-RU" b="1" dirty="0"/>
              <a:t> </a:t>
            </a:r>
            <a:endParaRPr lang="ru-RU" dirty="0"/>
          </a:p>
          <a:p>
            <a:r>
              <a:rPr lang="ru-RU" b="1" dirty="0"/>
              <a:t>* Если участник итогового собеседования не приступал к выполнению задания 3, то по критериям оценивания правильности речи за выполнение заданий 3 и 4 (P2) ставится не более двух баллов.</a:t>
            </a:r>
            <a:endParaRPr lang="ru-RU" dirty="0"/>
          </a:p>
          <a:p>
            <a:r>
              <a:rPr lang="ru-RU" b="1" dirty="0"/>
              <a:t> </a:t>
            </a:r>
            <a:endParaRPr lang="ru-RU" dirty="0"/>
          </a:p>
          <a:p>
            <a:r>
              <a:rPr lang="ru-RU" b="1" dirty="0"/>
              <a:t>	Максимальное количество баллов за монолог и диалог – 9.</a:t>
            </a:r>
            <a:endParaRPr lang="ru-RU" dirty="0"/>
          </a:p>
          <a:p>
            <a:r>
              <a:rPr lang="ru-RU" b="1" dirty="0"/>
              <a:t> </a:t>
            </a:r>
            <a:endParaRPr lang="ru-RU" dirty="0"/>
          </a:p>
          <a:p>
            <a:r>
              <a:rPr lang="ru-RU" b="1" dirty="0"/>
              <a:t>Общее количество баллов за выполнение всей работы – 20.</a:t>
            </a:r>
            <a:endParaRPr lang="ru-RU" dirty="0"/>
          </a:p>
          <a:p>
            <a:r>
              <a:rPr lang="ru-RU" dirty="0"/>
              <a:t>Участник итогового собеседования получает зачёт в случае, если за выполнение всей работы он</a:t>
            </a:r>
            <a:r>
              <a:rPr lang="ru-RU" b="1" dirty="0"/>
              <a:t> </a:t>
            </a:r>
            <a:r>
              <a:rPr lang="ru-RU" dirty="0"/>
              <a:t>набрал </a:t>
            </a:r>
            <a:r>
              <a:rPr lang="ru-RU" b="1" dirty="0"/>
              <a:t>10 или более баллов</a:t>
            </a:r>
            <a:r>
              <a:rPr lang="ru-RU" dirty="0"/>
              <a:t>.</a:t>
            </a:r>
            <a:r>
              <a:rPr lang="ru-RU" b="1" dirty="0"/>
              <a:t> </a:t>
            </a:r>
            <a:endParaRPr lang="ru-RU" dirty="0"/>
          </a:p>
          <a:p>
            <a:endParaRPr lang="ru-RU" dirty="0"/>
          </a:p>
        </p:txBody>
      </p:sp>
    </p:spTree>
    <p:extLst>
      <p:ext uri="{BB962C8B-B14F-4D97-AF65-F5344CB8AC3E}">
        <p14:creationId xmlns:p14="http://schemas.microsoft.com/office/powerpoint/2010/main" val="159596258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b="1" dirty="0"/>
              <a:t>В состав комиссии по проведению итогового собеседования входят:</a:t>
            </a:r>
            <a:r>
              <a:rPr lang="ru-RU" dirty="0"/>
              <a:t/>
            </a:r>
            <a:br>
              <a:rPr lang="ru-RU" dirty="0"/>
            </a:br>
            <a:endParaRPr lang="ru-RU" dirty="0"/>
          </a:p>
        </p:txBody>
      </p:sp>
      <p:sp>
        <p:nvSpPr>
          <p:cNvPr id="3" name="Объект 2"/>
          <p:cNvSpPr>
            <a:spLocks noGrp="1"/>
          </p:cNvSpPr>
          <p:nvPr>
            <p:ph idx="1"/>
          </p:nvPr>
        </p:nvSpPr>
        <p:spPr>
          <a:xfrm>
            <a:off x="677334" y="1717483"/>
            <a:ext cx="8596668" cy="4810538"/>
          </a:xfrm>
        </p:spPr>
        <p:txBody>
          <a:bodyPr>
            <a:normAutofit fontScale="85000" lnSpcReduction="10000"/>
          </a:bodyPr>
          <a:lstStyle/>
          <a:p>
            <a:r>
              <a:rPr lang="ru-RU" dirty="0" smtClean="0"/>
              <a:t>ответственный </a:t>
            </a:r>
            <a:r>
              <a:rPr lang="ru-RU" dirty="0"/>
              <a:t>организатор образовательной организации, обеспечивающий подготовку и проведение итогового </a:t>
            </a:r>
            <a:r>
              <a:rPr lang="ru-RU" dirty="0" smtClean="0"/>
              <a:t>собеседования</a:t>
            </a:r>
            <a:endParaRPr lang="ru-RU" dirty="0"/>
          </a:p>
          <a:p>
            <a:r>
              <a:rPr lang="ru-RU" dirty="0"/>
              <a:t>организаторы проведения итогового собеседования, обеспечивающие передвижение участников итогового собеседования и соблюдение порядка иными обучающимися образовательной организации, не принимающими участия в итоговом собеседовании                  (в случае если итоговое собеседование проводится во время учебного процесса в образовательной организации</a:t>
            </a:r>
            <a:r>
              <a:rPr lang="ru-RU" dirty="0" smtClean="0"/>
              <a:t>)</a:t>
            </a:r>
            <a:endParaRPr lang="ru-RU" dirty="0"/>
          </a:p>
          <a:p>
            <a:r>
              <a:rPr lang="ru-RU" dirty="0"/>
              <a:t>экзаменатор-собеседник, который проводит собеседование с участниками итогового собеседования, проводит инструктаж участника итогового собеседования по выполнению заданий КИМ итогового собеседования, а также обеспечивает проверку документов, удостоверяющих личность участников итогового собеседования, фиксирует время начала и время окончания проведения итогового собеседования для каждого участника итогового собеседования. Экзаменатором-собеседником может являться педагогический работник, обладающий коммуникативными навыками, грамотной речью (без предъявления требований к опыту работы</a:t>
            </a:r>
            <a:r>
              <a:rPr lang="ru-RU" dirty="0" smtClean="0"/>
              <a:t>);</a:t>
            </a:r>
            <a:endParaRPr lang="ru-RU" dirty="0"/>
          </a:p>
          <a:p>
            <a:r>
              <a:rPr lang="ru-RU" dirty="0"/>
              <a:t>технический специалист, обеспечивающий получение КИМ итогового собеседования от РЦОИ, а также обеспечивающий подготовку технических средств для ведения аудиозаписи в аудиториях проведения итогового собеседования и для внесения информации в специализированную </a:t>
            </a:r>
            <a:r>
              <a:rPr lang="ru-RU" dirty="0" smtClean="0"/>
              <a:t>форму.</a:t>
            </a:r>
            <a:endParaRPr lang="ru-RU" dirty="0"/>
          </a:p>
          <a:p>
            <a:endParaRPr lang="ru-RU" dirty="0"/>
          </a:p>
        </p:txBody>
      </p:sp>
    </p:spTree>
    <p:extLst>
      <p:ext uri="{BB962C8B-B14F-4D97-AF65-F5344CB8AC3E}">
        <p14:creationId xmlns:p14="http://schemas.microsoft.com/office/powerpoint/2010/main" val="378986493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b="1" dirty="0"/>
              <a:t>В состав комиссии по проверке итогового собеседования входят:</a:t>
            </a:r>
            <a:r>
              <a:rPr lang="ru-RU" dirty="0"/>
              <a:t/>
            </a:r>
            <a:br>
              <a:rPr lang="ru-RU" dirty="0"/>
            </a:br>
            <a:endParaRPr lang="ru-RU" dirty="0"/>
          </a:p>
        </p:txBody>
      </p:sp>
      <p:sp>
        <p:nvSpPr>
          <p:cNvPr id="3" name="Объект 2"/>
          <p:cNvSpPr>
            <a:spLocks noGrp="1"/>
          </p:cNvSpPr>
          <p:nvPr>
            <p:ph idx="1"/>
          </p:nvPr>
        </p:nvSpPr>
        <p:spPr/>
        <p:txBody>
          <a:bodyPr/>
          <a:lstStyle/>
          <a:p>
            <a:r>
              <a:rPr lang="ru-RU" sz="3200" dirty="0"/>
              <a:t>Э</a:t>
            </a:r>
            <a:r>
              <a:rPr lang="ru-RU" sz="3200" dirty="0" smtClean="0"/>
              <a:t>ксперты </a:t>
            </a:r>
            <a:r>
              <a:rPr lang="ru-RU" sz="3200" dirty="0"/>
              <a:t>по проверке устных ответов участников итогового собеседования                   (далее – </a:t>
            </a:r>
            <a:r>
              <a:rPr lang="ru-RU" sz="3200" dirty="0" smtClean="0"/>
              <a:t>эксперты). К </a:t>
            </a:r>
            <a:r>
              <a:rPr lang="ru-RU" sz="3200" dirty="0"/>
              <a:t>проверке ответов участников итогового собеседования привлекаются только учителя русского языка и литературы. </a:t>
            </a:r>
          </a:p>
          <a:p>
            <a:endParaRPr lang="ru-RU" dirty="0"/>
          </a:p>
        </p:txBody>
      </p:sp>
    </p:spTree>
    <p:extLst>
      <p:ext uri="{BB962C8B-B14F-4D97-AF65-F5344CB8AC3E}">
        <p14:creationId xmlns:p14="http://schemas.microsoft.com/office/powerpoint/2010/main" val="119332359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77334" y="548641"/>
            <a:ext cx="8596668" cy="5492722"/>
          </a:xfrm>
        </p:spPr>
        <p:txBody>
          <a:bodyPr>
            <a:normAutofit/>
          </a:bodyPr>
          <a:lstStyle/>
          <a:p>
            <a:r>
              <a:rPr lang="ru-RU" sz="2400" dirty="0"/>
              <a:t>В аудиториях проведения итогового собеседования ведется аудиозапись. Порядок осуществления аудиозаписи ответов участников итогового собеседования (потоковая аудиозапись, персональная аудиозапись каждого участника итогового собеседования, комбинирование потоковой и персональной аудиозаписей</a:t>
            </a:r>
            <a:r>
              <a:rPr lang="ru-RU" sz="2400" dirty="0" smtClean="0"/>
              <a:t>).</a:t>
            </a:r>
          </a:p>
          <a:p>
            <a:r>
              <a:rPr lang="ru-RU" sz="2400" dirty="0"/>
              <a:t>Во время проведения итогового собеседования участникам итогового собеседования запрещено иметь при себе средства связи, фото-, аудио- и видеоаппаратуру, справочные материалы, письменные заметки и иные средства хранения и передачи информации. </a:t>
            </a:r>
            <a:endParaRPr lang="ru-RU" sz="2400" dirty="0" smtClean="0"/>
          </a:p>
          <a:p>
            <a:endParaRPr lang="ru-RU" dirty="0"/>
          </a:p>
        </p:txBody>
      </p:sp>
    </p:spTree>
    <p:extLst>
      <p:ext uri="{BB962C8B-B14F-4D97-AF65-F5344CB8AC3E}">
        <p14:creationId xmlns:p14="http://schemas.microsoft.com/office/powerpoint/2010/main" val="55459478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77334" y="644057"/>
            <a:ext cx="8596668" cy="5397306"/>
          </a:xfrm>
        </p:spPr>
        <p:txBody>
          <a:bodyPr>
            <a:normAutofit/>
          </a:bodyPr>
          <a:lstStyle/>
          <a:p>
            <a:r>
              <a:rPr lang="ru-RU" dirty="0"/>
              <a:t>Если проверка ответов участников итогового собеседования проводится экспертом после окончания проведения итогового собеседования по аудиозаписям ответов участников итогового собеседования </a:t>
            </a:r>
            <a:r>
              <a:rPr lang="ru-RU" dirty="0"/>
              <a:t>,</a:t>
            </a:r>
            <a:r>
              <a:rPr lang="ru-RU" dirty="0" smtClean="0"/>
              <a:t>то </a:t>
            </a:r>
            <a:r>
              <a:rPr lang="ru-RU" dirty="0"/>
              <a:t>в целях исключения ситуаций, при которых в дальнейшем невозможно будет оценить устный ответ участника итогового собеседования на основе аудиозаписи, после завершения итогового собеседования участник по своему желанию прослушивает аудиозапись своего ответа для того, чтобы убедиться, что аудиозапись произведена без сбоев, отсутствуют посторонние шумы и помехи, голоса участника итогового собеседования и экзаменатора-собеседника отчетливо слышны. </a:t>
            </a:r>
          </a:p>
          <a:p>
            <a:r>
              <a:rPr lang="ru-RU" dirty="0"/>
              <a:t>Участники итогового собеседования могут прослушать часть аудиозаписи по своему усмотрению.</a:t>
            </a:r>
          </a:p>
          <a:p>
            <a:r>
              <a:rPr lang="ru-RU" dirty="0"/>
              <a:t>В случае выявления некачественной аудиозаписи ответа участника итогового собеседования необходимо предоставить возможность такому участнику повторно сдать итоговое собеседование в дополнительные сроки проведения итогового собеседования, предусмотренные Порядком</a:t>
            </a:r>
            <a:endParaRPr lang="ru-RU" dirty="0"/>
          </a:p>
        </p:txBody>
      </p:sp>
    </p:spTree>
    <p:extLst>
      <p:ext uri="{BB962C8B-B14F-4D97-AF65-F5344CB8AC3E}">
        <p14:creationId xmlns:p14="http://schemas.microsoft.com/office/powerpoint/2010/main" val="352044569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77334" y="890547"/>
            <a:ext cx="8596668" cy="5150816"/>
          </a:xfrm>
        </p:spPr>
        <p:txBody>
          <a:bodyPr>
            <a:normAutofit/>
          </a:bodyPr>
          <a:lstStyle/>
          <a:p>
            <a:r>
              <a:rPr lang="ru-RU" sz="2000" dirty="0"/>
              <a:t>В случае если участник итогового собеседования по состоянию здоровья или другим объективным причинам не может завершить итоговое собеседование, он может покинуть аудиторию проведения итогового собеседования. Ответственный организатор образовательной организации составляет «Акт о досрочном завершении итогового собеседования по русскому языку по уважительным причинам</a:t>
            </a:r>
            <a:r>
              <a:rPr lang="ru-RU" sz="2000" dirty="0" smtClean="0"/>
              <a:t>», а </a:t>
            </a:r>
            <a:r>
              <a:rPr lang="ru-RU" sz="2000" dirty="0"/>
              <a:t>экзаменатор-собеседник вносит соответствующую отметку в форму «Ведомость учета проведения итогового собеседования в аудитории» </a:t>
            </a:r>
            <a:r>
              <a:rPr lang="ru-RU" sz="2000" dirty="0" smtClean="0"/>
              <a:t>В </a:t>
            </a:r>
            <a:r>
              <a:rPr lang="ru-RU" sz="2000" dirty="0"/>
              <a:t>случае если проверка ответов каждого участника итогового собеседования осуществляется экспертом непосредственно в процессе ответа, эксперт ставит отметку о досрочном завершении итогового собеседования в форме «Протокол эксперта по оцениванию ответов участников итогового собеседования</a:t>
            </a:r>
            <a:r>
              <a:rPr lang="ru-RU" sz="2000" dirty="0" smtClean="0"/>
              <a:t>».</a:t>
            </a:r>
            <a:endParaRPr lang="ru-RU" sz="2000" dirty="0"/>
          </a:p>
        </p:txBody>
      </p:sp>
    </p:spTree>
    <p:extLst>
      <p:ext uri="{BB962C8B-B14F-4D97-AF65-F5344CB8AC3E}">
        <p14:creationId xmlns:p14="http://schemas.microsoft.com/office/powerpoint/2010/main" val="256610148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77334" y="413469"/>
            <a:ext cx="8596668" cy="5627894"/>
          </a:xfrm>
        </p:spPr>
        <p:txBody>
          <a:bodyPr>
            <a:normAutofit fontScale="85000" lnSpcReduction="10000"/>
          </a:bodyPr>
          <a:lstStyle/>
          <a:p>
            <a:r>
              <a:rPr lang="ru-RU" dirty="0"/>
              <a:t>Эксперты комиссии по проверке итогового собеседования должны соответствовать указанным ниже требованиям. </a:t>
            </a:r>
          </a:p>
          <a:p>
            <a:r>
              <a:rPr lang="ru-RU" dirty="0"/>
              <a:t>Владение необходимой нормативной базой:</a:t>
            </a:r>
          </a:p>
          <a:p>
            <a:r>
              <a:rPr lang="ru-RU" dirty="0"/>
              <a:t>федеральный компонент государственных образовательных стандартов основного общего и среднего (полного) общего образования по русскому языку, по литературе (базовый и профильный уровни), утвержденный приказом Минобразования России от 05.03.2004 № 1089);</a:t>
            </a:r>
          </a:p>
          <a:p>
            <a:r>
              <a:rPr lang="ru-RU" dirty="0"/>
              <a:t>нормативные правовые акты, регламентирующие проведение итогового собеседования;</a:t>
            </a:r>
          </a:p>
          <a:p>
            <a:r>
              <a:rPr lang="ru-RU" dirty="0"/>
              <a:t>настоящие рекомендации по организации и проведению итогового собеседования.</a:t>
            </a:r>
          </a:p>
          <a:p>
            <a:r>
              <a:rPr lang="ru-RU" dirty="0"/>
              <a:t>Владение необходимыми предметными компетенциями:</a:t>
            </a:r>
          </a:p>
          <a:p>
            <a:r>
              <a:rPr lang="ru-RU" dirty="0"/>
              <a:t>иметь высшее образование по специальности «Русский язык и литература» с квалификацией «Учитель русского языка и литературы».</a:t>
            </a:r>
          </a:p>
          <a:p>
            <a:r>
              <a:rPr lang="ru-RU" dirty="0"/>
              <a:t>Владение компетенциями, необходимыми для проверки итогового собеседования:</a:t>
            </a:r>
          </a:p>
          <a:p>
            <a:r>
              <a:rPr lang="ru-RU" dirty="0"/>
              <a:t>умение объективно оценивать устные ответы участников итогового собеседования;</a:t>
            </a:r>
          </a:p>
          <a:p>
            <a:r>
              <a:rPr lang="ru-RU" dirty="0"/>
              <a:t>умение применять установленные критерии оценивания;</a:t>
            </a:r>
          </a:p>
          <a:p>
            <a:r>
              <a:rPr lang="ru-RU" dirty="0"/>
              <a:t>умение разграничивать ошибки и недочёты различного типа; </a:t>
            </a:r>
          </a:p>
          <a:p>
            <a:r>
              <a:rPr lang="ru-RU" dirty="0"/>
              <a:t>умение оформлять результаты проверки, соблюдая установленные требования;</a:t>
            </a:r>
          </a:p>
          <a:p>
            <a:r>
              <a:rPr lang="ru-RU" dirty="0"/>
              <a:t>умение обобщать результаты.</a:t>
            </a:r>
          </a:p>
          <a:p>
            <a:endParaRPr lang="ru-RU" dirty="0"/>
          </a:p>
        </p:txBody>
      </p:sp>
    </p:spTree>
    <p:extLst>
      <p:ext uri="{BB962C8B-B14F-4D97-AF65-F5344CB8AC3E}">
        <p14:creationId xmlns:p14="http://schemas.microsoft.com/office/powerpoint/2010/main" val="381022049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p:txBody>
          <a:bodyPr/>
          <a:lstStyle/>
          <a:p>
            <a:r>
              <a:rPr lang="ru-RU" sz="3200" dirty="0"/>
              <a:t>10.4</a:t>
            </a:r>
            <a:r>
              <a:rPr lang="ru-RU" sz="3200" dirty="0" smtClean="0"/>
              <a:t>.  </a:t>
            </a:r>
            <a:r>
              <a:rPr lang="ru-RU" sz="3200" dirty="0"/>
              <a:t>Проверка и оценивание итогового собеседования комиссией по проверке итогового собеседования должны завершиться не позднее чем через пять календарных дней с даты проведения итогового собеседования.</a:t>
            </a:r>
          </a:p>
          <a:p>
            <a:endParaRPr lang="ru-RU" dirty="0"/>
          </a:p>
        </p:txBody>
      </p:sp>
    </p:spTree>
    <p:extLst>
      <p:ext uri="{BB962C8B-B14F-4D97-AF65-F5344CB8AC3E}">
        <p14:creationId xmlns:p14="http://schemas.microsoft.com/office/powerpoint/2010/main" val="4172345015"/>
      </p:ext>
    </p:extLst>
  </p:cSld>
  <p:clrMapOvr>
    <a:masterClrMapping/>
  </p:clrMapOvr>
</p:sld>
</file>

<file path=ppt/theme/theme1.xml><?xml version="1.0" encoding="utf-8"?>
<a:theme xmlns:a="http://schemas.openxmlformats.org/drawingml/2006/main" name="Грань">
  <a:themeElements>
    <a:clrScheme name="Грань">
      <a:dk1>
        <a:sysClr val="windowText" lastClr="000000"/>
      </a:dk1>
      <a:lt1>
        <a:sysClr val="window" lastClr="FFFFFF"/>
      </a:lt1>
      <a:dk2>
        <a:srgbClr val="2C3C43"/>
      </a:dk2>
      <a:lt2>
        <a:srgbClr val="EBEBEB"/>
      </a:lt2>
      <a:accent1>
        <a:srgbClr val="5FCBEF"/>
      </a:accent1>
      <a:accent2>
        <a:srgbClr val="2E83C3"/>
      </a:accent2>
      <a:accent3>
        <a:srgbClr val="42D0A2"/>
      </a:accent3>
      <a:accent4>
        <a:srgbClr val="2E946B"/>
      </a:accent4>
      <a:accent5>
        <a:srgbClr val="42B051"/>
      </a:accent5>
      <a:accent6>
        <a:srgbClr val="96D141"/>
      </a:accent6>
      <a:hlink>
        <a:srgbClr val="3FCDE7"/>
      </a:hlink>
      <a:folHlink>
        <a:srgbClr val="A9D3E1"/>
      </a:folHlink>
    </a:clrScheme>
    <a:fontScheme name="Грань">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Грань">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0B5AB586-D108-4FC1-8368-649FE654B894}"/>
    </a:ext>
  </a:extLst>
</a:theme>
</file>

<file path=docProps/app.xml><?xml version="1.0" encoding="utf-8"?>
<Properties xmlns="http://schemas.openxmlformats.org/officeDocument/2006/extended-properties" xmlns:vt="http://schemas.openxmlformats.org/officeDocument/2006/docPropsVTypes">
  <Template>Facet</Template>
  <TotalTime>107</TotalTime>
  <Words>1125</Words>
  <Application>Microsoft Office PowerPoint</Application>
  <PresentationFormat>Широкоэкранный</PresentationFormat>
  <Paragraphs>124</Paragraphs>
  <Slides>21</Slides>
  <Notes>0</Notes>
  <HiddenSlides>0</HiddenSlides>
  <MMClips>0</MMClips>
  <ScaleCrop>false</ScaleCrop>
  <HeadingPairs>
    <vt:vector size="8" baseType="variant">
      <vt:variant>
        <vt:lpstr>Использованные шрифты</vt:lpstr>
      </vt:variant>
      <vt:variant>
        <vt:i4>5</vt:i4>
      </vt:variant>
      <vt:variant>
        <vt:lpstr>Тема</vt:lpstr>
      </vt:variant>
      <vt:variant>
        <vt:i4>1</vt:i4>
      </vt:variant>
      <vt:variant>
        <vt:lpstr>Внедренные серверы OLE</vt:lpstr>
      </vt:variant>
      <vt:variant>
        <vt:i4>1</vt:i4>
      </vt:variant>
      <vt:variant>
        <vt:lpstr>Заголовки слайдов</vt:lpstr>
      </vt:variant>
      <vt:variant>
        <vt:i4>21</vt:i4>
      </vt:variant>
    </vt:vector>
  </HeadingPairs>
  <TitlesOfParts>
    <vt:vector size="28" baseType="lpstr">
      <vt:lpstr>Arial</vt:lpstr>
      <vt:lpstr>Calibri</vt:lpstr>
      <vt:lpstr>Times New Roman</vt:lpstr>
      <vt:lpstr>Trebuchet MS</vt:lpstr>
      <vt:lpstr>Wingdings 3</vt:lpstr>
      <vt:lpstr>Грань</vt:lpstr>
      <vt:lpstr>Документ Microsoft Word</vt:lpstr>
      <vt:lpstr>Устное собеседование. 2020г.</vt:lpstr>
      <vt:lpstr>Презентация PowerPoint</vt:lpstr>
      <vt:lpstr>В состав комиссии по проведению итогового собеседования входят: </vt:lpstr>
      <vt:lpstr>В состав комиссии по проверке итогового собеседования входят: </vt:lpstr>
      <vt:lpstr>Презентация PowerPoint</vt:lpstr>
      <vt:lpstr>Презентация PowerPoint</vt:lpstr>
      <vt:lpstr>Презентация PowerPoint</vt:lpstr>
      <vt:lpstr>Презентация PowerPoint</vt:lpstr>
      <vt:lpstr>Презентация PowerPoint</vt:lpstr>
      <vt:lpstr>Повторный допуск к итоговому собеседованию </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Устное собеседование. 2020г.</dc:title>
  <dc:creator>1</dc:creator>
  <cp:lastModifiedBy>1</cp:lastModifiedBy>
  <cp:revision>10</cp:revision>
  <dcterms:created xsi:type="dcterms:W3CDTF">2020-02-05T07:19:43Z</dcterms:created>
  <dcterms:modified xsi:type="dcterms:W3CDTF">2020-02-05T09:06:57Z</dcterms:modified>
</cp:coreProperties>
</file>