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20" r:id="rId2"/>
    <p:sldId id="419" r:id="rId3"/>
    <p:sldId id="407" r:id="rId4"/>
    <p:sldId id="399" r:id="rId5"/>
    <p:sldId id="346" r:id="rId6"/>
    <p:sldId id="421" r:id="rId7"/>
    <p:sldId id="351" r:id="rId8"/>
    <p:sldId id="423" r:id="rId9"/>
    <p:sldId id="426" r:id="rId10"/>
    <p:sldId id="431" r:id="rId11"/>
    <p:sldId id="428" r:id="rId12"/>
    <p:sldId id="429" r:id="rId13"/>
    <p:sldId id="404" r:id="rId14"/>
    <p:sldId id="348" r:id="rId15"/>
    <p:sldId id="43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FF66"/>
    <a:srgbClr val="FF0066"/>
    <a:srgbClr val="FF7C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91859" autoAdjust="0"/>
  </p:normalViewPr>
  <p:slideViewPr>
    <p:cSldViewPr>
      <p:cViewPr>
        <p:scale>
          <a:sx n="70" d="100"/>
          <a:sy n="70" d="100"/>
        </p:scale>
        <p:origin x="-230" y="8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3142BC-B4A0-46B0-91FB-AC0764A68B09}" type="datetimeFigureOut">
              <a:rPr lang="ru-RU"/>
              <a:pPr>
                <a:defRPr/>
              </a:pPr>
              <a:t>12.01.2016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2E2C2B3-CFD5-4441-99F4-EAF9046A01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F3D0E9-8445-43E3-839D-AF7F56430FF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A4128C-B8B1-49BA-9569-53EB4F47F3E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CA83A8-D851-4D9E-BA95-2114E9A4B00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C102-D4E0-4A2B-871A-234C66A22D4B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0F9E-ED57-42F6-B618-DC4E83D37D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B2F84-E9BF-4739-8BE3-63AC71C1CA05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696E7-5ACE-4A3F-B1FC-A5C7FBC76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FAFC-861B-49FB-B6A1-0C2FC2E98307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67B4-F562-487B-B425-0F3FCC54DB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C5481-BCF9-4801-9681-9A11CC6FE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5F381-F890-4B80-8285-22E561EED3B0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D384F-7102-4F5D-A385-42B8BDFB04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31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429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2818-8255-492A-A688-4AB5C9926CE4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3F49C-87DC-4777-8D9B-61A27634FA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24CF-FC48-4858-AD07-4C6494CFDF62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6DADD-8639-43A6-B181-7566B9CCB2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B40BD-B289-4413-9047-F254C69D03D4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645B-E91F-4B75-8746-E915F7FD5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8FBA7-D107-4FA6-AB6B-950F61AB388C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A0A56-E1E8-463B-837D-63C517B4F2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AD5A-192F-437D-AE09-03BD7E8F9956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C867-EF9A-4EB4-A563-75912ACD50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520F-DF63-4899-8E7D-1BA483E26EC4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5C9C-B1BA-46A8-B625-6D2D46578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239F-55B7-4ED2-AED6-3ECAD4CC5217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EE6F-8BBA-49C8-911F-1F00E51B2C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0" y="274638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1500" y="1600200"/>
            <a:ext cx="8001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24B411-4D26-45DF-A713-5CEED1EFCC03}" type="datetimeFigureOut">
              <a:rPr lang="en-US"/>
              <a:pPr>
                <a:defRPr/>
              </a:pPr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74482A-A378-4A3F-8A36-F6A14235D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588963" y="-892175"/>
            <a:ext cx="8001000" cy="5962650"/>
          </a:xfrm>
        </p:spPr>
        <p:txBody>
          <a:bodyPr/>
          <a:lstStyle/>
          <a:p>
            <a:r>
              <a:rPr lang="ru-RU" sz="3200" b="1" smtClean="0">
                <a:solidFill>
                  <a:srgbClr val="C00000"/>
                </a:solidFill>
              </a:rPr>
              <a:t/>
            </a:r>
            <a:br>
              <a:rPr lang="ru-RU" sz="3200" b="1" smtClean="0">
                <a:solidFill>
                  <a:srgbClr val="C00000"/>
                </a:solidFill>
              </a:rPr>
            </a:b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0" y="466725"/>
            <a:ext cx="5724525" cy="5545138"/>
            <a:chOff x="76769" y="263161"/>
            <a:chExt cx="5332307" cy="554461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6769" y="263161"/>
              <a:ext cx="5332307" cy="5544616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18357" y="725081"/>
              <a:ext cx="4486472" cy="4693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60960" rIns="121920" bIns="6096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5364" name="Прямоугольник 10"/>
          <p:cNvSpPr>
            <a:spLocks noChangeArrowheads="1"/>
          </p:cNvSpPr>
          <p:nvPr/>
        </p:nvSpPr>
        <p:spPr bwMode="auto">
          <a:xfrm>
            <a:off x="5940425" y="2967038"/>
            <a:ext cx="27352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Уразова Гольбану Синхатовна</a:t>
            </a:r>
          </a:p>
          <a:p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МАОУ«Тарманская СОШ»</a:t>
            </a:r>
          </a:p>
        </p:txBody>
      </p:sp>
      <p:sp>
        <p:nvSpPr>
          <p:cNvPr id="15365" name="Прямоугольник 11"/>
          <p:cNvSpPr>
            <a:spLocks noChangeArrowheads="1"/>
          </p:cNvSpPr>
          <p:nvPr/>
        </p:nvSpPr>
        <p:spPr bwMode="auto">
          <a:xfrm>
            <a:off x="5940425" y="333375"/>
            <a:ext cx="313213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Методический семинар</a:t>
            </a:r>
          </a:p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«Использование   игровых технологий на уроках начального обучения»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6"/>
          <p:cNvSpPr txBox="1">
            <a:spLocks noChangeArrowheads="1"/>
          </p:cNvSpPr>
          <p:nvPr/>
        </p:nvSpPr>
        <p:spPr bwMode="auto">
          <a:xfrm>
            <a:off x="395288" y="2997200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Calibri" pitchFamily="34" charset="0"/>
              </a:rPr>
              <a:t>Дидактическая игра</a:t>
            </a:r>
          </a:p>
        </p:txBody>
      </p:sp>
      <p:sp>
        <p:nvSpPr>
          <p:cNvPr id="26626" name="TextBox 9"/>
          <p:cNvSpPr txBox="1">
            <a:spLocks noChangeArrowheads="1"/>
          </p:cNvSpPr>
          <p:nvPr/>
        </p:nvSpPr>
        <p:spPr bwMode="auto">
          <a:xfrm>
            <a:off x="107950" y="3716338"/>
            <a:ext cx="249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Calibri" pitchFamily="34" charset="0"/>
              </a:rPr>
              <a:t>Компьютерная игра</a:t>
            </a:r>
          </a:p>
        </p:txBody>
      </p:sp>
      <p:sp>
        <p:nvSpPr>
          <p:cNvPr id="26627" name="TextBox 10"/>
          <p:cNvSpPr txBox="1">
            <a:spLocks noChangeArrowheads="1"/>
          </p:cNvSpPr>
          <p:nvPr/>
        </p:nvSpPr>
        <p:spPr bwMode="auto">
          <a:xfrm>
            <a:off x="6608763" y="3576638"/>
            <a:ext cx="2139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Calibri" pitchFamily="34" charset="0"/>
              </a:rPr>
              <a:t>Деловая игра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3284985"/>
            <a:ext cx="398057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Игровые технологии</a:t>
            </a: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759325" y="3778250"/>
            <a:ext cx="1655763" cy="2159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268538" y="3789363"/>
            <a:ext cx="1943100" cy="1444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403475" y="3124200"/>
            <a:ext cx="1800225" cy="287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759325" y="3103563"/>
            <a:ext cx="1728788" cy="288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Прямоугольник 2"/>
          <p:cNvSpPr>
            <a:spLocks noChangeArrowheads="1"/>
          </p:cNvSpPr>
          <p:nvPr/>
        </p:nvSpPr>
        <p:spPr bwMode="auto">
          <a:xfrm>
            <a:off x="6608763" y="2898775"/>
            <a:ext cx="1627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Calibri" pitchFamily="34" charset="0"/>
              </a:rPr>
              <a:t>Деловая игра</a:t>
            </a:r>
          </a:p>
        </p:txBody>
      </p:sp>
      <p:pic>
        <p:nvPicPr>
          <p:cNvPr id="26634" name="Рисунок 12" descr="P10307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4084638"/>
            <a:ext cx="36004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Рисунок 13" descr="P10307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60350"/>
            <a:ext cx="367188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Рисунок 15" descr="C:\Users\Гольбану\Desktop\Гольбану\P10400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60350"/>
            <a:ext cx="35274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076700"/>
            <a:ext cx="3744912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Рисунок 1" descr="DSCF08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642938"/>
            <a:ext cx="385603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2" name="Рисунок 2" descr="C:\Users\Гольбану\Desktop\фото года ненужные\IMG_20151103_1225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500438"/>
            <a:ext cx="40005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90" name="Object 66"/>
          <p:cNvGraphicFramePr>
            <a:graphicFrameLocks noChangeAspect="1"/>
          </p:cNvGraphicFramePr>
          <p:nvPr/>
        </p:nvGraphicFramePr>
        <p:xfrm>
          <a:off x="428625" y="3429000"/>
          <a:ext cx="3963988" cy="3048000"/>
        </p:xfrm>
        <a:graphic>
          <a:graphicData uri="http://schemas.openxmlformats.org/presentationml/2006/ole">
            <p:oleObj spid="_x0000_s1090" name="Презентация" r:id="rId5" imgW="4570501" imgH="3427618" progId="PowerPoint.Show.8">
              <p:embed/>
            </p:oleObj>
          </a:graphicData>
        </a:graphic>
      </p:graphicFrame>
      <p:pic>
        <p:nvPicPr>
          <p:cNvPr id="1095" name="Рисунок 6" descr="P10307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642938"/>
            <a:ext cx="41036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" name="Picture 67" descr="F:\Сборник\ФОТО ИРЫ\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00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C:\Users\Гольбану\Desktop\к заявлению\групповая раб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38893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115888"/>
            <a:ext cx="4176713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Мониторинг    опроса                         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обучающихся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179388" y="3068638"/>
            <a:ext cx="8964612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Я провела простой эксперимент. Для этого взяла два урока математики на одну тему. Один урок провела в традиционной форме, другой – в игровой. После опроса учащихся 100% учеников выбрали урок в игровой форме как наиболее интересный. В то же время усвоение учебного материала улучшилось на 28%. </a:t>
            </a:r>
          </a:p>
          <a:p>
            <a:pPr marL="342900" indent="-342900">
              <a:spcBef>
                <a:spcPct val="20000"/>
              </a:spcBef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это значит – я на правильном пути!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001000" cy="1643062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Главным показателем  моей работы является устойчивый интерес детей  к учебной деятельности.</a:t>
            </a:r>
          </a:p>
        </p:txBody>
      </p:sp>
      <p:pic>
        <p:nvPicPr>
          <p:cNvPr id="30722" name="Объект 3" descr="C:\Users\Гольбану\Desktop\фото года ненужные\урок откр.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73238"/>
            <a:ext cx="4465638" cy="4248150"/>
          </a:xfrm>
        </p:spPr>
      </p:pic>
      <p:pic>
        <p:nvPicPr>
          <p:cNvPr id="30723" name="Рисунок 4" descr="C:\Users\Гольбану\Desktop\фото года ненужные\урок солныш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3150" y="1790700"/>
            <a:ext cx="3960813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WordArt 10"/>
          <p:cNvSpPr>
            <a:spLocks noChangeArrowheads="1" noChangeShapeType="1" noTextEdit="1"/>
          </p:cNvSpPr>
          <p:nvPr/>
        </p:nvSpPr>
        <p:spPr bwMode="auto">
          <a:xfrm>
            <a:off x="1285875" y="500063"/>
            <a:ext cx="6072188" cy="32146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900113" y="150813"/>
            <a:ext cx="7993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«Учитель и ученики растут вместе»</a:t>
            </a:r>
          </a:p>
          <a:p>
            <a:r>
              <a:rPr lang="ru-RU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28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Конфуций</a:t>
            </a:r>
            <a:endParaRPr lang="ru-RU" sz="2800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Рисунок 6" descr="C:\Users\Гольбану\Desktop\фото года ненужные\газета\Вруч грамо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228725"/>
            <a:ext cx="7993062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88913"/>
            <a:ext cx="8001000" cy="1008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Рисунок 2" descr="C:\Users\Гольбану\Desktop\фотки и откр уроки\IMG_20150305_134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96975"/>
            <a:ext cx="79200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8" descr="школьный звонок анимация - Юлия Викторовна Ериг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1341438"/>
            <a:ext cx="8699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 descr="C:\Users\Гольбану\Pictures\0_901ca_a7a8aa5c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5095875"/>
            <a:ext cx="20383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357563"/>
            <a:ext cx="8001000" cy="18716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 будущее уже наступило»</a:t>
            </a:r>
            <a:b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ЮНГ</a:t>
            </a:r>
            <a:b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7" descr="F:\Сборник\ФОТО ИРЫ\fg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33115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5" descr="C:\Users\Гольбану\Desktop\фото года ненужные\DSC056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88913"/>
            <a:ext cx="489743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143375" y="3643313"/>
            <a:ext cx="4286250" cy="16351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 знающих и желающих знать больше, самостоятельно мыслящих, культурных, ответственных молодых людей - будущего нашей страны</a:t>
            </a:r>
            <a:r>
              <a:rPr lang="ru-RU" b="1" i="1" dirty="0">
                <a:solidFill>
                  <a:srgbClr val="002060"/>
                </a:solidFill>
                <a:latin typeface="+mn-lt"/>
                <a:cs typeface="+mn-cs"/>
              </a:rPr>
              <a:t>.</a:t>
            </a:r>
            <a:endParaRPr lang="ru-RU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071938" y="1357313"/>
            <a:ext cx="4143375" cy="13287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нравственных и эстетических чувств у ребенка ,эмоционально-ценностного  отношения к себе и к окружающим</a:t>
            </a:r>
            <a:r>
              <a:rPr lang="ru-RU" b="1" i="1" dirty="0">
                <a:solidFill>
                  <a:srgbClr val="002060"/>
                </a:solidFill>
                <a:latin typeface="+mn-lt"/>
                <a:cs typeface="+mn-cs"/>
              </a:rPr>
              <a:t>;</a:t>
            </a:r>
            <a:endParaRPr lang="ru-RU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00063" y="714375"/>
            <a:ext cx="3071812" cy="22479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FF66"/>
              </a:gs>
              <a:gs pos="50000">
                <a:srgbClr val="FFFFFF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личности школьника, его творческих способностей, интереса к учению, формирование желания и умения учиться;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857250" y="4643438"/>
            <a:ext cx="2357438" cy="1463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rgbClr val="FFFFA7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начального общего образования:</a:t>
            </a:r>
          </a:p>
        </p:txBody>
      </p:sp>
      <p:sp>
        <p:nvSpPr>
          <p:cNvPr id="16" name="Стрелка влево 15"/>
          <p:cNvSpPr/>
          <p:nvPr/>
        </p:nvSpPr>
        <p:spPr>
          <a:xfrm rot="5400000">
            <a:off x="1285875" y="3643313"/>
            <a:ext cx="1274763" cy="2746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Стрелка влево 16"/>
          <p:cNvSpPr/>
          <p:nvPr/>
        </p:nvSpPr>
        <p:spPr>
          <a:xfrm rot="8067121">
            <a:off x="1772444" y="3367881"/>
            <a:ext cx="2768600" cy="3254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Стрелка влево 18"/>
          <p:cNvSpPr/>
          <p:nvPr/>
        </p:nvSpPr>
        <p:spPr>
          <a:xfrm rot="8654507" flipV="1">
            <a:off x="2863850" y="4225925"/>
            <a:ext cx="1330325" cy="209550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6" name="Рисунок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5" y="142875"/>
            <a:ext cx="2286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6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565400"/>
            <a:ext cx="8678862" cy="1738313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успешной реализации</a:t>
            </a:r>
            <a:b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ФГОС</a:t>
            </a:r>
            <a:b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основной упор в своей работе</a:t>
            </a:r>
            <a:b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делаю на игровые технологии</a:t>
            </a:r>
          </a:p>
        </p:txBody>
      </p:sp>
      <p:pic>
        <p:nvPicPr>
          <p:cNvPr id="18434" name="Рисунок 5" descr="C:\Users\Гольбану\Desktop\фото года ненужные\Конструкт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303713"/>
            <a:ext cx="38163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7" descr="C:\Users\User\AppData\Local\Microsoft\Windows\Temporary Internet Files\Content.Word\P1030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38163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C:\Documents and Settings\hobbit\Рабочий стол\анимашки\Анимации\Школьные\9п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068638"/>
            <a:ext cx="720725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10" descr="P10307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88913"/>
            <a:ext cx="40322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1" descr="P10307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303713"/>
            <a:ext cx="41767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3200400" y="2133600"/>
            <a:ext cx="2438400" cy="2286000"/>
          </a:xfrm>
          <a:prstGeom prst="octagon">
            <a:avLst>
              <a:gd name="adj" fmla="val 28606"/>
            </a:avLst>
          </a:prstGeom>
          <a:solidFill>
            <a:schemeClr val="accent1"/>
          </a:solidFill>
          <a:ln w="76200" cmpd="tri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</a:p>
          <a:p>
            <a:pPr algn="ctr"/>
            <a:r>
              <a:rPr lang="ru-RU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sp>
        <p:nvSpPr>
          <p:cNvPr id="28678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14625" y="142875"/>
            <a:ext cx="3214688" cy="1273175"/>
          </a:xfrm>
          <a:prstGeom prst="wedgeRoundRectCallout">
            <a:avLst>
              <a:gd name="adj1" fmla="val 3544"/>
              <a:gd name="adj2" fmla="val 10249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714375" y="2143125"/>
            <a:ext cx="1800225" cy="2214563"/>
          </a:xfrm>
          <a:prstGeom prst="wedgeRoundRectCallout">
            <a:avLst>
              <a:gd name="adj1" fmla="val 84688"/>
              <a:gd name="adj2" fmla="val 184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Тренировка памяти, помогающая учащимся вырабатывать речевые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умения и навыки.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6019800" y="2143125"/>
            <a:ext cx="2409825" cy="2214563"/>
          </a:xfrm>
          <a:prstGeom prst="wedgeRoundRectCallout">
            <a:avLst>
              <a:gd name="adj1" fmla="val -64542"/>
              <a:gd name="adj2" fmla="val 25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Активизация деятельности учащихся.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AutoShape 2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928938" y="5072063"/>
            <a:ext cx="2714625" cy="1285875"/>
          </a:xfrm>
          <a:prstGeom prst="wedgeRoundRectCallout">
            <a:avLst>
              <a:gd name="adj1" fmla="val 5322"/>
              <a:gd name="adj2" fmla="val -1000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Самая актуальная  технология  для учителя начальной школы.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Text Box 26"/>
          <p:cNvSpPr txBox="1">
            <a:spLocks noChangeArrowheads="1"/>
          </p:cNvSpPr>
          <p:nvPr/>
        </p:nvSpPr>
        <p:spPr bwMode="auto">
          <a:xfrm>
            <a:off x="457200" y="6019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19463" name="Прямоугольник 12"/>
          <p:cNvSpPr>
            <a:spLocks noChangeArrowheads="1"/>
          </p:cNvSpPr>
          <p:nvPr/>
        </p:nvSpPr>
        <p:spPr bwMode="auto">
          <a:xfrm>
            <a:off x="3071813" y="285750"/>
            <a:ext cx="3357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Эффективное средство воспитания познавательных процессов.</a:t>
            </a:r>
            <a:endParaRPr lang="ru-RU" sz="160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6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8" grpId="0" animBg="1"/>
      <p:bldP spid="28679" grpId="0" animBg="1"/>
      <p:bldP spid="28684" grpId="0" animBg="1"/>
      <p:bldP spid="286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2096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125" y="3213100"/>
            <a:ext cx="8001000" cy="2808288"/>
          </a:xfrm>
        </p:spPr>
        <p:txBody>
          <a:bodyPr rtlCol="0">
            <a:normAutofit fontScale="3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000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000" dirty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000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000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000" dirty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ребёнок должен играть, даже когда делает серьёзное дело. Вся его жизнь – это игра».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7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67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86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А.С.Макаренко</a:t>
            </a:r>
            <a:r>
              <a:rPr lang="ru-RU" sz="67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Рисунок 3" descr="C:\Users\Гольбану\Desktop\фото года ненужные\P1040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8913"/>
            <a:ext cx="39608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41767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7" descr="F:\Сборник\ФОТО ИРЫ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88913"/>
            <a:ext cx="1295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1"/>
          <p:cNvSpPr txBox="1">
            <a:spLocks noChangeArrowheads="1"/>
          </p:cNvSpPr>
          <p:nvPr/>
        </p:nvSpPr>
        <p:spPr bwMode="auto">
          <a:xfrm>
            <a:off x="468313" y="549275"/>
            <a:ext cx="83089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  </a:t>
            </a:r>
            <a:r>
              <a:rPr lang="ru-RU"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Опора на игру- </a:t>
            </a:r>
            <a:r>
              <a:rPr lang="ru-RU" sz="36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это важнейший путь   включения младших школьников в учебную работу.           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565400"/>
            <a:ext cx="41767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 descr="C:\Users\Гольбану\Desktop\Гольбану\P1040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2565400"/>
            <a:ext cx="4270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1"/>
          <p:cNvSpPr txBox="1">
            <a:spLocks noChangeArrowheads="1"/>
          </p:cNvSpPr>
          <p:nvPr/>
        </p:nvSpPr>
        <p:spPr bwMode="auto">
          <a:xfrm>
            <a:off x="468313" y="549275"/>
            <a:ext cx="83089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«Учиться надо весело, учиться надо весело, учиться надо весело, чтоб хорошо учиться …»</a:t>
            </a:r>
            <a:endParaRPr lang="ru-RU" sz="2800" b="1" i="1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143125"/>
            <a:ext cx="42481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7" descr="F:\Сборник\ФОТО ИРЫ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2205038"/>
            <a:ext cx="9461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 descr="C:\Users\User\AppData\Local\Microsoft\Windows\Temporary Internet Files\Content.Word\P10400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800" y="2143125"/>
            <a:ext cx="4270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C:\Users\Гольбану\Desktop\к заявлению\ос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571500"/>
            <a:ext cx="3929063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 descr="C:\Users\Гольбану\Desktop\к заявлению\день ма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3429000"/>
            <a:ext cx="37861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C:\Users\Гольбану\Desktop\фотки года\Риша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571500"/>
            <a:ext cx="37861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 descr="C:\Users\Гольбану\Desktop\фотки года\музе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429000"/>
            <a:ext cx="40005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7" descr="F:\Сборник\ФОТО ИРЫ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286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RU_Ed_9_ElementarySchool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MSC_MS_RU_RU_Ed_9_ElementarySchool_2007v_Russia</Template>
  <TotalTime>3618</TotalTime>
  <Words>234</Words>
  <Application>Microsoft Office PowerPoint</Application>
  <PresentationFormat>Экран (4:3)</PresentationFormat>
  <Paragraphs>52</Paragraphs>
  <Slides>15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Arial</vt:lpstr>
      <vt:lpstr>Times New Roman</vt:lpstr>
      <vt:lpstr>MSC_MS_RU_RU_Ed_9_ElementarySchool_2007v_Russia</vt:lpstr>
      <vt:lpstr>MSC_MS_RU_RU_Ed_9_ElementarySchool_2007v_Russia</vt:lpstr>
      <vt:lpstr>Презентация</vt:lpstr>
      <vt:lpstr> </vt:lpstr>
      <vt:lpstr>   «И будущее уже наступило»                                    РОБЕРТ ЮНГ  </vt:lpstr>
      <vt:lpstr>Слайд 3</vt:lpstr>
      <vt:lpstr>Для успешной реализации ФГОС основной упор в своей работе делаю на игровые технологии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Главным показателем  моей работы является устойчивый интерес детей  к учебной деятельности.</vt:lpstr>
      <vt:lpstr>Слайд 14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keywords/>
  <dc:description>Шаблон оформления
Корпорация Майкрософт</dc:description>
  <cp:lastModifiedBy>МОУ Тарманская СОШ</cp:lastModifiedBy>
  <cp:revision>578</cp:revision>
  <dcterms:created xsi:type="dcterms:W3CDTF">2012-07-30T10:37:41Z</dcterms:created>
  <dcterms:modified xsi:type="dcterms:W3CDTF">2016-01-12T09:47:40Z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TC019087049991</vt:lpwstr>
  </property>
</Properties>
</file>