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7"/>
  </p:notesMasterIdLst>
  <p:sldIdLst>
    <p:sldId id="257" r:id="rId2"/>
    <p:sldId id="259" r:id="rId3"/>
    <p:sldId id="334" r:id="rId4"/>
    <p:sldId id="335" r:id="rId5"/>
    <p:sldId id="336" r:id="rId6"/>
    <p:sldId id="347" r:id="rId7"/>
    <p:sldId id="337" r:id="rId8"/>
    <p:sldId id="338" r:id="rId9"/>
    <p:sldId id="348" r:id="rId10"/>
    <p:sldId id="339" r:id="rId11"/>
    <p:sldId id="340" r:id="rId12"/>
    <p:sldId id="349" r:id="rId13"/>
    <p:sldId id="341" r:id="rId14"/>
    <p:sldId id="342" r:id="rId15"/>
    <p:sldId id="350" r:id="rId16"/>
    <p:sldId id="351" r:id="rId17"/>
    <p:sldId id="343" r:id="rId18"/>
    <p:sldId id="344" r:id="rId19"/>
    <p:sldId id="362" r:id="rId20"/>
    <p:sldId id="345" r:id="rId21"/>
    <p:sldId id="352" r:id="rId22"/>
    <p:sldId id="346" r:id="rId23"/>
    <p:sldId id="360" r:id="rId24"/>
    <p:sldId id="361" r:id="rId25"/>
    <p:sldId id="353" r:id="rId26"/>
    <p:sldId id="354" r:id="rId27"/>
    <p:sldId id="355" r:id="rId28"/>
    <p:sldId id="356" r:id="rId29"/>
    <p:sldId id="357" r:id="rId30"/>
    <p:sldId id="358" r:id="rId31"/>
    <p:sldId id="359" r:id="rId32"/>
    <p:sldId id="261" r:id="rId33"/>
    <p:sldId id="263" r:id="rId34"/>
    <p:sldId id="307" r:id="rId35"/>
    <p:sldId id="264" r:id="rId36"/>
    <p:sldId id="308" r:id="rId37"/>
    <p:sldId id="309" r:id="rId38"/>
    <p:sldId id="310" r:id="rId39"/>
    <p:sldId id="306" r:id="rId40"/>
    <p:sldId id="311" r:id="rId41"/>
    <p:sldId id="266" r:id="rId42"/>
    <p:sldId id="272" r:id="rId43"/>
    <p:sldId id="273" r:id="rId44"/>
    <p:sldId id="322" r:id="rId45"/>
    <p:sldId id="312" r:id="rId46"/>
    <p:sldId id="274" r:id="rId47"/>
    <p:sldId id="323" r:id="rId48"/>
    <p:sldId id="324" r:id="rId49"/>
    <p:sldId id="280" r:id="rId50"/>
    <p:sldId id="327" r:id="rId51"/>
    <p:sldId id="281" r:id="rId52"/>
    <p:sldId id="282" r:id="rId53"/>
    <p:sldId id="325" r:id="rId54"/>
    <p:sldId id="314" r:id="rId55"/>
    <p:sldId id="315" r:id="rId56"/>
    <p:sldId id="283" r:id="rId57"/>
    <p:sldId id="316" r:id="rId58"/>
    <p:sldId id="328" r:id="rId59"/>
    <p:sldId id="331" r:id="rId60"/>
    <p:sldId id="329" r:id="rId61"/>
    <p:sldId id="286" r:id="rId62"/>
    <p:sldId id="330" r:id="rId63"/>
    <p:sldId id="332" r:id="rId64"/>
    <p:sldId id="288" r:id="rId65"/>
    <p:sldId id="289" r:id="rId66"/>
    <p:sldId id="290" r:id="rId67"/>
    <p:sldId id="291" r:id="rId68"/>
    <p:sldId id="292" r:id="rId69"/>
    <p:sldId id="333" r:id="rId70"/>
    <p:sldId id="293" r:id="rId71"/>
    <p:sldId id="319" r:id="rId72"/>
    <p:sldId id="320" r:id="rId73"/>
    <p:sldId id="294" r:id="rId74"/>
    <p:sldId id="295" r:id="rId75"/>
    <p:sldId id="296" r:id="rId76"/>
    <p:sldId id="297" r:id="rId77"/>
    <p:sldId id="298" r:id="rId78"/>
    <p:sldId id="299" r:id="rId79"/>
    <p:sldId id="300" r:id="rId80"/>
    <p:sldId id="301" r:id="rId81"/>
    <p:sldId id="305" r:id="rId82"/>
    <p:sldId id="302" r:id="rId83"/>
    <p:sldId id="303" r:id="rId84"/>
    <p:sldId id="304" r:id="rId85"/>
    <p:sldId id="262" r:id="rId8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72" y="-3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16F2B3-1AD5-4FCA-B410-4B21C67D6A12}" type="datetimeFigureOut">
              <a:rPr lang="ru-RU" smtClean="0"/>
              <a:pPr/>
              <a:t>27.04.2010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42544-C4A6-4274-8474-4313202A24F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1E42544-C4A6-4274-8474-4313202A24FE}"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27.04.2010</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27.04.2010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27.04.2010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27.04.2010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27.04.2010</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27.04.2010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27.04.2010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27.04.2010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27.04.2010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27.04.2010</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27.04.2010</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pPr/>
              <a:t>27.04.2010</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gif"/><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hyperlink" Target="http://ru.wikipedia.org/wiki/%D0%A4%D0%B0%D0%B9%D0%BB:Melting_icecubes.gif"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5.xml"/><Relationship Id="rId6" Type="http://schemas.openxmlformats.org/officeDocument/2006/relationships/image" Target="../media/image48.gif"/><Relationship Id="rId5" Type="http://schemas.openxmlformats.org/officeDocument/2006/relationships/image" Target="../media/image47.gif"/><Relationship Id="rId4" Type="http://schemas.openxmlformats.org/officeDocument/2006/relationships/image" Target="../media/image46.gif"/></Relationships>
</file>

<file path=ppt/slides/_rels/slide24.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4.xml"/><Relationship Id="rId4" Type="http://schemas.openxmlformats.org/officeDocument/2006/relationships/image" Target="../media/image51.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8.xml"/><Relationship Id="rId4" Type="http://schemas.openxmlformats.org/officeDocument/2006/relationships/image" Target="../media/image8.gi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8.xml"/><Relationship Id="rId4" Type="http://schemas.openxmlformats.org/officeDocument/2006/relationships/image" Target="../media/image11.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8.vml"/></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xml"/><Relationship Id="rId4" Type="http://schemas.openxmlformats.org/officeDocument/2006/relationships/image" Target="../media/image7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xml"/><Relationship Id="rId4" Type="http://schemas.openxmlformats.org/officeDocument/2006/relationships/image" Target="../media/image8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hyperlink" Target="http://fipi.ru/view/sections/92/docs/" TargetMode="External"/><Relationship Id="rId2" Type="http://schemas.openxmlformats.org/officeDocument/2006/relationships/hyperlink" Target="http://egephizika/" TargetMode="External"/><Relationship Id="rId1" Type="http://schemas.openxmlformats.org/officeDocument/2006/relationships/slideLayout" Target="../slideLayouts/slideLayout9.xml"/><Relationship Id="rId6" Type="http://schemas.openxmlformats.org/officeDocument/2006/relationships/hyperlink" Target="http://sfiz.ru/" TargetMode="External"/><Relationship Id="rId5" Type="http://schemas.openxmlformats.org/officeDocument/2006/relationships/hyperlink" Target="file:///D:\&#1048;&#1088;&#1080;&#1085;&#1072;\&#1045;&#1043;&#1069;\&#1060;&#1080;&#1079;&#1080;&#1082;&#1072;\&#1055;&#1086;&#1076;&#1075;&#1086;&#1090;&#1086;&#1074;&#1082;&#1072;%20&#1082;%20&#1045;&#1043;&#1069;\74.%20&#1052;&#1086;&#1083;&#1077;&#1082;&#1091;&#1083;&#1103;&#1088;&#1085;&#1072;&#1103;%20&#1092;&#1080;&#1079;&#1080;&#1082;&#1072;\&#1069;&#1090;&#1072;%20&#1091;&#1076;&#1080;&#1074;&#1080;&#1090;&#1077;&#1083;&#1100;&#1085;&#1072;&#1103;" TargetMode="External"/><Relationship Id="rId4" Type="http://schemas.openxmlformats.org/officeDocument/2006/relationships/hyperlink" Target="http://gannalv.narod.ru/mk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
            </a:r>
            <a:br>
              <a:rPr lang="ru-RU" dirty="0" smtClean="0"/>
            </a:br>
            <a:r>
              <a:rPr lang="ru-RU" i="1" dirty="0" smtClean="0"/>
              <a:t>МОЛЕКУЛЯРНАЯ ФИЗИКА </a:t>
            </a:r>
            <a:r>
              <a:rPr lang="ru-RU" dirty="0" smtClean="0"/>
              <a:t>. Подготовка к ЕГЭ</a:t>
            </a:r>
            <a:endParaRPr lang="ru-RU" dirty="0"/>
          </a:p>
        </p:txBody>
      </p:sp>
      <p:sp>
        <p:nvSpPr>
          <p:cNvPr id="3" name="Подзаголовок 2"/>
          <p:cNvSpPr>
            <a:spLocks noGrp="1"/>
          </p:cNvSpPr>
          <p:nvPr>
            <p:ph type="subTitle" idx="1"/>
          </p:nvPr>
        </p:nvSpPr>
        <p:spPr/>
        <p:txBody>
          <a:bodyPr/>
          <a:lstStyle/>
          <a:p>
            <a:pPr>
              <a:defRPr/>
            </a:pPr>
            <a:r>
              <a:rPr lang="ru-RU" dirty="0" smtClean="0"/>
              <a:t>Учитель: Попова И.А.</a:t>
            </a:r>
            <a:br>
              <a:rPr lang="ru-RU" dirty="0" smtClean="0"/>
            </a:br>
            <a:r>
              <a:rPr lang="ru-RU" dirty="0" smtClean="0"/>
              <a:t>МОУ СОШ № 30</a:t>
            </a:r>
          </a:p>
          <a:p>
            <a:pPr>
              <a:defRPr/>
            </a:pPr>
            <a:r>
              <a:rPr lang="ru-RU" dirty="0" smtClean="0"/>
              <a:t>Белово 2010</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04800"/>
            <a:ext cx="8466460" cy="762000"/>
          </a:xfrm>
        </p:spPr>
        <p:txBody>
          <a:bodyPr>
            <a:normAutofit/>
          </a:bodyPr>
          <a:lstStyle/>
          <a:p>
            <a:r>
              <a:rPr lang="ru-RU" dirty="0" smtClean="0"/>
              <a:t>Связь между давлением и средней кинетической энергией теплового движения молекул идеального газа</a:t>
            </a:r>
            <a:endParaRPr lang="ru-RU" dirty="0"/>
          </a:p>
        </p:txBody>
      </p:sp>
      <p:sp>
        <p:nvSpPr>
          <p:cNvPr id="3" name="Текст 2"/>
          <p:cNvSpPr>
            <a:spLocks noGrp="1"/>
          </p:cNvSpPr>
          <p:nvPr>
            <p:ph type="body" idx="2"/>
          </p:nvPr>
        </p:nvSpPr>
        <p:spPr/>
        <p:txBody>
          <a:bodyPr>
            <a:normAutofit/>
          </a:bodyPr>
          <a:lstStyle/>
          <a:p>
            <a:r>
              <a:rPr lang="ru-RU" sz="2800" b="1" dirty="0" smtClean="0"/>
              <a:t>Основное уравнение МКТ газов.</a:t>
            </a:r>
            <a:endParaRPr lang="ru-RU" sz="2800" dirty="0"/>
          </a:p>
        </p:txBody>
      </p:sp>
      <p:sp>
        <p:nvSpPr>
          <p:cNvPr id="4" name="Содержимое 3"/>
          <p:cNvSpPr>
            <a:spLocks noGrp="1"/>
          </p:cNvSpPr>
          <p:nvPr>
            <p:ph sz="half" idx="1"/>
          </p:nvPr>
        </p:nvSpPr>
        <p:spPr>
          <a:xfrm>
            <a:off x="214282" y="3214686"/>
            <a:ext cx="8666456" cy="3477574"/>
          </a:xfrm>
        </p:spPr>
        <p:txBody>
          <a:bodyPr>
            <a:normAutofit fontScale="62500" lnSpcReduction="20000"/>
          </a:bodyPr>
          <a:lstStyle/>
          <a:p>
            <a:r>
              <a:rPr lang="ru-RU" b="1" dirty="0" smtClean="0">
                <a:solidFill>
                  <a:srgbClr val="FF0000"/>
                </a:solidFill>
              </a:rPr>
              <a:t>Давление газа </a:t>
            </a:r>
            <a:r>
              <a:rPr lang="ru-RU" dirty="0" smtClean="0"/>
              <a:t>равно двум третям средней кинетической энергии поступательного движения молекул, содержащихся в единице объема</a:t>
            </a:r>
          </a:p>
          <a:p>
            <a:r>
              <a:rPr lang="en-US" b="1" i="1" dirty="0" smtClean="0">
                <a:solidFill>
                  <a:srgbClr val="FF0000"/>
                </a:solidFill>
              </a:rPr>
              <a:t>p = </a:t>
            </a:r>
            <a:r>
              <a:rPr lang="en-US" b="1" i="1" dirty="0" err="1" smtClean="0">
                <a:solidFill>
                  <a:srgbClr val="FF0000"/>
                </a:solidFill>
              </a:rPr>
              <a:t>nkT</a:t>
            </a:r>
            <a:r>
              <a:rPr lang="ru-RU" b="1" i="1" dirty="0" smtClean="0">
                <a:solidFill>
                  <a:srgbClr val="FF0000"/>
                </a:solidFill>
              </a:rPr>
              <a:t>,</a:t>
            </a:r>
          </a:p>
          <a:p>
            <a:r>
              <a:rPr lang="ru-RU" dirty="0" smtClean="0"/>
              <a:t>где </a:t>
            </a:r>
            <a:r>
              <a:rPr lang="ru-RU" b="1" i="1" dirty="0" err="1" smtClean="0">
                <a:solidFill>
                  <a:srgbClr val="FF0000"/>
                </a:solidFill>
              </a:rPr>
              <a:t>n</a:t>
            </a:r>
            <a:r>
              <a:rPr lang="ru-RU" b="1" i="1" dirty="0" smtClean="0">
                <a:solidFill>
                  <a:srgbClr val="FF0000"/>
                </a:solidFill>
              </a:rPr>
              <a:t> = N / V </a:t>
            </a:r>
            <a:r>
              <a:rPr lang="ru-RU" dirty="0" smtClean="0"/>
              <a:t>– концентрация молекул (т. е. число молекул в единице объема сосуда)</a:t>
            </a:r>
          </a:p>
          <a:p>
            <a:r>
              <a:rPr lang="ru-RU" dirty="0" err="1" smtClean="0"/>
              <a:t>k</a:t>
            </a:r>
            <a:r>
              <a:rPr lang="ru-RU" dirty="0" smtClean="0"/>
              <a:t> –постоянной Больцмана, в честь австрийского физика. Ее численное значение в СИ равно: </a:t>
            </a:r>
            <a:br>
              <a:rPr lang="ru-RU" dirty="0" smtClean="0"/>
            </a:br>
            <a:r>
              <a:rPr lang="ru-RU" b="1" dirty="0" err="1" smtClean="0">
                <a:solidFill>
                  <a:srgbClr val="FF0000"/>
                </a:solidFill>
              </a:rPr>
              <a:t>k</a:t>
            </a:r>
            <a:r>
              <a:rPr lang="ru-RU" b="1" dirty="0" smtClean="0">
                <a:solidFill>
                  <a:srgbClr val="FF0000"/>
                </a:solidFill>
              </a:rPr>
              <a:t> = 1,38·10</a:t>
            </a:r>
            <a:r>
              <a:rPr lang="ru-RU" b="1" baseline="30000" dirty="0" smtClean="0">
                <a:solidFill>
                  <a:srgbClr val="FF0000"/>
                </a:solidFill>
              </a:rPr>
              <a:t>–23</a:t>
            </a:r>
            <a:r>
              <a:rPr lang="ru-RU" b="1" dirty="0" smtClean="0">
                <a:solidFill>
                  <a:srgbClr val="FF0000"/>
                </a:solidFill>
              </a:rPr>
              <a:t> Дж/К.</a:t>
            </a:r>
          </a:p>
          <a:p>
            <a:r>
              <a:rPr lang="ru-RU" b="1" dirty="0" smtClean="0">
                <a:solidFill>
                  <a:srgbClr val="FF0000"/>
                </a:solidFill>
              </a:rPr>
              <a:t>Закон Дальтона: </a:t>
            </a:r>
            <a:r>
              <a:rPr lang="ru-RU" dirty="0" smtClean="0"/>
              <a:t>давление в смеси химически невзаимодействующих газов равно сумме их парциальных давлений</a:t>
            </a:r>
          </a:p>
          <a:p>
            <a:r>
              <a:rPr lang="pt-BR" b="1" i="1" dirty="0" smtClean="0">
                <a:solidFill>
                  <a:srgbClr val="FF0000"/>
                </a:solidFill>
              </a:rPr>
              <a:t>p = p</a:t>
            </a:r>
            <a:r>
              <a:rPr lang="pt-BR" b="1" i="1" baseline="-25000" dirty="0" smtClean="0">
                <a:solidFill>
                  <a:srgbClr val="FF0000"/>
                </a:solidFill>
              </a:rPr>
              <a:t>1</a:t>
            </a:r>
            <a:r>
              <a:rPr lang="pt-BR" b="1" i="1" dirty="0" smtClean="0">
                <a:solidFill>
                  <a:srgbClr val="FF0000"/>
                </a:solidFill>
              </a:rPr>
              <a:t> + p</a:t>
            </a:r>
            <a:r>
              <a:rPr lang="pt-BR" b="1" i="1" baseline="-25000" dirty="0" smtClean="0">
                <a:solidFill>
                  <a:srgbClr val="FF0000"/>
                </a:solidFill>
              </a:rPr>
              <a:t>2</a:t>
            </a:r>
            <a:r>
              <a:rPr lang="pt-BR" b="1" i="1" dirty="0" smtClean="0">
                <a:solidFill>
                  <a:srgbClr val="FF0000"/>
                </a:solidFill>
              </a:rPr>
              <a:t> + p</a:t>
            </a:r>
            <a:r>
              <a:rPr lang="pt-BR" b="1" i="1" baseline="-25000" dirty="0" smtClean="0">
                <a:solidFill>
                  <a:srgbClr val="FF0000"/>
                </a:solidFill>
              </a:rPr>
              <a:t>3</a:t>
            </a:r>
            <a:r>
              <a:rPr lang="pt-BR" b="1" i="1" dirty="0" smtClean="0">
                <a:solidFill>
                  <a:srgbClr val="FF0000"/>
                </a:solidFill>
              </a:rPr>
              <a:t> + … = (n</a:t>
            </a:r>
            <a:r>
              <a:rPr lang="pt-BR" b="1" i="1" baseline="-25000" dirty="0" smtClean="0">
                <a:solidFill>
                  <a:srgbClr val="FF0000"/>
                </a:solidFill>
              </a:rPr>
              <a:t>1</a:t>
            </a:r>
            <a:r>
              <a:rPr lang="pt-BR" b="1" i="1" dirty="0" smtClean="0">
                <a:solidFill>
                  <a:srgbClr val="FF0000"/>
                </a:solidFill>
              </a:rPr>
              <a:t> + n</a:t>
            </a:r>
            <a:r>
              <a:rPr lang="pt-BR" b="1" i="1" baseline="-25000" dirty="0" smtClean="0">
                <a:solidFill>
                  <a:srgbClr val="FF0000"/>
                </a:solidFill>
              </a:rPr>
              <a:t>2</a:t>
            </a:r>
            <a:r>
              <a:rPr lang="pt-BR" b="1" i="1" dirty="0" smtClean="0">
                <a:solidFill>
                  <a:srgbClr val="FF0000"/>
                </a:solidFill>
              </a:rPr>
              <a:t> + n</a:t>
            </a:r>
            <a:r>
              <a:rPr lang="pt-BR" b="1" i="1" baseline="-25000" dirty="0" smtClean="0">
                <a:solidFill>
                  <a:srgbClr val="FF0000"/>
                </a:solidFill>
              </a:rPr>
              <a:t>3</a:t>
            </a:r>
            <a:r>
              <a:rPr lang="pt-BR" b="1" i="1" dirty="0" smtClean="0">
                <a:solidFill>
                  <a:srgbClr val="FF0000"/>
                </a:solidFill>
              </a:rPr>
              <a:t> + …)kT.</a:t>
            </a:r>
            <a:endParaRPr lang="ru-RU" b="1" i="1" dirty="0" smtClean="0">
              <a:solidFill>
                <a:srgbClr val="FF0000"/>
              </a:solidFill>
            </a:endParaRPr>
          </a:p>
        </p:txBody>
      </p:sp>
      <p:pic>
        <p:nvPicPr>
          <p:cNvPr id="45058" name="Picture 2" descr="C:\Program Files\Physicon\Open Physics 2.5 part 1\content\chapter3\section\paragraph2\images\3-2-2.gif"/>
          <p:cNvPicPr>
            <a:picLocks noChangeAspect="1" noChangeArrowheads="1"/>
          </p:cNvPicPr>
          <p:nvPr/>
        </p:nvPicPr>
        <p:blipFill>
          <a:blip r:embed="rId2"/>
          <a:srcRect/>
          <a:stretch>
            <a:fillRect/>
          </a:stretch>
        </p:blipFill>
        <p:spPr bwMode="auto">
          <a:xfrm>
            <a:off x="357158" y="928670"/>
            <a:ext cx="2786082" cy="2361088"/>
          </a:xfrm>
          <a:prstGeom prst="rect">
            <a:avLst/>
          </a:prstGeom>
          <a:noFill/>
        </p:spPr>
      </p:pic>
      <p:pic>
        <p:nvPicPr>
          <p:cNvPr id="45060" name="Picture 4" descr="C:\Program Files\Physicon\Open Physics 2.5 part 1\content\javagifs\63166759290892-16.gif"/>
          <p:cNvPicPr>
            <a:picLocks noChangeAspect="1" noChangeArrowheads="1"/>
          </p:cNvPicPr>
          <p:nvPr/>
        </p:nvPicPr>
        <p:blipFill>
          <a:blip r:embed="rId3"/>
          <a:srcRect/>
          <a:stretch>
            <a:fillRect/>
          </a:stretch>
        </p:blipFill>
        <p:spPr bwMode="auto">
          <a:xfrm>
            <a:off x="3357554" y="1928802"/>
            <a:ext cx="5286412" cy="1357322"/>
          </a:xfrm>
          <a:prstGeom prst="rect">
            <a:avLst/>
          </a:prstGeom>
          <a:noFill/>
        </p:spPr>
      </p:pic>
      <p:pic>
        <p:nvPicPr>
          <p:cNvPr id="48130" name="Picture 2" descr="3. Закон Дальтона"/>
          <p:cNvPicPr>
            <a:picLocks noChangeAspect="1" noChangeArrowheads="1"/>
          </p:cNvPicPr>
          <p:nvPr/>
        </p:nvPicPr>
        <p:blipFill>
          <a:blip r:embed="rId4"/>
          <a:srcRect/>
          <a:stretch>
            <a:fillRect/>
          </a:stretch>
        </p:blipFill>
        <p:spPr bwMode="auto">
          <a:xfrm>
            <a:off x="2000232" y="428604"/>
            <a:ext cx="5572164" cy="6146616"/>
          </a:xfrm>
          <a:prstGeom prst="rect">
            <a:avLst/>
          </a:prstGeom>
          <a:noFill/>
        </p:spPr>
      </p:pic>
      <p:pic>
        <p:nvPicPr>
          <p:cNvPr id="48131" name="Picture 3"/>
          <p:cNvPicPr>
            <a:picLocks noChangeAspect="1" noChangeArrowheads="1"/>
          </p:cNvPicPr>
          <p:nvPr/>
        </p:nvPicPr>
        <p:blipFill>
          <a:blip r:embed="rId5"/>
          <a:srcRect/>
          <a:stretch>
            <a:fillRect/>
          </a:stretch>
        </p:blipFill>
        <p:spPr bwMode="auto">
          <a:xfrm>
            <a:off x="2357422" y="142852"/>
            <a:ext cx="5072098" cy="65501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blinds(horizontal)">
                                      <p:cBhvr>
                                        <p:cTn id="7" dur="500"/>
                                        <p:tgtEl>
                                          <p:spTgt spid="450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additive="base">
                                        <p:cTn id="2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additive="base">
                                        <p:cTn id="3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8130"/>
                                        </p:tgtEl>
                                        <p:attrNameLst>
                                          <p:attrName>style.visibility</p:attrName>
                                        </p:attrNameLst>
                                      </p:cBhvr>
                                      <p:to>
                                        <p:strVal val="visible"/>
                                      </p:to>
                                    </p:set>
                                    <p:animEffect transition="in" filter="blinds(horizontal)">
                                      <p:cBhvr>
                                        <p:cTn id="42" dur="500"/>
                                        <p:tgtEl>
                                          <p:spTgt spid="4813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8131"/>
                                        </p:tgtEl>
                                        <p:attrNameLst>
                                          <p:attrName>style.visibility</p:attrName>
                                        </p:attrNameLst>
                                      </p:cBhvr>
                                      <p:to>
                                        <p:strVal val="visible"/>
                                      </p:to>
                                    </p:set>
                                    <p:animEffect transition="in" filter="blinds(horizontal)">
                                      <p:cBhvr>
                                        <p:cTn id="47"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04800"/>
            <a:ext cx="8895056" cy="762000"/>
          </a:xfrm>
        </p:spPr>
        <p:txBody>
          <a:bodyPr>
            <a:normAutofit fontScale="90000"/>
          </a:bodyPr>
          <a:lstStyle/>
          <a:p>
            <a:pPr lvl="0"/>
            <a:r>
              <a:rPr lang="ru-RU" dirty="0" smtClean="0"/>
              <a:t>Абсолютная температура </a:t>
            </a:r>
            <a:br>
              <a:rPr lang="ru-RU" dirty="0" smtClean="0"/>
            </a:br>
            <a:r>
              <a:rPr lang="ru-RU" dirty="0" smtClean="0"/>
              <a:t>Абсолютная температура как мера средней кинетической энергии его частиц </a:t>
            </a:r>
            <a:endParaRPr lang="ru-RU" dirty="0"/>
          </a:p>
        </p:txBody>
      </p:sp>
      <p:sp>
        <p:nvSpPr>
          <p:cNvPr id="4" name="Содержимое 3"/>
          <p:cNvSpPr>
            <a:spLocks noGrp="1"/>
          </p:cNvSpPr>
          <p:nvPr>
            <p:ph sz="half" idx="1"/>
          </p:nvPr>
        </p:nvSpPr>
        <p:spPr>
          <a:xfrm>
            <a:off x="228600" y="1142984"/>
            <a:ext cx="8666456" cy="5500726"/>
          </a:xfrm>
        </p:spPr>
        <p:txBody>
          <a:bodyPr>
            <a:normAutofit fontScale="70000" lnSpcReduction="20000"/>
          </a:bodyPr>
          <a:lstStyle/>
          <a:p>
            <a:r>
              <a:rPr lang="ru-RU" b="1" dirty="0" smtClean="0">
                <a:solidFill>
                  <a:srgbClr val="FF0000"/>
                </a:solidFill>
              </a:rPr>
              <a:t>Тепловое равновесие </a:t>
            </a:r>
            <a:r>
              <a:rPr lang="ru-RU" dirty="0" smtClean="0"/>
              <a:t>– это такое состояние системы тел, находящихся в тепловом контакте, при котором не происходит теплопередачи от одного тела к другому, и все макроскопические параметры тел остаются неизменными.</a:t>
            </a:r>
          </a:p>
          <a:p>
            <a:r>
              <a:rPr lang="ru-RU" b="1" dirty="0" smtClean="0">
                <a:solidFill>
                  <a:srgbClr val="FF0000"/>
                </a:solidFill>
              </a:rPr>
              <a:t>Температура</a:t>
            </a:r>
            <a:r>
              <a:rPr lang="ru-RU" dirty="0" smtClean="0"/>
              <a:t> – это физический параметр, одинаковый для всех тел, находящихся в тепловом равновесии.</a:t>
            </a:r>
          </a:p>
          <a:p>
            <a:r>
              <a:rPr lang="ru-RU" dirty="0" smtClean="0"/>
              <a:t>Для измерения температуры используются физические приборы – </a:t>
            </a:r>
            <a:r>
              <a:rPr lang="ru-RU" b="1" dirty="0" smtClean="0">
                <a:solidFill>
                  <a:srgbClr val="FF0000"/>
                </a:solidFill>
              </a:rPr>
              <a:t>термометры</a:t>
            </a:r>
          </a:p>
          <a:p>
            <a:r>
              <a:rPr lang="ru-RU" dirty="0" smtClean="0"/>
              <a:t>В системе СИ принято единицу измерения температуры </a:t>
            </a:r>
            <a:r>
              <a:rPr lang="ru-RU" b="1" dirty="0" smtClean="0">
                <a:solidFill>
                  <a:srgbClr val="FF0000"/>
                </a:solidFill>
              </a:rPr>
              <a:t>по шкале Кельвина </a:t>
            </a:r>
            <a:r>
              <a:rPr lang="ru-RU" dirty="0" smtClean="0"/>
              <a:t>называть кельвином и обозначать буквой K.</a:t>
            </a:r>
          </a:p>
          <a:p>
            <a:pPr algn="ctr"/>
            <a:r>
              <a:rPr lang="en-US" b="1" i="1" dirty="0" smtClean="0">
                <a:solidFill>
                  <a:srgbClr val="FF0000"/>
                </a:solidFill>
              </a:rPr>
              <a:t>T</a:t>
            </a:r>
            <a:r>
              <a:rPr lang="ru-RU" b="1" i="1" baseline="-25000" dirty="0" smtClean="0">
                <a:solidFill>
                  <a:srgbClr val="FF0000"/>
                </a:solidFill>
              </a:rPr>
              <a:t>К</a:t>
            </a:r>
            <a:r>
              <a:rPr lang="ru-RU" b="1" i="1" dirty="0" smtClean="0">
                <a:solidFill>
                  <a:srgbClr val="FF0000"/>
                </a:solidFill>
              </a:rPr>
              <a:t> = </a:t>
            </a:r>
            <a:r>
              <a:rPr lang="en-US" b="1" i="1" dirty="0" smtClean="0">
                <a:solidFill>
                  <a:srgbClr val="FF0000"/>
                </a:solidFill>
              </a:rPr>
              <a:t>T</a:t>
            </a:r>
            <a:r>
              <a:rPr lang="ru-RU" b="1" i="1" baseline="-25000" dirty="0" smtClean="0">
                <a:solidFill>
                  <a:srgbClr val="FF0000"/>
                </a:solidFill>
              </a:rPr>
              <a:t>С</a:t>
            </a:r>
            <a:r>
              <a:rPr lang="ru-RU" b="1" i="1" dirty="0" smtClean="0">
                <a:solidFill>
                  <a:srgbClr val="FF0000"/>
                </a:solidFill>
              </a:rPr>
              <a:t> + 273,15</a:t>
            </a:r>
          </a:p>
          <a:p>
            <a:r>
              <a:rPr lang="ru-RU" dirty="0" smtClean="0"/>
              <a:t>Температурная шкала Кельвина называется </a:t>
            </a:r>
            <a:r>
              <a:rPr lang="ru-RU" b="1" dirty="0" smtClean="0">
                <a:solidFill>
                  <a:srgbClr val="FF0000"/>
                </a:solidFill>
              </a:rPr>
              <a:t>абсолютной шкалой температур</a:t>
            </a:r>
            <a:r>
              <a:rPr lang="ru-RU" dirty="0" smtClean="0"/>
              <a:t>.</a:t>
            </a:r>
          </a:p>
          <a:p>
            <a:r>
              <a:rPr lang="ru-RU" dirty="0" smtClean="0"/>
              <a:t>Кроме </a:t>
            </a:r>
            <a:r>
              <a:rPr lang="ru-RU" b="1" dirty="0" smtClean="0">
                <a:solidFill>
                  <a:srgbClr val="FF0000"/>
                </a:solidFill>
              </a:rPr>
              <a:t>точки нулевого давления </a:t>
            </a:r>
            <a:r>
              <a:rPr lang="ru-RU" dirty="0" smtClean="0"/>
              <a:t>газа, которая называется </a:t>
            </a:r>
            <a:r>
              <a:rPr lang="ru-RU" b="1" dirty="0" smtClean="0">
                <a:solidFill>
                  <a:srgbClr val="FF0000"/>
                </a:solidFill>
              </a:rPr>
              <a:t>абсолютным нулем температуры</a:t>
            </a:r>
            <a:r>
              <a:rPr lang="ru-RU" dirty="0" smtClean="0"/>
              <a:t>, достаточно принять еще одну фиксированную </a:t>
            </a:r>
            <a:r>
              <a:rPr lang="ru-RU" b="1" i="1" dirty="0" smtClean="0"/>
              <a:t>опорную точку - </a:t>
            </a:r>
            <a:r>
              <a:rPr lang="ru-RU" b="1" dirty="0" smtClean="0">
                <a:solidFill>
                  <a:srgbClr val="FF0000"/>
                </a:solidFill>
              </a:rPr>
              <a:t>температура тройной точки воды (0,01° С)</a:t>
            </a:r>
            <a:r>
              <a:rPr lang="ru-RU" dirty="0" smtClean="0"/>
              <a:t>, в которой </a:t>
            </a:r>
            <a:r>
              <a:rPr lang="ru-RU" b="1" i="1" dirty="0" smtClean="0"/>
              <a:t>в тепловом равновесии находятся все три фазы – лед, вода и пар - </a:t>
            </a:r>
            <a:r>
              <a:rPr lang="ru-RU" b="1" dirty="0" smtClean="0">
                <a:solidFill>
                  <a:srgbClr val="FF0000"/>
                </a:solidFill>
              </a:rPr>
              <a:t>273,16 К.</a:t>
            </a:r>
          </a:p>
          <a:p>
            <a:endParaRPr lang="ru-RU" dirty="0" smtClean="0"/>
          </a:p>
        </p:txBody>
      </p:sp>
      <p:pic>
        <p:nvPicPr>
          <p:cNvPr id="47106" name="Picture 2" descr="19. Основное уравнение МКТ"/>
          <p:cNvPicPr>
            <a:picLocks noChangeAspect="1" noChangeArrowheads="1"/>
          </p:cNvPicPr>
          <p:nvPr/>
        </p:nvPicPr>
        <p:blipFill>
          <a:blip r:embed="rId2"/>
          <a:srcRect/>
          <a:stretch>
            <a:fillRect/>
          </a:stretch>
        </p:blipFill>
        <p:spPr bwMode="auto">
          <a:xfrm>
            <a:off x="142844" y="285728"/>
            <a:ext cx="9001156" cy="62865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47106"/>
                                        </p:tgtEl>
                                        <p:attrNameLst>
                                          <p:attrName>style.visibility</p:attrName>
                                        </p:attrNameLst>
                                      </p:cBhvr>
                                      <p:to>
                                        <p:strVal val="visible"/>
                                      </p:to>
                                    </p:set>
                                    <p:animEffect transition="in" filter="blinds(horizontal)">
                                      <p:cBhvr>
                                        <p:cTn id="49"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04800"/>
            <a:ext cx="8895056" cy="762000"/>
          </a:xfrm>
        </p:spPr>
        <p:txBody>
          <a:bodyPr>
            <a:normAutofit fontScale="90000"/>
          </a:bodyPr>
          <a:lstStyle/>
          <a:p>
            <a:pPr lvl="0"/>
            <a:r>
              <a:rPr lang="ru-RU" dirty="0" smtClean="0"/>
              <a:t>Абсолютная температура </a:t>
            </a:r>
            <a:br>
              <a:rPr lang="ru-RU" dirty="0" smtClean="0"/>
            </a:br>
            <a:r>
              <a:rPr lang="ru-RU" dirty="0" smtClean="0"/>
              <a:t>Абсолютная температура как мера средней кинетической энергии его частиц </a:t>
            </a:r>
            <a:endParaRPr lang="ru-RU" dirty="0"/>
          </a:p>
        </p:txBody>
      </p:sp>
      <p:sp>
        <p:nvSpPr>
          <p:cNvPr id="4" name="Содержимое 3"/>
          <p:cNvSpPr>
            <a:spLocks noGrp="1"/>
          </p:cNvSpPr>
          <p:nvPr>
            <p:ph sz="half" idx="1"/>
          </p:nvPr>
        </p:nvSpPr>
        <p:spPr>
          <a:xfrm>
            <a:off x="228600" y="1142984"/>
            <a:ext cx="8666456" cy="5500726"/>
          </a:xfrm>
        </p:spPr>
        <p:txBody>
          <a:bodyPr>
            <a:normAutofit/>
          </a:bodyPr>
          <a:lstStyle/>
          <a:p>
            <a:r>
              <a:rPr lang="ru-RU" b="1" dirty="0" smtClean="0">
                <a:solidFill>
                  <a:srgbClr val="FF0000"/>
                </a:solidFill>
              </a:rPr>
              <a:t>Средняя кинетическая энергия </a:t>
            </a:r>
            <a:r>
              <a:rPr lang="ru-RU" dirty="0" smtClean="0"/>
              <a:t>хаотического движения молекул газа прямо пропорциональна </a:t>
            </a:r>
            <a:r>
              <a:rPr lang="ru-RU" b="1" dirty="0" smtClean="0">
                <a:solidFill>
                  <a:srgbClr val="FF0000"/>
                </a:solidFill>
              </a:rPr>
              <a:t>абсолютной температуре.</a:t>
            </a:r>
          </a:p>
          <a:p>
            <a:r>
              <a:rPr lang="ru-RU" dirty="0" smtClean="0"/>
              <a:t>Температура есть </a:t>
            </a:r>
            <a:r>
              <a:rPr lang="ru-RU" b="1" dirty="0" smtClean="0">
                <a:solidFill>
                  <a:srgbClr val="FF0000"/>
                </a:solidFill>
              </a:rPr>
              <a:t>мера</a:t>
            </a:r>
            <a:r>
              <a:rPr lang="ru-RU" dirty="0" smtClean="0"/>
              <a:t> средней кинетической энергии поступательного движения молекул.</a:t>
            </a:r>
            <a:endParaRPr lang="ru-RU" b="1" dirty="0" smtClean="0">
              <a:solidFill>
                <a:srgbClr val="FF0000"/>
              </a:solidFill>
            </a:endParaRPr>
          </a:p>
        </p:txBody>
      </p:sp>
      <p:pic>
        <p:nvPicPr>
          <p:cNvPr id="5" name="Picture 6" descr="C:\Program Files\Physicon\Open Physics 2.5 part 1\content\javagifs\63166759291251-25.gif"/>
          <p:cNvPicPr>
            <a:picLocks noChangeAspect="1" noChangeArrowheads="1"/>
          </p:cNvPicPr>
          <p:nvPr/>
        </p:nvPicPr>
        <p:blipFill>
          <a:blip r:embed="rId2"/>
          <a:srcRect/>
          <a:stretch>
            <a:fillRect/>
          </a:stretch>
        </p:blipFill>
        <p:spPr bwMode="auto">
          <a:xfrm>
            <a:off x="6929454" y="2143116"/>
            <a:ext cx="1714510" cy="1143010"/>
          </a:xfrm>
          <a:prstGeom prst="rect">
            <a:avLst/>
          </a:prstGeom>
          <a:noFill/>
          <a:effectLst>
            <a:glow rad="228600">
              <a:schemeClr val="accent5">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Уравнение </a:t>
            </a:r>
            <a:r>
              <a:rPr lang="ru-RU" dirty="0" err="1" smtClean="0"/>
              <a:t>Менделеева-Клапейрона</a:t>
            </a:r>
            <a:r>
              <a:rPr lang="ru-RU" dirty="0" smtClean="0"/>
              <a:t> </a:t>
            </a:r>
            <a:endParaRPr lang="ru-RU" dirty="0"/>
          </a:p>
        </p:txBody>
      </p:sp>
      <p:sp>
        <p:nvSpPr>
          <p:cNvPr id="3" name="Текст 2"/>
          <p:cNvSpPr>
            <a:spLocks noGrp="1"/>
          </p:cNvSpPr>
          <p:nvPr>
            <p:ph type="body" idx="2"/>
          </p:nvPr>
        </p:nvSpPr>
        <p:spPr/>
        <p:txBody>
          <a:bodyPr>
            <a:normAutofit/>
          </a:bodyPr>
          <a:lstStyle/>
          <a:p>
            <a:r>
              <a:rPr lang="ru-RU" sz="2800" b="1" dirty="0" smtClean="0"/>
              <a:t>Уравнение состояния идеального газа.</a:t>
            </a:r>
            <a:endParaRPr lang="ru-RU" sz="2800" dirty="0"/>
          </a:p>
        </p:txBody>
      </p:sp>
      <p:sp>
        <p:nvSpPr>
          <p:cNvPr id="4" name="Содержимое 3"/>
          <p:cNvSpPr>
            <a:spLocks noGrp="1"/>
          </p:cNvSpPr>
          <p:nvPr>
            <p:ph sz="half" idx="1"/>
          </p:nvPr>
        </p:nvSpPr>
        <p:spPr>
          <a:xfrm>
            <a:off x="0" y="2000240"/>
            <a:ext cx="9144000" cy="4857760"/>
          </a:xfrm>
        </p:spPr>
        <p:txBody>
          <a:bodyPr>
            <a:normAutofit fontScale="85000" lnSpcReduction="20000"/>
          </a:bodyPr>
          <a:lstStyle/>
          <a:p>
            <a:r>
              <a:rPr lang="ru-RU" dirty="0" smtClean="0"/>
              <a:t>Произведение постоянной Авогадро N</a:t>
            </a:r>
            <a:r>
              <a:rPr lang="ru-RU" baseline="-25000" dirty="0" smtClean="0"/>
              <a:t>A</a:t>
            </a:r>
            <a:r>
              <a:rPr lang="ru-RU" dirty="0" smtClean="0"/>
              <a:t> на постоянную Больцмана </a:t>
            </a:r>
            <a:r>
              <a:rPr lang="ru-RU" dirty="0" err="1" smtClean="0"/>
              <a:t>k</a:t>
            </a:r>
            <a:r>
              <a:rPr lang="ru-RU" dirty="0" smtClean="0"/>
              <a:t> называется </a:t>
            </a:r>
            <a:r>
              <a:rPr lang="ru-RU" b="1" dirty="0" smtClean="0">
                <a:solidFill>
                  <a:srgbClr val="FF0000"/>
                </a:solidFill>
              </a:rPr>
              <a:t>универсальной газовой постоянной</a:t>
            </a:r>
          </a:p>
          <a:p>
            <a:r>
              <a:rPr lang="en-US" b="1" i="1" dirty="0" smtClean="0">
                <a:solidFill>
                  <a:srgbClr val="FF0000"/>
                </a:solidFill>
              </a:rPr>
              <a:t>R = 8,31 </a:t>
            </a:r>
            <a:r>
              <a:rPr lang="ru-RU" b="1" i="1" dirty="0" smtClean="0">
                <a:solidFill>
                  <a:srgbClr val="FF0000"/>
                </a:solidFill>
              </a:rPr>
              <a:t>Дж/моль·К</a:t>
            </a:r>
          </a:p>
          <a:p>
            <a:r>
              <a:rPr lang="ru-RU" dirty="0" smtClean="0"/>
              <a:t>Уравнение состояния идеального газа:</a:t>
            </a:r>
          </a:p>
          <a:p>
            <a:r>
              <a:rPr lang="ru-RU" b="1" dirty="0" smtClean="0">
                <a:solidFill>
                  <a:srgbClr val="FF0000"/>
                </a:solidFill>
              </a:rPr>
              <a:t>Закон Авогадро</a:t>
            </a:r>
            <a:r>
              <a:rPr lang="ru-RU" dirty="0" smtClean="0"/>
              <a:t>: один моль любого газа при нормальных условиях занимает один и тот же объем V</a:t>
            </a:r>
            <a:r>
              <a:rPr lang="ru-RU" baseline="-25000" dirty="0" smtClean="0"/>
              <a:t>0</a:t>
            </a:r>
            <a:r>
              <a:rPr lang="ru-RU" dirty="0" smtClean="0"/>
              <a:t>, равный </a:t>
            </a:r>
            <a:r>
              <a:rPr lang="ru-RU" b="1" i="1" dirty="0" smtClean="0">
                <a:solidFill>
                  <a:srgbClr val="FF0000"/>
                </a:solidFill>
              </a:rPr>
              <a:t>V</a:t>
            </a:r>
            <a:r>
              <a:rPr lang="ru-RU" b="1" i="1" baseline="-25000" dirty="0" smtClean="0">
                <a:solidFill>
                  <a:srgbClr val="FF0000"/>
                </a:solidFill>
              </a:rPr>
              <a:t>0</a:t>
            </a:r>
            <a:r>
              <a:rPr lang="ru-RU" b="1" i="1" dirty="0" smtClean="0">
                <a:solidFill>
                  <a:srgbClr val="FF0000"/>
                </a:solidFill>
              </a:rPr>
              <a:t> = 0,0224 м</a:t>
            </a:r>
            <a:r>
              <a:rPr lang="ru-RU" b="1" i="1" baseline="30000" dirty="0" smtClean="0">
                <a:solidFill>
                  <a:srgbClr val="FF0000"/>
                </a:solidFill>
              </a:rPr>
              <a:t>3</a:t>
            </a:r>
            <a:r>
              <a:rPr lang="ru-RU" b="1" i="1" dirty="0" smtClean="0">
                <a:solidFill>
                  <a:srgbClr val="FF0000"/>
                </a:solidFill>
              </a:rPr>
              <a:t>/моль = 22,4 дм</a:t>
            </a:r>
            <a:r>
              <a:rPr lang="ru-RU" b="1" i="1" baseline="30000" dirty="0" smtClean="0">
                <a:solidFill>
                  <a:srgbClr val="FF0000"/>
                </a:solidFill>
              </a:rPr>
              <a:t>3</a:t>
            </a:r>
            <a:r>
              <a:rPr lang="ru-RU" b="1" i="1" dirty="0" smtClean="0">
                <a:solidFill>
                  <a:srgbClr val="FF0000"/>
                </a:solidFill>
              </a:rPr>
              <a:t>/моль.</a:t>
            </a:r>
          </a:p>
          <a:p>
            <a:r>
              <a:rPr lang="ru-RU" dirty="0" smtClean="0"/>
              <a:t>Для смеси невзаимодействующих газов уравнение состояния принимает вид</a:t>
            </a:r>
          </a:p>
          <a:p>
            <a:pPr algn="ctr"/>
            <a:r>
              <a:rPr lang="el-GR" b="1" i="1" dirty="0" smtClean="0">
                <a:solidFill>
                  <a:srgbClr val="FF0000"/>
                </a:solidFill>
              </a:rPr>
              <a:t>pV = (ν</a:t>
            </a:r>
            <a:r>
              <a:rPr lang="el-GR" b="1" i="1" baseline="-25000" dirty="0" smtClean="0">
                <a:solidFill>
                  <a:srgbClr val="FF0000"/>
                </a:solidFill>
              </a:rPr>
              <a:t>1</a:t>
            </a:r>
            <a:r>
              <a:rPr lang="el-GR" b="1" i="1" dirty="0" smtClean="0">
                <a:solidFill>
                  <a:srgbClr val="FF0000"/>
                </a:solidFill>
              </a:rPr>
              <a:t> + ν</a:t>
            </a:r>
            <a:r>
              <a:rPr lang="el-GR" b="1" i="1" baseline="-25000" dirty="0" smtClean="0">
                <a:solidFill>
                  <a:srgbClr val="FF0000"/>
                </a:solidFill>
              </a:rPr>
              <a:t>2</a:t>
            </a:r>
            <a:r>
              <a:rPr lang="el-GR" b="1" i="1" dirty="0" smtClean="0">
                <a:solidFill>
                  <a:srgbClr val="FF0000"/>
                </a:solidFill>
              </a:rPr>
              <a:t> + ν</a:t>
            </a:r>
            <a:r>
              <a:rPr lang="el-GR" b="1" i="1" baseline="-25000" dirty="0" smtClean="0">
                <a:solidFill>
                  <a:srgbClr val="FF0000"/>
                </a:solidFill>
              </a:rPr>
              <a:t>3</a:t>
            </a:r>
            <a:r>
              <a:rPr lang="el-GR" b="1" i="1" dirty="0" smtClean="0">
                <a:solidFill>
                  <a:srgbClr val="FF0000"/>
                </a:solidFill>
              </a:rPr>
              <a:t> + ...)RT</a:t>
            </a:r>
            <a:endParaRPr lang="ru-RU" b="1" i="1" dirty="0" smtClean="0">
              <a:solidFill>
                <a:srgbClr val="FF0000"/>
              </a:solidFill>
            </a:endParaRPr>
          </a:p>
          <a:p>
            <a:r>
              <a:rPr lang="ru-RU" dirty="0" smtClean="0"/>
              <a:t>где ν</a:t>
            </a:r>
            <a:r>
              <a:rPr lang="ru-RU" baseline="-25000" dirty="0" smtClean="0"/>
              <a:t>1</a:t>
            </a:r>
            <a:r>
              <a:rPr lang="ru-RU" dirty="0" smtClean="0"/>
              <a:t>, ν</a:t>
            </a:r>
            <a:r>
              <a:rPr lang="ru-RU" baseline="-25000" dirty="0" smtClean="0"/>
              <a:t>2</a:t>
            </a:r>
            <a:r>
              <a:rPr lang="ru-RU" dirty="0" smtClean="0"/>
              <a:t>, ν</a:t>
            </a:r>
            <a:r>
              <a:rPr lang="ru-RU" baseline="-25000" dirty="0" smtClean="0"/>
              <a:t>3</a:t>
            </a:r>
            <a:r>
              <a:rPr lang="ru-RU" dirty="0" smtClean="0"/>
              <a:t> и т. д. </a:t>
            </a:r>
            <a:r>
              <a:rPr lang="ru-RU" smtClean="0"/>
              <a:t>– количество вещества каждого из газов в смеси</a:t>
            </a:r>
            <a:endParaRPr lang="ru-RU" b="1" i="1" dirty="0">
              <a:solidFill>
                <a:srgbClr val="FF0000"/>
              </a:solidFill>
            </a:endParaRPr>
          </a:p>
        </p:txBody>
      </p:sp>
      <p:pic>
        <p:nvPicPr>
          <p:cNvPr id="43010" name="Picture 2" descr="C:\Program Files\Physicon\Open Physics 2.5 part 1\content\javagifs\63166759296517-3.gif"/>
          <p:cNvPicPr>
            <a:picLocks noChangeAspect="1" noChangeArrowheads="1"/>
          </p:cNvPicPr>
          <p:nvPr/>
        </p:nvPicPr>
        <p:blipFill>
          <a:blip r:embed="rId2"/>
          <a:srcRect/>
          <a:stretch>
            <a:fillRect/>
          </a:stretch>
        </p:blipFill>
        <p:spPr bwMode="auto">
          <a:xfrm>
            <a:off x="357158" y="357166"/>
            <a:ext cx="4250551" cy="1571636"/>
          </a:xfrm>
          <a:prstGeom prst="rect">
            <a:avLst/>
          </a:prstGeom>
          <a:noFill/>
          <a:effectLst>
            <a:glow rad="139700">
              <a:schemeClr val="accent5">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3010"/>
                                        </p:tgtEl>
                                        <p:attrNameLst>
                                          <p:attrName>style.visibility</p:attrName>
                                        </p:attrNameLst>
                                      </p:cBhvr>
                                      <p:to>
                                        <p:strVal val="visible"/>
                                      </p:to>
                                    </p:set>
                                    <p:animEffect transition="in" filter="blinds(horizontal)">
                                      <p:cBhvr>
                                        <p:cTn id="22" dur="500"/>
                                        <p:tgtEl>
                                          <p:spTgt spid="430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linds(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linds(horizont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linds(horizontal)">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linds(horizontal)">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04800"/>
            <a:ext cx="8395022" cy="762000"/>
          </a:xfrm>
        </p:spPr>
        <p:txBody>
          <a:bodyPr>
            <a:normAutofit/>
          </a:bodyPr>
          <a:lstStyle/>
          <a:p>
            <a:r>
              <a:rPr lang="ru-RU" dirty="0" err="1" smtClean="0"/>
              <a:t>Изопроцессы</a:t>
            </a:r>
            <a:r>
              <a:rPr lang="ru-RU" dirty="0" smtClean="0"/>
              <a:t>: изотермический, изохорный, изобарный, адиабатный процессы</a:t>
            </a:r>
            <a:endParaRPr lang="ru-RU" dirty="0"/>
          </a:p>
        </p:txBody>
      </p:sp>
      <p:sp>
        <p:nvSpPr>
          <p:cNvPr id="3" name="Текст 2"/>
          <p:cNvSpPr>
            <a:spLocks noGrp="1"/>
          </p:cNvSpPr>
          <p:nvPr>
            <p:ph type="body" idx="2"/>
          </p:nvPr>
        </p:nvSpPr>
        <p:spPr>
          <a:xfrm>
            <a:off x="1857356" y="1107560"/>
            <a:ext cx="7037700" cy="1066800"/>
          </a:xfrm>
        </p:spPr>
        <p:txBody>
          <a:bodyPr>
            <a:noAutofit/>
          </a:bodyPr>
          <a:lstStyle/>
          <a:p>
            <a:r>
              <a:rPr lang="ru-RU" sz="2400" dirty="0" err="1" smtClean="0"/>
              <a:t>Изопроцессы</a:t>
            </a:r>
            <a:r>
              <a:rPr lang="ru-RU" sz="2400" dirty="0" smtClean="0"/>
              <a:t> – это процессы, в которых один из параметров (</a:t>
            </a:r>
            <a:r>
              <a:rPr lang="ru-RU" sz="2400" b="1" i="1" dirty="0" err="1" smtClean="0">
                <a:solidFill>
                  <a:srgbClr val="FF0000"/>
                </a:solidFill>
              </a:rPr>
              <a:t>p</a:t>
            </a:r>
            <a:r>
              <a:rPr lang="ru-RU" sz="2400" b="1" i="1" dirty="0" smtClean="0">
                <a:solidFill>
                  <a:srgbClr val="FF0000"/>
                </a:solidFill>
              </a:rPr>
              <a:t>, V</a:t>
            </a:r>
            <a:r>
              <a:rPr lang="ru-RU" sz="2400" dirty="0" smtClean="0"/>
              <a:t> или </a:t>
            </a:r>
            <a:r>
              <a:rPr lang="ru-RU" sz="2400" i="1" dirty="0" smtClean="0">
                <a:solidFill>
                  <a:srgbClr val="FF0000"/>
                </a:solidFill>
              </a:rPr>
              <a:t>T</a:t>
            </a:r>
            <a:r>
              <a:rPr lang="ru-RU" sz="2400" dirty="0" smtClean="0"/>
              <a:t>) остается </a:t>
            </a:r>
            <a:r>
              <a:rPr lang="ru-RU" sz="2400" b="1" dirty="0" smtClean="0">
                <a:solidFill>
                  <a:srgbClr val="FF0000"/>
                </a:solidFill>
              </a:rPr>
              <a:t>неизменным</a:t>
            </a:r>
            <a:r>
              <a:rPr lang="ru-RU" sz="2400" dirty="0" smtClean="0"/>
              <a:t>.</a:t>
            </a:r>
            <a:endParaRPr lang="ru-RU" sz="2400" dirty="0"/>
          </a:p>
        </p:txBody>
      </p:sp>
      <p:sp>
        <p:nvSpPr>
          <p:cNvPr id="4" name="Содержимое 3"/>
          <p:cNvSpPr>
            <a:spLocks noGrp="1"/>
          </p:cNvSpPr>
          <p:nvPr>
            <p:ph sz="half" idx="1"/>
          </p:nvPr>
        </p:nvSpPr>
        <p:spPr>
          <a:xfrm>
            <a:off x="3286116" y="2000240"/>
            <a:ext cx="5857884" cy="4714908"/>
          </a:xfrm>
        </p:spPr>
        <p:txBody>
          <a:bodyPr>
            <a:normAutofit fontScale="92500" lnSpcReduction="20000"/>
          </a:bodyPr>
          <a:lstStyle/>
          <a:p>
            <a:r>
              <a:rPr lang="ru-RU" b="1" dirty="0" smtClean="0">
                <a:solidFill>
                  <a:srgbClr val="FF0000"/>
                </a:solidFill>
              </a:rPr>
              <a:t>Изотермический процесс </a:t>
            </a:r>
            <a:r>
              <a:rPr lang="ru-RU" dirty="0" smtClean="0"/>
              <a:t>(</a:t>
            </a:r>
            <a:r>
              <a:rPr lang="ru-RU" b="1" i="1" dirty="0" smtClean="0">
                <a:solidFill>
                  <a:srgbClr val="FF0000"/>
                </a:solidFill>
              </a:rPr>
              <a:t>T = </a:t>
            </a:r>
            <a:r>
              <a:rPr lang="ru-RU" b="1" i="1" dirty="0" err="1" smtClean="0">
                <a:solidFill>
                  <a:srgbClr val="FF0000"/>
                </a:solidFill>
              </a:rPr>
              <a:t>const</a:t>
            </a:r>
            <a:r>
              <a:rPr lang="ru-RU" dirty="0" smtClean="0"/>
              <a:t>) -квазистатический процесс, протекающий при постоянной температуре T. </a:t>
            </a:r>
          </a:p>
          <a:p>
            <a:r>
              <a:rPr lang="ru-RU" b="1" dirty="0" smtClean="0">
                <a:solidFill>
                  <a:srgbClr val="FF0000"/>
                </a:solidFill>
              </a:rPr>
              <a:t>Закон Бойля–Мариотта</a:t>
            </a:r>
            <a:r>
              <a:rPr lang="ru-RU" dirty="0" smtClean="0"/>
              <a:t>: при постоянной температуре T и неизменном количестве вещества </a:t>
            </a:r>
            <a:r>
              <a:rPr lang="ru-RU" dirty="0" err="1" smtClean="0"/>
              <a:t>ν </a:t>
            </a:r>
            <a:r>
              <a:rPr lang="ru-RU" dirty="0" smtClean="0"/>
              <a:t>в сосуде </a:t>
            </a:r>
            <a:r>
              <a:rPr lang="ru-RU" b="1" dirty="0" smtClean="0">
                <a:solidFill>
                  <a:srgbClr val="FF0000"/>
                </a:solidFill>
              </a:rPr>
              <a:t>произведение давления </a:t>
            </a:r>
            <a:r>
              <a:rPr lang="ru-RU" b="1" dirty="0" err="1" smtClean="0">
                <a:solidFill>
                  <a:srgbClr val="FF0000"/>
                </a:solidFill>
              </a:rPr>
              <a:t>p</a:t>
            </a:r>
            <a:r>
              <a:rPr lang="ru-RU" b="1" dirty="0" smtClean="0">
                <a:solidFill>
                  <a:srgbClr val="FF0000"/>
                </a:solidFill>
              </a:rPr>
              <a:t> газа на его объем V</a:t>
            </a:r>
            <a:r>
              <a:rPr lang="ru-RU" dirty="0" smtClean="0"/>
              <a:t> должно оставаться </a:t>
            </a:r>
            <a:r>
              <a:rPr lang="ru-RU" b="1" dirty="0" smtClean="0">
                <a:solidFill>
                  <a:srgbClr val="FF0000"/>
                </a:solidFill>
              </a:rPr>
              <a:t>постоянным</a:t>
            </a:r>
            <a:r>
              <a:rPr lang="ru-RU" dirty="0" smtClean="0"/>
              <a:t>: </a:t>
            </a:r>
          </a:p>
          <a:p>
            <a:r>
              <a:rPr lang="en-US" b="1" i="1" dirty="0" err="1" smtClean="0">
                <a:solidFill>
                  <a:srgbClr val="FF0000"/>
                </a:solidFill>
              </a:rPr>
              <a:t>pV</a:t>
            </a:r>
            <a:r>
              <a:rPr lang="en-US" b="1" i="1" dirty="0" smtClean="0">
                <a:solidFill>
                  <a:srgbClr val="FF0000"/>
                </a:solidFill>
              </a:rPr>
              <a:t> = const</a:t>
            </a:r>
            <a:endParaRPr lang="ru-RU" dirty="0" smtClean="0"/>
          </a:p>
        </p:txBody>
      </p:sp>
      <p:pic>
        <p:nvPicPr>
          <p:cNvPr id="41986" name="Picture 2" descr="http://www.physics.ru/courses/op25part1/content/chapter3/section/paragraph3/images/3-3-1.gif"/>
          <p:cNvPicPr>
            <a:picLocks noChangeAspect="1" noChangeArrowheads="1"/>
          </p:cNvPicPr>
          <p:nvPr/>
        </p:nvPicPr>
        <p:blipFill>
          <a:blip r:embed="rId2"/>
          <a:srcRect/>
          <a:stretch>
            <a:fillRect/>
          </a:stretch>
        </p:blipFill>
        <p:spPr bwMode="auto">
          <a:xfrm>
            <a:off x="142844" y="2071678"/>
            <a:ext cx="3425742" cy="2786082"/>
          </a:xfrm>
          <a:prstGeom prst="rect">
            <a:avLst/>
          </a:prstGeom>
          <a:noFill/>
        </p:spPr>
      </p:pic>
      <p:sp>
        <p:nvSpPr>
          <p:cNvPr id="41987" name="Rectangle 3"/>
          <p:cNvSpPr>
            <a:spLocks noChangeArrowheads="1"/>
          </p:cNvSpPr>
          <p:nvPr/>
        </p:nvSpPr>
        <p:spPr bwMode="auto">
          <a:xfrm>
            <a:off x="785786" y="5500702"/>
            <a:ext cx="200026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tx1"/>
                </a:solidFill>
                <a:effectLst/>
                <a:latin typeface="Arial" pitchFamily="34" charset="0"/>
              </a:rPr>
              <a:t>T</a:t>
            </a:r>
            <a:r>
              <a:rPr kumimoji="0" lang="ru-RU" sz="2400" b="0" i="0" u="none" strike="noStrike" cap="none" normalizeH="0" baseline="-30000" dirty="0" smtClean="0">
                <a:ln>
                  <a:noFill/>
                </a:ln>
                <a:solidFill>
                  <a:schemeClr val="tx1"/>
                </a:solidFill>
                <a:effectLst/>
                <a:latin typeface="Arial" pitchFamily="34" charset="0"/>
              </a:rPr>
              <a:t>3</a:t>
            </a:r>
            <a:r>
              <a:rPr kumimoji="0" lang="ru-RU" sz="2400" b="0" i="0" u="none" strike="noStrike" cap="none" normalizeH="0" baseline="0" dirty="0" smtClean="0">
                <a:ln>
                  <a:noFill/>
                </a:ln>
                <a:solidFill>
                  <a:schemeClr val="tx1"/>
                </a:solidFill>
                <a:effectLst/>
                <a:latin typeface="Arial" pitchFamily="34" charset="0"/>
              </a:rPr>
              <a:t> &gt; </a:t>
            </a:r>
            <a:r>
              <a:rPr kumimoji="0" lang="ru-RU" sz="2400" b="0" i="1" u="none" strike="noStrike" cap="none" normalizeH="0" baseline="0" dirty="0" smtClean="0">
                <a:ln>
                  <a:noFill/>
                </a:ln>
                <a:solidFill>
                  <a:schemeClr val="tx1"/>
                </a:solidFill>
                <a:effectLst/>
                <a:latin typeface="Arial" pitchFamily="34" charset="0"/>
              </a:rPr>
              <a:t>T</a:t>
            </a:r>
            <a:r>
              <a:rPr kumimoji="0" lang="ru-RU" sz="2400" b="0" i="0" u="none" strike="noStrike" cap="none" normalizeH="0" baseline="-30000" dirty="0" smtClean="0">
                <a:ln>
                  <a:noFill/>
                </a:ln>
                <a:solidFill>
                  <a:schemeClr val="tx1"/>
                </a:solidFill>
                <a:effectLst/>
                <a:latin typeface="Arial" pitchFamily="34" charset="0"/>
              </a:rPr>
              <a:t>2</a:t>
            </a:r>
            <a:r>
              <a:rPr kumimoji="0" lang="ru-RU" sz="2400" b="0" i="0" u="none" strike="noStrike" cap="none" normalizeH="0" baseline="0" dirty="0" smtClean="0">
                <a:ln>
                  <a:noFill/>
                </a:ln>
                <a:solidFill>
                  <a:schemeClr val="tx1"/>
                </a:solidFill>
                <a:effectLst/>
                <a:latin typeface="Arial" pitchFamily="34" charset="0"/>
              </a:rPr>
              <a:t> &gt; </a:t>
            </a:r>
            <a:r>
              <a:rPr kumimoji="0" lang="ru-RU" sz="2400" b="0" i="1" u="none" strike="noStrike" cap="none" normalizeH="0" baseline="0" dirty="0" smtClean="0">
                <a:ln>
                  <a:noFill/>
                </a:ln>
                <a:solidFill>
                  <a:schemeClr val="tx1"/>
                </a:solidFill>
                <a:effectLst/>
                <a:latin typeface="Arial" pitchFamily="34" charset="0"/>
              </a:rPr>
              <a:t>T</a:t>
            </a:r>
            <a:r>
              <a:rPr kumimoji="0" lang="ru-RU" sz="2400" b="0" i="0" u="none" strike="noStrike" cap="none" normalizeH="0" baseline="-30000" dirty="0" smtClean="0">
                <a:ln>
                  <a:noFill/>
                </a:ln>
                <a:solidFill>
                  <a:schemeClr val="tx1"/>
                </a:solidFill>
                <a:effectLst/>
                <a:latin typeface="Arial" pitchFamily="34" charset="0"/>
              </a:rPr>
              <a:t>1</a:t>
            </a:r>
            <a:r>
              <a:rPr kumimoji="0" lang="ru-RU" sz="2400" b="0" i="0" u="none" strike="noStrike" cap="none" normalizeH="0" baseline="0" dirty="0" smtClean="0">
                <a:ln>
                  <a:noFill/>
                </a:ln>
                <a:solidFill>
                  <a:schemeClr val="tx1"/>
                </a:solidFill>
                <a:effectLst/>
                <a:latin typeface="Arial" pitchFamily="34" charset="0"/>
              </a:rPr>
              <a:t> </a:t>
            </a:r>
          </a:p>
        </p:txBody>
      </p:sp>
      <p:pic>
        <p:nvPicPr>
          <p:cNvPr id="44034" name="Picture 2" descr="17. График изотермического процесса"/>
          <p:cNvPicPr>
            <a:picLocks noChangeAspect="1" noChangeArrowheads="1"/>
          </p:cNvPicPr>
          <p:nvPr/>
        </p:nvPicPr>
        <p:blipFill>
          <a:blip r:embed="rId3"/>
          <a:srcRect/>
          <a:stretch>
            <a:fillRect/>
          </a:stretch>
        </p:blipFill>
        <p:spPr bwMode="auto">
          <a:xfrm>
            <a:off x="3714744" y="142852"/>
            <a:ext cx="5186381" cy="66872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986"/>
                                        </p:tgtEl>
                                        <p:attrNameLst>
                                          <p:attrName>style.visibility</p:attrName>
                                        </p:attrNameLst>
                                      </p:cBhvr>
                                      <p:to>
                                        <p:strVal val="visible"/>
                                      </p:to>
                                    </p:set>
                                    <p:animEffect transition="in" filter="blinds(horizontal)">
                                      <p:cBhvr>
                                        <p:cTn id="22" dur="500"/>
                                        <p:tgtEl>
                                          <p:spTgt spid="4198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27" dur="500"/>
                                        <p:tgtEl>
                                          <p:spTgt spid="4198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4034"/>
                                        </p:tgtEl>
                                        <p:attrNameLst>
                                          <p:attrName>style.visibility</p:attrName>
                                        </p:attrNameLst>
                                      </p:cBhvr>
                                      <p:to>
                                        <p:strVal val="visible"/>
                                      </p:to>
                                    </p:set>
                                    <p:animEffect transition="in" filter="blinds(horizontal)">
                                      <p:cBhvr>
                                        <p:cTn id="32"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04800"/>
            <a:ext cx="8395022" cy="762000"/>
          </a:xfrm>
        </p:spPr>
        <p:txBody>
          <a:bodyPr>
            <a:normAutofit/>
          </a:bodyPr>
          <a:lstStyle/>
          <a:p>
            <a:r>
              <a:rPr lang="ru-RU" dirty="0" err="1" smtClean="0"/>
              <a:t>Изопроцессы</a:t>
            </a:r>
            <a:r>
              <a:rPr lang="ru-RU" dirty="0" smtClean="0"/>
              <a:t>: изотермический, изохорный, изобарный, адиабатный процессы</a:t>
            </a:r>
            <a:endParaRPr lang="ru-RU" dirty="0"/>
          </a:p>
        </p:txBody>
      </p:sp>
      <p:sp>
        <p:nvSpPr>
          <p:cNvPr id="3" name="Текст 2"/>
          <p:cNvSpPr>
            <a:spLocks noGrp="1"/>
          </p:cNvSpPr>
          <p:nvPr>
            <p:ph type="body" idx="2"/>
          </p:nvPr>
        </p:nvSpPr>
        <p:spPr>
          <a:xfrm>
            <a:off x="1857356" y="1107560"/>
            <a:ext cx="7037700" cy="1066800"/>
          </a:xfrm>
        </p:spPr>
        <p:txBody>
          <a:bodyPr>
            <a:noAutofit/>
          </a:bodyPr>
          <a:lstStyle/>
          <a:p>
            <a:r>
              <a:rPr lang="ru-RU" sz="2400" dirty="0" err="1" smtClean="0"/>
              <a:t>Изопроцессы</a:t>
            </a:r>
            <a:r>
              <a:rPr lang="ru-RU" sz="2400" dirty="0" smtClean="0"/>
              <a:t> – это процессы, в которых один из параметров (</a:t>
            </a:r>
            <a:r>
              <a:rPr lang="ru-RU" sz="2400" b="1" i="1" dirty="0" err="1" smtClean="0">
                <a:solidFill>
                  <a:srgbClr val="FF0000"/>
                </a:solidFill>
              </a:rPr>
              <a:t>p</a:t>
            </a:r>
            <a:r>
              <a:rPr lang="ru-RU" sz="2400" b="1" i="1" dirty="0" smtClean="0">
                <a:solidFill>
                  <a:srgbClr val="FF0000"/>
                </a:solidFill>
              </a:rPr>
              <a:t>, V</a:t>
            </a:r>
            <a:r>
              <a:rPr lang="ru-RU" sz="2400" dirty="0" smtClean="0"/>
              <a:t> или </a:t>
            </a:r>
            <a:r>
              <a:rPr lang="ru-RU" sz="2400" i="1" dirty="0" smtClean="0">
                <a:solidFill>
                  <a:srgbClr val="FF0000"/>
                </a:solidFill>
              </a:rPr>
              <a:t>T</a:t>
            </a:r>
            <a:r>
              <a:rPr lang="ru-RU" sz="2400" dirty="0" smtClean="0"/>
              <a:t>) остается </a:t>
            </a:r>
            <a:r>
              <a:rPr lang="ru-RU" sz="2400" b="1" dirty="0" smtClean="0">
                <a:solidFill>
                  <a:srgbClr val="FF0000"/>
                </a:solidFill>
              </a:rPr>
              <a:t>неизменным</a:t>
            </a:r>
            <a:r>
              <a:rPr lang="ru-RU" sz="2400" dirty="0" smtClean="0"/>
              <a:t>.</a:t>
            </a:r>
            <a:endParaRPr lang="ru-RU" sz="2400" dirty="0"/>
          </a:p>
        </p:txBody>
      </p:sp>
      <p:sp>
        <p:nvSpPr>
          <p:cNvPr id="4" name="Содержимое 3"/>
          <p:cNvSpPr>
            <a:spLocks noGrp="1"/>
          </p:cNvSpPr>
          <p:nvPr>
            <p:ph sz="half" idx="1"/>
          </p:nvPr>
        </p:nvSpPr>
        <p:spPr>
          <a:xfrm>
            <a:off x="3286116" y="2000240"/>
            <a:ext cx="5857884" cy="4714908"/>
          </a:xfrm>
        </p:spPr>
        <p:txBody>
          <a:bodyPr>
            <a:normAutofit fontScale="85000" lnSpcReduction="10000"/>
          </a:bodyPr>
          <a:lstStyle/>
          <a:p>
            <a:r>
              <a:rPr lang="ru-RU" b="1" dirty="0" smtClean="0">
                <a:solidFill>
                  <a:srgbClr val="FF0000"/>
                </a:solidFill>
              </a:rPr>
              <a:t>Изохорный процесс </a:t>
            </a:r>
            <a:r>
              <a:rPr lang="ru-RU" dirty="0" smtClean="0"/>
              <a:t>– это процесс квазистатического нагревания или охлаждения газа </a:t>
            </a:r>
            <a:r>
              <a:rPr lang="ru-RU" b="1" i="1" dirty="0" smtClean="0"/>
              <a:t>при постоянном объеме V </a:t>
            </a:r>
            <a:r>
              <a:rPr lang="ru-RU" dirty="0" smtClean="0"/>
              <a:t>и при условии, что количество вещества </a:t>
            </a:r>
            <a:r>
              <a:rPr lang="ru-RU" dirty="0" err="1" smtClean="0"/>
              <a:t>ν </a:t>
            </a:r>
            <a:r>
              <a:rPr lang="ru-RU" dirty="0" smtClean="0"/>
              <a:t>в сосуде остается неизменным.</a:t>
            </a:r>
          </a:p>
          <a:p>
            <a:r>
              <a:rPr lang="ru-RU" b="1" dirty="0" smtClean="0">
                <a:solidFill>
                  <a:srgbClr val="FF0000"/>
                </a:solidFill>
              </a:rPr>
              <a:t>Закон Шарля</a:t>
            </a:r>
            <a:r>
              <a:rPr lang="ru-RU" dirty="0" smtClean="0"/>
              <a:t>: при </a:t>
            </a:r>
            <a:r>
              <a:rPr lang="ru-RU" b="1" dirty="0" smtClean="0"/>
              <a:t>постоянном</a:t>
            </a:r>
            <a:r>
              <a:rPr lang="ru-RU" dirty="0" smtClean="0"/>
              <a:t> </a:t>
            </a:r>
            <a:r>
              <a:rPr lang="ru-RU" b="1" dirty="0" smtClean="0"/>
              <a:t>объеме</a:t>
            </a:r>
            <a:r>
              <a:rPr lang="ru-RU" b="1" i="1" dirty="0" smtClean="0"/>
              <a:t> V </a:t>
            </a:r>
            <a:r>
              <a:rPr lang="ru-RU" dirty="0" smtClean="0"/>
              <a:t> и неизменном количестве вещества </a:t>
            </a:r>
            <a:r>
              <a:rPr lang="ru-RU" i="1" dirty="0" err="1" smtClean="0"/>
              <a:t>ν</a:t>
            </a:r>
            <a:r>
              <a:rPr lang="ru-RU" dirty="0" err="1" smtClean="0"/>
              <a:t> </a:t>
            </a:r>
            <a:r>
              <a:rPr lang="ru-RU" dirty="0" smtClean="0"/>
              <a:t>в сосуде </a:t>
            </a:r>
            <a:r>
              <a:rPr lang="ru-RU" b="1" dirty="0" smtClean="0">
                <a:solidFill>
                  <a:srgbClr val="FF0000"/>
                </a:solidFill>
              </a:rPr>
              <a:t>давление</a:t>
            </a:r>
            <a:r>
              <a:rPr lang="ru-RU" dirty="0" smtClean="0"/>
              <a:t> газа </a:t>
            </a:r>
            <a:r>
              <a:rPr lang="ru-RU" i="1" dirty="0" err="1" smtClean="0"/>
              <a:t>p</a:t>
            </a:r>
            <a:r>
              <a:rPr lang="ru-RU" i="1" dirty="0" smtClean="0"/>
              <a:t> </a:t>
            </a:r>
            <a:r>
              <a:rPr lang="ru-RU" dirty="0" smtClean="0"/>
              <a:t>изменяется прямо </a:t>
            </a:r>
            <a:r>
              <a:rPr lang="ru-RU" b="1" dirty="0" smtClean="0">
                <a:solidFill>
                  <a:srgbClr val="FF0000"/>
                </a:solidFill>
              </a:rPr>
              <a:t>пропорционально</a:t>
            </a:r>
            <a:r>
              <a:rPr lang="ru-RU" dirty="0" smtClean="0"/>
              <a:t> его абсолютной </a:t>
            </a:r>
            <a:r>
              <a:rPr lang="ru-RU" b="1" dirty="0" smtClean="0">
                <a:solidFill>
                  <a:srgbClr val="FF0000"/>
                </a:solidFill>
              </a:rPr>
              <a:t>температуре</a:t>
            </a:r>
            <a:r>
              <a:rPr lang="ru-RU" dirty="0" smtClean="0"/>
              <a:t> : </a:t>
            </a:r>
          </a:p>
          <a:p>
            <a:endParaRPr lang="ru-RU" dirty="0" smtClean="0"/>
          </a:p>
          <a:p>
            <a:endParaRPr lang="ru-RU" dirty="0" smtClean="0"/>
          </a:p>
        </p:txBody>
      </p:sp>
      <p:sp>
        <p:nvSpPr>
          <p:cNvPr id="41987" name="Rectangle 3"/>
          <p:cNvSpPr>
            <a:spLocks noChangeArrowheads="1"/>
          </p:cNvSpPr>
          <p:nvPr/>
        </p:nvSpPr>
        <p:spPr bwMode="auto">
          <a:xfrm>
            <a:off x="785786" y="4929198"/>
            <a:ext cx="200026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400" i="1" dirty="0" smtClean="0"/>
              <a:t>V</a:t>
            </a:r>
            <a:r>
              <a:rPr lang="en-US" sz="2400" i="1" baseline="-25000" dirty="0" smtClean="0"/>
              <a:t>3</a:t>
            </a:r>
            <a:r>
              <a:rPr lang="en-US" sz="2400" i="1" dirty="0" smtClean="0"/>
              <a:t> &gt; V</a:t>
            </a:r>
            <a:r>
              <a:rPr lang="en-US" sz="2400" i="1" baseline="-25000" dirty="0" smtClean="0"/>
              <a:t>2</a:t>
            </a:r>
            <a:r>
              <a:rPr lang="en-US" sz="2400" i="1" dirty="0" smtClean="0"/>
              <a:t> &gt; V</a:t>
            </a:r>
            <a:r>
              <a:rPr lang="en-US" sz="2400" i="1" baseline="-25000" dirty="0" smtClean="0"/>
              <a:t>1</a:t>
            </a:r>
            <a:endParaRPr kumimoji="0" lang="ru-RU" sz="2400" b="0" i="1" u="none" strike="noStrike" cap="none" normalizeH="0" baseline="0" dirty="0" smtClean="0">
              <a:ln>
                <a:noFill/>
              </a:ln>
              <a:solidFill>
                <a:schemeClr val="tx1"/>
              </a:solidFill>
              <a:effectLst/>
              <a:latin typeface="Arial" pitchFamily="34" charset="0"/>
            </a:endParaRPr>
          </a:p>
        </p:txBody>
      </p:sp>
      <p:pic>
        <p:nvPicPr>
          <p:cNvPr id="145410" name="Picture 2" descr="http://www.physics.ru/courses/op25part1/content/chapter3/section/paragraph3/images/3-3-2.gif"/>
          <p:cNvPicPr>
            <a:picLocks noChangeAspect="1" noChangeArrowheads="1"/>
          </p:cNvPicPr>
          <p:nvPr/>
        </p:nvPicPr>
        <p:blipFill>
          <a:blip r:embed="rId2"/>
          <a:srcRect/>
          <a:stretch>
            <a:fillRect/>
          </a:stretch>
        </p:blipFill>
        <p:spPr bwMode="auto">
          <a:xfrm>
            <a:off x="142844" y="2000240"/>
            <a:ext cx="3425742" cy="2786082"/>
          </a:xfrm>
          <a:prstGeom prst="rect">
            <a:avLst/>
          </a:prstGeom>
          <a:noFill/>
        </p:spPr>
      </p:pic>
      <p:pic>
        <p:nvPicPr>
          <p:cNvPr id="145412" name="Picture 4" descr="http://www.physics.ru/courses/op25part1/content/javagifs/63229980817434-4.gif"/>
          <p:cNvPicPr>
            <a:picLocks noChangeAspect="1" noChangeArrowheads="1"/>
          </p:cNvPicPr>
          <p:nvPr/>
        </p:nvPicPr>
        <p:blipFill>
          <a:blip r:embed="rId3"/>
          <a:srcRect/>
          <a:stretch>
            <a:fillRect/>
          </a:stretch>
        </p:blipFill>
        <p:spPr bwMode="auto">
          <a:xfrm>
            <a:off x="1000100" y="5500702"/>
            <a:ext cx="1785950" cy="1190636"/>
          </a:xfrm>
          <a:prstGeom prst="roundRect">
            <a:avLst>
              <a:gd name="adj" fmla="val 4167"/>
            </a:avLst>
          </a:prstGeom>
          <a:solidFill>
            <a:srgbClr val="FFFFFF"/>
          </a:solidFill>
          <a:ln w="76200" cap="sq">
            <a:solidFill>
              <a:srgbClr val="EAEAEA"/>
            </a:solidFill>
            <a:miter lim="800000"/>
          </a:ln>
          <a:effectLst>
            <a:glow rad="228600">
              <a:schemeClr val="accent5">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3010" name="Picture 2" descr="16. График изохорного процесса"/>
          <p:cNvPicPr>
            <a:picLocks noChangeAspect="1" noChangeArrowheads="1"/>
          </p:cNvPicPr>
          <p:nvPr/>
        </p:nvPicPr>
        <p:blipFill>
          <a:blip r:embed="rId4"/>
          <a:srcRect/>
          <a:stretch>
            <a:fillRect/>
          </a:stretch>
        </p:blipFill>
        <p:spPr bwMode="auto">
          <a:xfrm>
            <a:off x="3643306" y="214290"/>
            <a:ext cx="5357850" cy="64603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5412"/>
                                        </p:tgtEl>
                                        <p:attrNameLst>
                                          <p:attrName>style.visibility</p:attrName>
                                        </p:attrNameLst>
                                      </p:cBhvr>
                                      <p:to>
                                        <p:strVal val="visible"/>
                                      </p:to>
                                    </p:set>
                                    <p:animEffect transition="in" filter="blinds(horizontal)">
                                      <p:cBhvr>
                                        <p:cTn id="17" dur="500"/>
                                        <p:tgtEl>
                                          <p:spTgt spid="1454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5410"/>
                                        </p:tgtEl>
                                        <p:attrNameLst>
                                          <p:attrName>style.visibility</p:attrName>
                                        </p:attrNameLst>
                                      </p:cBhvr>
                                      <p:to>
                                        <p:strVal val="visible"/>
                                      </p:to>
                                    </p:set>
                                    <p:animEffect transition="in" filter="blinds(horizontal)">
                                      <p:cBhvr>
                                        <p:cTn id="22" dur="500"/>
                                        <p:tgtEl>
                                          <p:spTgt spid="1454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27" dur="500"/>
                                        <p:tgtEl>
                                          <p:spTgt spid="4198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3010"/>
                                        </p:tgtEl>
                                        <p:attrNameLst>
                                          <p:attrName>style.visibility</p:attrName>
                                        </p:attrNameLst>
                                      </p:cBhvr>
                                      <p:to>
                                        <p:strVal val="visible"/>
                                      </p:to>
                                    </p:set>
                                    <p:animEffect transition="in" filter="blinds(horizontal)">
                                      <p:cBhvr>
                                        <p:cTn id="32"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04800"/>
            <a:ext cx="8395022" cy="762000"/>
          </a:xfrm>
        </p:spPr>
        <p:txBody>
          <a:bodyPr>
            <a:normAutofit/>
          </a:bodyPr>
          <a:lstStyle/>
          <a:p>
            <a:r>
              <a:rPr lang="ru-RU" dirty="0" err="1" smtClean="0"/>
              <a:t>Изопроцессы</a:t>
            </a:r>
            <a:r>
              <a:rPr lang="ru-RU" dirty="0" smtClean="0"/>
              <a:t>: изотермический, изохорный, изобарный, адиабатный процессы</a:t>
            </a:r>
            <a:endParaRPr lang="ru-RU" dirty="0"/>
          </a:p>
        </p:txBody>
      </p:sp>
      <p:sp>
        <p:nvSpPr>
          <p:cNvPr id="3" name="Текст 2"/>
          <p:cNvSpPr>
            <a:spLocks noGrp="1"/>
          </p:cNvSpPr>
          <p:nvPr>
            <p:ph type="body" idx="2"/>
          </p:nvPr>
        </p:nvSpPr>
        <p:spPr>
          <a:xfrm>
            <a:off x="1857356" y="1107560"/>
            <a:ext cx="7037700" cy="1066800"/>
          </a:xfrm>
        </p:spPr>
        <p:txBody>
          <a:bodyPr>
            <a:noAutofit/>
          </a:bodyPr>
          <a:lstStyle/>
          <a:p>
            <a:r>
              <a:rPr lang="ru-RU" sz="2400" dirty="0" err="1" smtClean="0"/>
              <a:t>Изопроцессы</a:t>
            </a:r>
            <a:r>
              <a:rPr lang="ru-RU" sz="2400" dirty="0" smtClean="0"/>
              <a:t> – это процессы, в которых один из параметров (</a:t>
            </a:r>
            <a:r>
              <a:rPr lang="ru-RU" sz="2400" b="1" i="1" dirty="0" err="1" smtClean="0">
                <a:solidFill>
                  <a:srgbClr val="FF0000"/>
                </a:solidFill>
              </a:rPr>
              <a:t>p</a:t>
            </a:r>
            <a:r>
              <a:rPr lang="ru-RU" sz="2400" b="1" i="1" dirty="0" smtClean="0">
                <a:solidFill>
                  <a:srgbClr val="FF0000"/>
                </a:solidFill>
              </a:rPr>
              <a:t>, V</a:t>
            </a:r>
            <a:r>
              <a:rPr lang="ru-RU" sz="2400" dirty="0" smtClean="0"/>
              <a:t> или </a:t>
            </a:r>
            <a:r>
              <a:rPr lang="ru-RU" sz="2400" i="1" dirty="0" smtClean="0">
                <a:solidFill>
                  <a:srgbClr val="FF0000"/>
                </a:solidFill>
              </a:rPr>
              <a:t>T</a:t>
            </a:r>
            <a:r>
              <a:rPr lang="ru-RU" sz="2400" dirty="0" smtClean="0"/>
              <a:t>) остается </a:t>
            </a:r>
            <a:r>
              <a:rPr lang="ru-RU" sz="2400" b="1" dirty="0" smtClean="0">
                <a:solidFill>
                  <a:srgbClr val="FF0000"/>
                </a:solidFill>
              </a:rPr>
              <a:t>неизменным</a:t>
            </a:r>
            <a:r>
              <a:rPr lang="ru-RU" sz="2400" dirty="0" smtClean="0"/>
              <a:t>.</a:t>
            </a:r>
            <a:endParaRPr lang="ru-RU" sz="2400" dirty="0"/>
          </a:p>
        </p:txBody>
      </p:sp>
      <p:sp>
        <p:nvSpPr>
          <p:cNvPr id="4" name="Содержимое 3"/>
          <p:cNvSpPr>
            <a:spLocks noGrp="1"/>
          </p:cNvSpPr>
          <p:nvPr>
            <p:ph sz="half" idx="1"/>
          </p:nvPr>
        </p:nvSpPr>
        <p:spPr>
          <a:xfrm>
            <a:off x="3286116" y="2000240"/>
            <a:ext cx="5857884" cy="4714908"/>
          </a:xfrm>
        </p:spPr>
        <p:txBody>
          <a:bodyPr>
            <a:normAutofit fontScale="85000" lnSpcReduction="20000"/>
          </a:bodyPr>
          <a:lstStyle/>
          <a:p>
            <a:r>
              <a:rPr lang="ru-RU" b="1" dirty="0" smtClean="0">
                <a:solidFill>
                  <a:srgbClr val="FF0000"/>
                </a:solidFill>
              </a:rPr>
              <a:t>Изобарным</a:t>
            </a:r>
            <a:r>
              <a:rPr lang="ru-RU" dirty="0" smtClean="0"/>
              <a:t> процессом называют квазистатический процесс, протекающий при </a:t>
            </a:r>
            <a:r>
              <a:rPr lang="ru-RU" b="1" dirty="0" smtClean="0">
                <a:solidFill>
                  <a:srgbClr val="FF0000"/>
                </a:solidFill>
              </a:rPr>
              <a:t>неизменным давлении </a:t>
            </a:r>
            <a:r>
              <a:rPr lang="ru-RU" b="1" i="1" dirty="0" err="1" smtClean="0">
                <a:solidFill>
                  <a:srgbClr val="FF0000"/>
                </a:solidFill>
              </a:rPr>
              <a:t>p</a:t>
            </a:r>
            <a:r>
              <a:rPr lang="ru-RU" dirty="0" smtClean="0"/>
              <a:t>.</a:t>
            </a:r>
          </a:p>
          <a:p>
            <a:r>
              <a:rPr lang="ru-RU" b="1" dirty="0" smtClean="0">
                <a:solidFill>
                  <a:srgbClr val="FF0000"/>
                </a:solidFill>
              </a:rPr>
              <a:t>Закон Гей-Люссака</a:t>
            </a:r>
            <a:r>
              <a:rPr lang="ru-RU" dirty="0" smtClean="0"/>
              <a:t>: </a:t>
            </a:r>
          </a:p>
          <a:p>
            <a:endParaRPr lang="ru-RU" dirty="0" smtClean="0"/>
          </a:p>
          <a:p>
            <a:endParaRPr lang="ru-RU" dirty="0" smtClean="0"/>
          </a:p>
          <a:p>
            <a:endParaRPr lang="ru-RU" dirty="0" smtClean="0"/>
          </a:p>
          <a:p>
            <a:r>
              <a:rPr lang="ru-RU" dirty="0" smtClean="0"/>
              <a:t> </a:t>
            </a:r>
            <a:r>
              <a:rPr lang="ru-RU" sz="2800" dirty="0" smtClean="0"/>
              <a:t>где </a:t>
            </a:r>
            <a:r>
              <a:rPr lang="ru-RU" sz="2800" i="1" dirty="0" smtClean="0"/>
              <a:t>V</a:t>
            </a:r>
            <a:r>
              <a:rPr lang="ru-RU" sz="2800" i="1" baseline="-25000" dirty="0" smtClean="0"/>
              <a:t>0</a:t>
            </a:r>
            <a:r>
              <a:rPr lang="ru-RU" sz="2800" i="1" dirty="0" smtClean="0"/>
              <a:t> </a:t>
            </a:r>
            <a:r>
              <a:rPr lang="ru-RU" sz="2800" dirty="0" smtClean="0"/>
              <a:t>– объем газа при температуре </a:t>
            </a:r>
            <a:r>
              <a:rPr lang="ru-RU" sz="2800" i="1" dirty="0" smtClean="0"/>
              <a:t>0 °С</a:t>
            </a:r>
            <a:r>
              <a:rPr lang="ru-RU" sz="2800" dirty="0" smtClean="0"/>
              <a:t>. </a:t>
            </a:r>
          </a:p>
          <a:p>
            <a:r>
              <a:rPr lang="ru-RU" sz="2800" dirty="0" err="1" smtClean="0"/>
              <a:t>α </a:t>
            </a:r>
            <a:r>
              <a:rPr lang="ru-RU" sz="2800" dirty="0" smtClean="0"/>
              <a:t>= 1/273,15 К</a:t>
            </a:r>
            <a:r>
              <a:rPr lang="ru-RU" sz="2800" baseline="30000" dirty="0" smtClean="0"/>
              <a:t>–1</a:t>
            </a:r>
            <a:r>
              <a:rPr lang="ru-RU" sz="2800" dirty="0" smtClean="0"/>
              <a:t> - </a:t>
            </a:r>
            <a:r>
              <a:rPr lang="ru-RU" sz="2800" dirty="0" err="1" smtClean="0"/>
              <a:t>температурныЙ</a:t>
            </a:r>
            <a:r>
              <a:rPr lang="ru-RU" sz="2800" dirty="0" smtClean="0"/>
              <a:t> коэффициент объемного расширения газов.</a:t>
            </a:r>
          </a:p>
          <a:p>
            <a:endParaRPr lang="ru-RU" dirty="0" smtClean="0"/>
          </a:p>
          <a:p>
            <a:endParaRPr lang="ru-RU" dirty="0" smtClean="0"/>
          </a:p>
        </p:txBody>
      </p:sp>
      <p:sp>
        <p:nvSpPr>
          <p:cNvPr id="41987" name="Rectangle 3"/>
          <p:cNvSpPr>
            <a:spLocks noChangeArrowheads="1"/>
          </p:cNvSpPr>
          <p:nvPr/>
        </p:nvSpPr>
        <p:spPr bwMode="auto">
          <a:xfrm>
            <a:off x="785786" y="4929198"/>
            <a:ext cx="200026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400" i="1" dirty="0" smtClean="0"/>
              <a:t>p</a:t>
            </a:r>
            <a:r>
              <a:rPr lang="en-US" sz="2400" i="1" baseline="-25000" dirty="0" smtClean="0"/>
              <a:t>3</a:t>
            </a:r>
            <a:r>
              <a:rPr lang="en-US" sz="2400" i="1" dirty="0" smtClean="0"/>
              <a:t> &gt; p</a:t>
            </a:r>
            <a:r>
              <a:rPr lang="en-US" sz="2400" i="1" baseline="-25000" dirty="0" smtClean="0"/>
              <a:t>2</a:t>
            </a:r>
            <a:r>
              <a:rPr lang="en-US" sz="2400" i="1" dirty="0" smtClean="0"/>
              <a:t> &gt; p</a:t>
            </a:r>
            <a:r>
              <a:rPr lang="en-US" sz="2400" i="1" baseline="-25000" dirty="0" smtClean="0"/>
              <a:t>1</a:t>
            </a:r>
            <a:endParaRPr kumimoji="0" lang="ru-RU" sz="2400" b="0" i="1" u="none" strike="noStrike" cap="none" normalizeH="0" baseline="0" dirty="0" smtClean="0">
              <a:ln>
                <a:noFill/>
              </a:ln>
              <a:solidFill>
                <a:schemeClr val="tx1"/>
              </a:solidFill>
              <a:effectLst/>
              <a:latin typeface="Arial" pitchFamily="34" charset="0"/>
            </a:endParaRPr>
          </a:p>
        </p:txBody>
      </p:sp>
      <p:pic>
        <p:nvPicPr>
          <p:cNvPr id="146434" name="Picture 2" descr="http://www.physics.ru/courses/op25part1/content/javagifs/63229980817534-6.gif"/>
          <p:cNvPicPr>
            <a:picLocks noChangeAspect="1" noChangeArrowheads="1"/>
          </p:cNvPicPr>
          <p:nvPr/>
        </p:nvPicPr>
        <p:blipFill>
          <a:blip r:embed="rId2"/>
          <a:srcRect/>
          <a:stretch>
            <a:fillRect/>
          </a:stretch>
        </p:blipFill>
        <p:spPr bwMode="auto">
          <a:xfrm>
            <a:off x="3857620" y="3571876"/>
            <a:ext cx="4719768" cy="1214446"/>
          </a:xfrm>
          <a:prstGeom prst="rect">
            <a:avLst/>
          </a:prstGeom>
          <a:noFill/>
          <a:effectLst>
            <a:glow rad="228600">
              <a:schemeClr val="accent5">
                <a:satMod val="175000"/>
                <a:alpha val="40000"/>
              </a:schemeClr>
            </a:glow>
          </a:effectLst>
        </p:spPr>
      </p:pic>
      <p:pic>
        <p:nvPicPr>
          <p:cNvPr id="146436" name="Picture 4" descr="http://www.physics.ru/courses/op25part1/content/chapter3/section/paragraph3/images/3-3-3.gif"/>
          <p:cNvPicPr>
            <a:picLocks noChangeAspect="1" noChangeArrowheads="1"/>
          </p:cNvPicPr>
          <p:nvPr/>
        </p:nvPicPr>
        <p:blipFill>
          <a:blip r:embed="rId3"/>
          <a:srcRect/>
          <a:stretch>
            <a:fillRect/>
          </a:stretch>
        </p:blipFill>
        <p:spPr bwMode="auto">
          <a:xfrm>
            <a:off x="142844" y="2000240"/>
            <a:ext cx="3337902" cy="2714644"/>
          </a:xfrm>
          <a:prstGeom prst="rect">
            <a:avLst/>
          </a:prstGeom>
          <a:noFill/>
        </p:spPr>
      </p:pic>
      <p:pic>
        <p:nvPicPr>
          <p:cNvPr id="41986" name="Picture 2" descr="18. График изобарного процесса"/>
          <p:cNvPicPr>
            <a:picLocks noChangeAspect="1" noChangeArrowheads="1"/>
          </p:cNvPicPr>
          <p:nvPr/>
        </p:nvPicPr>
        <p:blipFill>
          <a:blip r:embed="rId4"/>
          <a:srcRect/>
          <a:stretch>
            <a:fillRect/>
          </a:stretch>
        </p:blipFill>
        <p:spPr bwMode="auto">
          <a:xfrm>
            <a:off x="3643306" y="285728"/>
            <a:ext cx="5267343" cy="63883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6434"/>
                                        </p:tgtEl>
                                        <p:attrNameLst>
                                          <p:attrName>style.visibility</p:attrName>
                                        </p:attrNameLst>
                                      </p:cBhvr>
                                      <p:to>
                                        <p:strVal val="visible"/>
                                      </p:to>
                                    </p:set>
                                    <p:animEffect transition="in" filter="blinds(horizontal)">
                                      <p:cBhvr>
                                        <p:cTn id="17" dur="500"/>
                                        <p:tgtEl>
                                          <p:spTgt spid="1464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linds(horizontal)">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6436"/>
                                        </p:tgtEl>
                                        <p:attrNameLst>
                                          <p:attrName>style.visibility</p:attrName>
                                        </p:attrNameLst>
                                      </p:cBhvr>
                                      <p:to>
                                        <p:strVal val="visible"/>
                                      </p:to>
                                    </p:set>
                                    <p:animEffect transition="in" filter="blinds(horizontal)">
                                      <p:cBhvr>
                                        <p:cTn id="32" dur="500"/>
                                        <p:tgtEl>
                                          <p:spTgt spid="14643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37" dur="500"/>
                                        <p:tgtEl>
                                          <p:spTgt spid="4198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1986"/>
                                        </p:tgtEl>
                                        <p:attrNameLst>
                                          <p:attrName>style.visibility</p:attrName>
                                        </p:attrNameLst>
                                      </p:cBhvr>
                                      <p:to>
                                        <p:strVal val="visible"/>
                                      </p:to>
                                    </p:set>
                                    <p:animEffect transition="in" filter="blinds(horizontal)">
                                      <p:cBhvr>
                                        <p:cTn id="42"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Насыщенные и ненасыщенные пары </a:t>
            </a:r>
            <a:endParaRPr lang="ru-RU" dirty="0"/>
          </a:p>
        </p:txBody>
      </p:sp>
      <p:sp>
        <p:nvSpPr>
          <p:cNvPr id="4" name="Содержимое 3"/>
          <p:cNvSpPr>
            <a:spLocks noGrp="1"/>
          </p:cNvSpPr>
          <p:nvPr>
            <p:ph sz="half" idx="1"/>
          </p:nvPr>
        </p:nvSpPr>
        <p:spPr>
          <a:xfrm>
            <a:off x="4357686" y="1071546"/>
            <a:ext cx="4786314" cy="5786454"/>
          </a:xfrm>
        </p:spPr>
        <p:txBody>
          <a:bodyPr>
            <a:normAutofit fontScale="62500" lnSpcReduction="20000"/>
          </a:bodyPr>
          <a:lstStyle/>
          <a:p>
            <a:r>
              <a:rPr lang="ru-RU" dirty="0" smtClean="0"/>
              <a:t>В </a:t>
            </a:r>
            <a:r>
              <a:rPr lang="ru-RU" b="1" dirty="0" smtClean="0"/>
              <a:t>закрытом</a:t>
            </a:r>
            <a:r>
              <a:rPr lang="ru-RU" dirty="0" smtClean="0"/>
              <a:t> сосуде жидкость и ее пар могут находиться в состоянии </a:t>
            </a:r>
            <a:r>
              <a:rPr lang="ru-RU" b="1" dirty="0" smtClean="0">
                <a:solidFill>
                  <a:srgbClr val="FF0000"/>
                </a:solidFill>
              </a:rPr>
              <a:t>динамического равновесия</a:t>
            </a:r>
            <a:r>
              <a:rPr lang="ru-RU" dirty="0" smtClean="0"/>
              <a:t>, когда </a:t>
            </a:r>
            <a:r>
              <a:rPr lang="ru-RU" b="1" dirty="0" smtClean="0"/>
              <a:t>число молекул, вылетающих из жидкости, равно числу молекул, возвращающихся в жидкость из пара</a:t>
            </a:r>
            <a:r>
              <a:rPr lang="ru-RU" dirty="0" smtClean="0"/>
              <a:t>, т. е. когда скорости процессов испарения и конденсации одинаковы. </a:t>
            </a:r>
          </a:p>
          <a:p>
            <a:r>
              <a:rPr lang="ru-RU" dirty="0" smtClean="0"/>
              <a:t>Такую систему называют </a:t>
            </a:r>
            <a:r>
              <a:rPr lang="ru-RU" b="1" dirty="0" smtClean="0">
                <a:solidFill>
                  <a:srgbClr val="FF0000"/>
                </a:solidFill>
              </a:rPr>
              <a:t>двухфазной</a:t>
            </a:r>
            <a:r>
              <a:rPr lang="ru-RU" dirty="0" smtClean="0"/>
              <a:t>. </a:t>
            </a:r>
          </a:p>
          <a:p>
            <a:r>
              <a:rPr lang="ru-RU" b="1" dirty="0" smtClean="0"/>
              <a:t>Пар</a:t>
            </a:r>
            <a:r>
              <a:rPr lang="ru-RU" dirty="0" smtClean="0"/>
              <a:t>, находящийся в равновесии со своей жидкостью, называют </a:t>
            </a:r>
            <a:r>
              <a:rPr lang="ru-RU" b="1" dirty="0" smtClean="0">
                <a:solidFill>
                  <a:srgbClr val="FF0000"/>
                </a:solidFill>
              </a:rPr>
              <a:t>насыщенным</a:t>
            </a:r>
            <a:r>
              <a:rPr lang="ru-RU" dirty="0" smtClean="0"/>
              <a:t>.</a:t>
            </a:r>
          </a:p>
          <a:p>
            <a:r>
              <a:rPr lang="ru-RU" b="1" dirty="0" smtClean="0">
                <a:solidFill>
                  <a:srgbClr val="FF0000"/>
                </a:solidFill>
              </a:rPr>
              <a:t>Давление насыщенного пара p</a:t>
            </a:r>
            <a:r>
              <a:rPr lang="ru-RU" b="1" baseline="-25000" dirty="0" smtClean="0">
                <a:solidFill>
                  <a:srgbClr val="FF0000"/>
                </a:solidFill>
              </a:rPr>
              <a:t>0</a:t>
            </a:r>
            <a:r>
              <a:rPr lang="ru-RU" b="1" dirty="0" smtClean="0">
                <a:solidFill>
                  <a:srgbClr val="FF0000"/>
                </a:solidFill>
              </a:rPr>
              <a:t> </a:t>
            </a:r>
            <a:r>
              <a:rPr lang="ru-RU" dirty="0" smtClean="0"/>
              <a:t>данного вещества зависит только от его </a:t>
            </a:r>
            <a:r>
              <a:rPr lang="ru-RU" b="1" dirty="0" smtClean="0">
                <a:solidFill>
                  <a:srgbClr val="FF0000"/>
                </a:solidFill>
              </a:rPr>
              <a:t>температуры</a:t>
            </a:r>
            <a:r>
              <a:rPr lang="ru-RU" dirty="0" smtClean="0"/>
              <a:t> и </a:t>
            </a:r>
            <a:r>
              <a:rPr lang="ru-RU" b="1" i="1" dirty="0" smtClean="0"/>
              <a:t>не зависит от объема</a:t>
            </a:r>
          </a:p>
          <a:p>
            <a:r>
              <a:rPr lang="ru-RU" dirty="0" smtClean="0"/>
              <a:t>При </a:t>
            </a:r>
            <a:r>
              <a:rPr lang="ru-RU" b="1" dirty="0" smtClean="0"/>
              <a:t>повышении температуры давление насыщенного </a:t>
            </a:r>
            <a:r>
              <a:rPr lang="ru-RU" b="1" i="1" dirty="0" smtClean="0"/>
              <a:t>пара</a:t>
            </a:r>
            <a:r>
              <a:rPr lang="ru-RU" b="1" dirty="0" smtClean="0">
                <a:solidFill>
                  <a:srgbClr val="FF0000"/>
                </a:solidFill>
              </a:rPr>
              <a:t> </a:t>
            </a:r>
            <a:r>
              <a:rPr lang="ru-RU" b="1" dirty="0" smtClean="0"/>
              <a:t>и его плотность</a:t>
            </a:r>
            <a:r>
              <a:rPr lang="ru-RU" b="1" dirty="0" smtClean="0">
                <a:solidFill>
                  <a:srgbClr val="FF0000"/>
                </a:solidFill>
              </a:rPr>
              <a:t> возрастают</a:t>
            </a:r>
            <a:r>
              <a:rPr lang="ru-RU" dirty="0" smtClean="0"/>
              <a:t>, а </a:t>
            </a:r>
            <a:r>
              <a:rPr lang="ru-RU" b="1" dirty="0" smtClean="0"/>
              <a:t>плотность </a:t>
            </a:r>
            <a:r>
              <a:rPr lang="ru-RU" b="1" i="1" dirty="0" smtClean="0"/>
              <a:t>жидкости</a:t>
            </a:r>
            <a:r>
              <a:rPr lang="ru-RU" b="1" dirty="0" smtClean="0"/>
              <a:t> </a:t>
            </a:r>
            <a:r>
              <a:rPr lang="ru-RU" b="1" dirty="0" smtClean="0">
                <a:solidFill>
                  <a:srgbClr val="FF0000"/>
                </a:solidFill>
              </a:rPr>
              <a:t>уменьшаетс</a:t>
            </a:r>
            <a:r>
              <a:rPr lang="ru-RU" dirty="0" smtClean="0">
                <a:solidFill>
                  <a:srgbClr val="FF0000"/>
                </a:solidFill>
              </a:rPr>
              <a:t>я</a:t>
            </a:r>
            <a:r>
              <a:rPr lang="ru-RU" dirty="0" smtClean="0"/>
              <a:t> из-за теплового расширения.</a:t>
            </a:r>
            <a:endParaRPr lang="ru-RU" b="1" i="1" dirty="0" smtClean="0"/>
          </a:p>
          <a:p>
            <a:endParaRPr lang="ru-RU" dirty="0"/>
          </a:p>
        </p:txBody>
      </p:sp>
      <p:pic>
        <p:nvPicPr>
          <p:cNvPr id="40962" name="Picture 2" descr="http://www.physics.ru/courses/op25part1/content/chapter3/section/paragraph4/images/3-4-1.gif"/>
          <p:cNvPicPr>
            <a:picLocks noChangeAspect="1" noChangeArrowheads="1"/>
          </p:cNvPicPr>
          <p:nvPr/>
        </p:nvPicPr>
        <p:blipFill>
          <a:blip r:embed="rId2"/>
          <a:srcRect/>
          <a:stretch>
            <a:fillRect/>
          </a:stretch>
        </p:blipFill>
        <p:spPr bwMode="auto">
          <a:xfrm>
            <a:off x="0" y="214290"/>
            <a:ext cx="4643438" cy="3705251"/>
          </a:xfrm>
          <a:prstGeom prst="rect">
            <a:avLst/>
          </a:prstGeom>
          <a:noFill/>
        </p:spPr>
      </p:pic>
      <p:sp>
        <p:nvSpPr>
          <p:cNvPr id="6" name="Прямоугольная выноска 5"/>
          <p:cNvSpPr/>
          <p:nvPr/>
        </p:nvSpPr>
        <p:spPr>
          <a:xfrm>
            <a:off x="0" y="857232"/>
            <a:ext cx="1142976" cy="928694"/>
          </a:xfrm>
          <a:prstGeom prst="wedgeRectCallout">
            <a:avLst>
              <a:gd name="adj1" fmla="val 61705"/>
              <a:gd name="adj2" fmla="val 13107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t>Область I – жидкость</a:t>
            </a:r>
            <a:endParaRPr lang="ru-RU" sz="1600" b="1" dirty="0"/>
          </a:p>
        </p:txBody>
      </p:sp>
      <p:sp>
        <p:nvSpPr>
          <p:cNvPr id="7" name="Прямоугольная выноска 6"/>
          <p:cNvSpPr/>
          <p:nvPr/>
        </p:nvSpPr>
        <p:spPr>
          <a:xfrm>
            <a:off x="0" y="3571876"/>
            <a:ext cx="2428892" cy="928694"/>
          </a:xfrm>
          <a:prstGeom prst="wedgeRectCallout">
            <a:avLst>
              <a:gd name="adj1" fmla="val 29568"/>
              <a:gd name="adj2" fmla="val -8866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2060"/>
                </a:solidFill>
              </a:rPr>
              <a:t>Область II – двухфазная система «жидкость + насыщенный пар»</a:t>
            </a:r>
            <a:endParaRPr lang="ru-RU" sz="1600" b="1" dirty="0">
              <a:solidFill>
                <a:srgbClr val="002060"/>
              </a:solidFill>
            </a:endParaRPr>
          </a:p>
        </p:txBody>
      </p:sp>
      <p:sp>
        <p:nvSpPr>
          <p:cNvPr id="8" name="Прямоугольная выноска 7"/>
          <p:cNvSpPr/>
          <p:nvPr/>
        </p:nvSpPr>
        <p:spPr>
          <a:xfrm>
            <a:off x="4143372" y="1071546"/>
            <a:ext cx="1500198" cy="928694"/>
          </a:xfrm>
          <a:prstGeom prst="wedgeRectCallout">
            <a:avLst>
              <a:gd name="adj1" fmla="val -87876"/>
              <a:gd name="adj2" fmla="val -19023"/>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2060"/>
                </a:solidFill>
              </a:rPr>
              <a:t>область III – газообразное вещество</a:t>
            </a:r>
            <a:endParaRPr lang="ru-RU" sz="1600" b="1" dirty="0">
              <a:solidFill>
                <a:srgbClr val="002060"/>
              </a:solidFill>
            </a:endParaRPr>
          </a:p>
        </p:txBody>
      </p:sp>
      <p:sp>
        <p:nvSpPr>
          <p:cNvPr id="3" name="Текст 2"/>
          <p:cNvSpPr>
            <a:spLocks noGrp="1"/>
          </p:cNvSpPr>
          <p:nvPr>
            <p:ph type="body" idx="2"/>
          </p:nvPr>
        </p:nvSpPr>
        <p:spPr>
          <a:xfrm>
            <a:off x="1214414" y="214290"/>
            <a:ext cx="3429024" cy="428628"/>
          </a:xfrm>
        </p:spPr>
        <p:txBody>
          <a:bodyPr>
            <a:noAutofit/>
          </a:bodyPr>
          <a:lstStyle/>
          <a:p>
            <a:pPr algn="ctr"/>
            <a:r>
              <a:rPr lang="ru-RU" sz="1800" b="1" dirty="0" smtClean="0">
                <a:solidFill>
                  <a:srgbClr val="002060"/>
                </a:solidFill>
              </a:rPr>
              <a:t>Изотермы реального газа. </a:t>
            </a:r>
            <a:endParaRPr lang="ru-RU" sz="1800" b="1" dirty="0">
              <a:solidFill>
                <a:srgbClr val="002060"/>
              </a:solidFill>
            </a:endParaRPr>
          </a:p>
        </p:txBody>
      </p:sp>
      <p:pic>
        <p:nvPicPr>
          <p:cNvPr id="40963" name="Picture 3"/>
          <p:cNvPicPr>
            <a:picLocks noChangeAspect="1" noChangeArrowheads="1"/>
          </p:cNvPicPr>
          <p:nvPr/>
        </p:nvPicPr>
        <p:blipFill>
          <a:blip r:embed="rId3"/>
          <a:srcRect/>
          <a:stretch>
            <a:fillRect/>
          </a:stretch>
        </p:blipFill>
        <p:spPr bwMode="auto">
          <a:xfrm>
            <a:off x="2357422" y="4214818"/>
            <a:ext cx="2133600" cy="20383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0962"/>
                                        </p:tgtEl>
                                        <p:attrNameLst>
                                          <p:attrName>style.visibility</p:attrName>
                                        </p:attrNameLst>
                                      </p:cBhvr>
                                      <p:to>
                                        <p:strVal val="visible"/>
                                      </p:to>
                                    </p:set>
                                    <p:animEffect transition="in" filter="blinds(horizontal)">
                                      <p:cBhvr>
                                        <p:cTn id="27" dur="500"/>
                                        <p:tgtEl>
                                          <p:spTgt spid="4096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blinds(horizontal)">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blinds(horizontal)">
                                      <p:cBhvr>
                                        <p:cTn id="52" dur="5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0963"/>
                                        </p:tgtEl>
                                        <p:attrNameLst>
                                          <p:attrName>style.visibility</p:attrName>
                                        </p:attrNameLst>
                                      </p:cBhvr>
                                      <p:to>
                                        <p:strVal val="visible"/>
                                      </p:to>
                                    </p:set>
                                    <p:animEffect transition="in" filter="blinds(horizontal)">
                                      <p:cBhvr>
                                        <p:cTn id="57"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Влажность воздуха </a:t>
            </a:r>
            <a:endParaRPr lang="ru-RU" dirty="0"/>
          </a:p>
        </p:txBody>
      </p:sp>
      <p:sp>
        <p:nvSpPr>
          <p:cNvPr id="3" name="Текст 2"/>
          <p:cNvSpPr>
            <a:spLocks noGrp="1"/>
          </p:cNvSpPr>
          <p:nvPr>
            <p:ph type="body" idx="2"/>
          </p:nvPr>
        </p:nvSpPr>
        <p:spPr>
          <a:xfrm>
            <a:off x="3071802" y="1000108"/>
            <a:ext cx="5894692" cy="1066800"/>
          </a:xfrm>
        </p:spPr>
        <p:txBody>
          <a:bodyPr>
            <a:noAutofit/>
          </a:bodyPr>
          <a:lstStyle/>
          <a:p>
            <a:r>
              <a:rPr lang="ru-RU" sz="2400" dirty="0" smtClean="0"/>
              <a:t>Отношение </a:t>
            </a:r>
            <a:r>
              <a:rPr lang="ru-RU" sz="2400" b="1" i="1" dirty="0" err="1" smtClean="0"/>
              <a:t>p</a:t>
            </a:r>
            <a:r>
              <a:rPr lang="ru-RU" sz="2400" b="1" i="1" dirty="0" smtClean="0"/>
              <a:t> / p</a:t>
            </a:r>
            <a:r>
              <a:rPr lang="ru-RU" sz="2400" b="1" i="1" baseline="-25000" dirty="0" smtClean="0"/>
              <a:t>0</a:t>
            </a:r>
            <a:r>
              <a:rPr lang="ru-RU" sz="2400" dirty="0" smtClean="0"/>
              <a:t>, выраженное в процентах, называется </a:t>
            </a:r>
            <a:r>
              <a:rPr lang="ru-RU" sz="2400" b="1" dirty="0" smtClean="0">
                <a:solidFill>
                  <a:srgbClr val="FF0000"/>
                </a:solidFill>
              </a:rPr>
              <a:t>относительной влажностью воздуха</a:t>
            </a:r>
            <a:endParaRPr lang="ru-RU" sz="2400" b="1" dirty="0">
              <a:solidFill>
                <a:srgbClr val="FF0000"/>
              </a:solidFill>
            </a:endParaRPr>
          </a:p>
        </p:txBody>
      </p:sp>
      <p:sp>
        <p:nvSpPr>
          <p:cNvPr id="4" name="Содержимое 3"/>
          <p:cNvSpPr>
            <a:spLocks noGrp="1"/>
          </p:cNvSpPr>
          <p:nvPr>
            <p:ph sz="half" idx="1"/>
          </p:nvPr>
        </p:nvSpPr>
        <p:spPr>
          <a:xfrm>
            <a:off x="228600" y="2000240"/>
            <a:ext cx="8666456" cy="4643470"/>
          </a:xfrm>
        </p:spPr>
        <p:txBody>
          <a:bodyPr/>
          <a:lstStyle/>
          <a:p>
            <a:r>
              <a:rPr lang="ru-RU" dirty="0" smtClean="0"/>
              <a:t>В атмосферном воздухе всегда присутствуют </a:t>
            </a:r>
            <a:r>
              <a:rPr lang="ru-RU" b="1" dirty="0" smtClean="0">
                <a:solidFill>
                  <a:srgbClr val="FF0000"/>
                </a:solidFill>
              </a:rPr>
              <a:t>пары воды </a:t>
            </a:r>
            <a:r>
              <a:rPr lang="ru-RU" dirty="0" smtClean="0"/>
              <a:t>при некотором </a:t>
            </a:r>
            <a:r>
              <a:rPr lang="ru-RU" b="1" dirty="0" smtClean="0">
                <a:solidFill>
                  <a:srgbClr val="FF0000"/>
                </a:solidFill>
              </a:rPr>
              <a:t>парциальном давлении </a:t>
            </a:r>
            <a:r>
              <a:rPr lang="ru-RU" b="1" i="1" dirty="0" err="1" smtClean="0"/>
              <a:t>p</a:t>
            </a:r>
            <a:r>
              <a:rPr lang="ru-RU" dirty="0" smtClean="0"/>
              <a:t>, которое, как правило, меньше </a:t>
            </a:r>
            <a:r>
              <a:rPr lang="ru-RU" b="1" dirty="0" smtClean="0">
                <a:solidFill>
                  <a:srgbClr val="FF0000"/>
                </a:solidFill>
              </a:rPr>
              <a:t>давления насыщенного пара</a:t>
            </a:r>
            <a:r>
              <a:rPr lang="ru-RU" dirty="0" smtClean="0"/>
              <a:t> </a:t>
            </a:r>
            <a:r>
              <a:rPr lang="ru-RU" b="1" i="1" dirty="0" smtClean="0"/>
              <a:t>p</a:t>
            </a:r>
            <a:r>
              <a:rPr lang="ru-RU" b="1" i="1" baseline="-25000" dirty="0" smtClean="0"/>
              <a:t>0</a:t>
            </a:r>
            <a:r>
              <a:rPr lang="ru-RU" dirty="0" smtClean="0"/>
              <a:t>.</a:t>
            </a:r>
          </a:p>
          <a:p>
            <a:r>
              <a:rPr lang="ru-RU" dirty="0" smtClean="0"/>
              <a:t>Для каждой температуры </a:t>
            </a:r>
            <a:r>
              <a:rPr lang="ru-RU" i="1" dirty="0" smtClean="0"/>
              <a:t>T</a:t>
            </a:r>
            <a:r>
              <a:rPr lang="ru-RU" dirty="0" smtClean="0"/>
              <a:t> давление p</a:t>
            </a:r>
            <a:r>
              <a:rPr lang="ru-RU" baseline="-25000" dirty="0" smtClean="0"/>
              <a:t>0</a:t>
            </a:r>
            <a:r>
              <a:rPr lang="ru-RU" dirty="0" smtClean="0"/>
              <a:t> насыщенного пара </a:t>
            </a:r>
            <a:r>
              <a:rPr lang="ru-RU" b="1" dirty="0" smtClean="0"/>
              <a:t>определяется</a:t>
            </a:r>
            <a:r>
              <a:rPr lang="ru-RU" dirty="0" smtClean="0"/>
              <a:t> по </a:t>
            </a:r>
            <a:r>
              <a:rPr lang="ru-RU" b="1" dirty="0" smtClean="0">
                <a:solidFill>
                  <a:srgbClr val="FF0000"/>
                </a:solidFill>
              </a:rPr>
              <a:t>кривой равновесия </a:t>
            </a:r>
            <a:r>
              <a:rPr lang="ru-RU" b="1" i="1" dirty="0" smtClean="0"/>
              <a:t>p</a:t>
            </a:r>
            <a:r>
              <a:rPr lang="ru-RU" b="1" i="1" baseline="-25000" dirty="0" smtClean="0"/>
              <a:t>0</a:t>
            </a:r>
            <a:r>
              <a:rPr lang="ru-RU" b="1" i="1" dirty="0" smtClean="0"/>
              <a:t>(T)</a:t>
            </a:r>
            <a:r>
              <a:rPr lang="ru-RU" dirty="0" smtClean="0"/>
              <a:t> для данного вещества</a:t>
            </a:r>
            <a:endParaRPr lang="ru-RU" dirty="0"/>
          </a:p>
        </p:txBody>
      </p:sp>
      <p:pic>
        <p:nvPicPr>
          <p:cNvPr id="39937" name="Picture 1" descr="http://www.physics.ru/courses/op25part1/content/javagifs/63229980819226-1.gif"/>
          <p:cNvPicPr>
            <a:picLocks noChangeAspect="1" noChangeArrowheads="1"/>
          </p:cNvPicPr>
          <p:nvPr/>
        </p:nvPicPr>
        <p:blipFill>
          <a:blip r:embed="rId2"/>
          <a:srcRect/>
          <a:stretch>
            <a:fillRect/>
          </a:stretch>
        </p:blipFill>
        <p:spPr bwMode="auto">
          <a:xfrm>
            <a:off x="785786" y="1000108"/>
            <a:ext cx="2000264" cy="970425"/>
          </a:xfrm>
          <a:prstGeom prst="rect">
            <a:avLst/>
          </a:prstGeom>
          <a:noFill/>
          <a:effectLst>
            <a:glow rad="139700">
              <a:schemeClr val="tx1">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937"/>
                                        </p:tgtEl>
                                        <p:attrNameLst>
                                          <p:attrName>style.visibility</p:attrName>
                                        </p:attrNameLst>
                                      </p:cBhvr>
                                      <p:to>
                                        <p:strVal val="visible"/>
                                      </p:to>
                                    </p:set>
                                    <p:animEffect transition="in" filter="blinds(horizontal)">
                                      <p:cBhvr>
                                        <p:cTn id="17" dur="500"/>
                                        <p:tgtEl>
                                          <p:spTgt spid="3993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linds(horizontal)">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2643174" cy="500042"/>
          </a:xfrm>
        </p:spPr>
        <p:txBody>
          <a:bodyPr/>
          <a:lstStyle/>
          <a:p>
            <a:r>
              <a:rPr lang="ru-RU" dirty="0" smtClean="0"/>
              <a:t>Влажность воздуха </a:t>
            </a:r>
            <a:endParaRPr lang="ru-RU" dirty="0"/>
          </a:p>
        </p:txBody>
      </p:sp>
      <p:sp>
        <p:nvSpPr>
          <p:cNvPr id="3" name="Текст 2"/>
          <p:cNvSpPr>
            <a:spLocks noGrp="1"/>
          </p:cNvSpPr>
          <p:nvPr>
            <p:ph type="body" idx="2"/>
          </p:nvPr>
        </p:nvSpPr>
        <p:spPr>
          <a:xfrm>
            <a:off x="3249308" y="0"/>
            <a:ext cx="5894692" cy="1066800"/>
          </a:xfrm>
        </p:spPr>
        <p:txBody>
          <a:bodyPr>
            <a:noAutofit/>
          </a:bodyPr>
          <a:lstStyle/>
          <a:p>
            <a:r>
              <a:rPr lang="ru-RU" sz="2400" b="1" dirty="0" smtClean="0"/>
              <a:t>Давление и плотность насыщенного водяного пара при различных температурах</a:t>
            </a:r>
            <a:endParaRPr lang="ru-RU" sz="2400" b="1" dirty="0">
              <a:solidFill>
                <a:srgbClr val="FF0000"/>
              </a:solidFill>
            </a:endParaRPr>
          </a:p>
        </p:txBody>
      </p:sp>
      <p:pic>
        <p:nvPicPr>
          <p:cNvPr id="39937" name="Picture 1" descr="http://www.physics.ru/courses/op25part1/content/javagifs/63229980819226-1.gif"/>
          <p:cNvPicPr>
            <a:picLocks noChangeAspect="1" noChangeArrowheads="1"/>
          </p:cNvPicPr>
          <p:nvPr/>
        </p:nvPicPr>
        <p:blipFill>
          <a:blip r:embed="rId2"/>
          <a:srcRect/>
          <a:stretch>
            <a:fillRect/>
          </a:stretch>
        </p:blipFill>
        <p:spPr bwMode="auto">
          <a:xfrm>
            <a:off x="428596" y="428604"/>
            <a:ext cx="2000264" cy="970425"/>
          </a:xfrm>
          <a:prstGeom prst="rect">
            <a:avLst/>
          </a:prstGeom>
          <a:noFill/>
          <a:effectLst>
            <a:glow rad="139700">
              <a:schemeClr val="tx1">
                <a:alpha val="40000"/>
              </a:schemeClr>
            </a:glow>
          </a:effectLst>
        </p:spPr>
      </p:pic>
      <p:pic>
        <p:nvPicPr>
          <p:cNvPr id="133122" name="Picture 2"/>
          <p:cNvPicPr>
            <a:picLocks noChangeAspect="1" noChangeArrowheads="1"/>
          </p:cNvPicPr>
          <p:nvPr/>
        </p:nvPicPr>
        <p:blipFill>
          <a:blip r:embed="rId3"/>
          <a:srcRect/>
          <a:stretch>
            <a:fillRect/>
          </a:stretch>
        </p:blipFill>
        <p:spPr bwMode="auto">
          <a:xfrm>
            <a:off x="142844" y="1498883"/>
            <a:ext cx="2571768" cy="5359117"/>
          </a:xfrm>
          <a:prstGeom prst="rect">
            <a:avLst/>
          </a:prstGeom>
          <a:noFill/>
          <a:ln w="9525">
            <a:noFill/>
            <a:miter lim="800000"/>
            <a:headEnd/>
            <a:tailEnd/>
          </a:ln>
          <a:effectLst/>
        </p:spPr>
      </p:pic>
      <p:pic>
        <p:nvPicPr>
          <p:cNvPr id="133123" name="Picture 3"/>
          <p:cNvPicPr>
            <a:picLocks noChangeAspect="1" noChangeArrowheads="1"/>
          </p:cNvPicPr>
          <p:nvPr/>
        </p:nvPicPr>
        <p:blipFill>
          <a:blip r:embed="rId4"/>
          <a:srcRect/>
          <a:stretch>
            <a:fillRect/>
          </a:stretch>
        </p:blipFill>
        <p:spPr bwMode="auto">
          <a:xfrm>
            <a:off x="3071802" y="1500174"/>
            <a:ext cx="2857520" cy="683320"/>
          </a:xfrm>
          <a:prstGeom prst="rect">
            <a:avLst/>
          </a:prstGeom>
          <a:noFill/>
          <a:ln w="9525">
            <a:noFill/>
            <a:miter lim="800000"/>
            <a:headEnd/>
            <a:tailEnd/>
          </a:ln>
          <a:effectLst/>
        </p:spPr>
      </p:pic>
      <p:pic>
        <p:nvPicPr>
          <p:cNvPr id="133124" name="Picture 4"/>
          <p:cNvPicPr>
            <a:picLocks noChangeAspect="1" noChangeArrowheads="1"/>
          </p:cNvPicPr>
          <p:nvPr/>
        </p:nvPicPr>
        <p:blipFill>
          <a:blip r:embed="rId4"/>
          <a:srcRect/>
          <a:stretch>
            <a:fillRect/>
          </a:stretch>
        </p:blipFill>
        <p:spPr bwMode="auto">
          <a:xfrm>
            <a:off x="6286512" y="1500174"/>
            <a:ext cx="2688667" cy="642942"/>
          </a:xfrm>
          <a:prstGeom prst="rect">
            <a:avLst/>
          </a:prstGeom>
          <a:noFill/>
          <a:ln w="9525">
            <a:noFill/>
            <a:miter lim="800000"/>
            <a:headEnd/>
            <a:tailEnd/>
          </a:ln>
          <a:effectLst/>
        </p:spPr>
      </p:pic>
      <p:pic>
        <p:nvPicPr>
          <p:cNvPr id="133125" name="Picture 5"/>
          <p:cNvPicPr>
            <a:picLocks noChangeAspect="1" noChangeArrowheads="1"/>
          </p:cNvPicPr>
          <p:nvPr/>
        </p:nvPicPr>
        <p:blipFill>
          <a:blip r:embed="rId5"/>
          <a:srcRect/>
          <a:stretch>
            <a:fillRect/>
          </a:stretch>
        </p:blipFill>
        <p:spPr bwMode="auto">
          <a:xfrm>
            <a:off x="3143240" y="2143116"/>
            <a:ext cx="2786082" cy="4714884"/>
          </a:xfrm>
          <a:prstGeom prst="rect">
            <a:avLst/>
          </a:prstGeom>
          <a:noFill/>
          <a:ln w="9525">
            <a:noFill/>
            <a:miter lim="800000"/>
            <a:headEnd/>
            <a:tailEnd/>
          </a:ln>
          <a:effectLst/>
        </p:spPr>
      </p:pic>
      <p:pic>
        <p:nvPicPr>
          <p:cNvPr id="133126" name="Picture 6"/>
          <p:cNvPicPr>
            <a:picLocks noChangeAspect="1" noChangeArrowheads="1"/>
          </p:cNvPicPr>
          <p:nvPr/>
        </p:nvPicPr>
        <p:blipFill>
          <a:blip r:embed="rId6"/>
          <a:srcRect/>
          <a:stretch>
            <a:fillRect/>
          </a:stretch>
        </p:blipFill>
        <p:spPr bwMode="auto">
          <a:xfrm>
            <a:off x="6357950" y="2143116"/>
            <a:ext cx="2571768" cy="47148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37"/>
                                        </p:tgtEl>
                                        <p:attrNameLst>
                                          <p:attrName>style.visibility</p:attrName>
                                        </p:attrNameLst>
                                      </p:cBhvr>
                                      <p:to>
                                        <p:strVal val="visible"/>
                                      </p:to>
                                    </p:set>
                                    <p:animEffect transition="in" filter="blinds(horizontal)">
                                      <p:cBhvr>
                                        <p:cTn id="12" dur="500"/>
                                        <p:tgtEl>
                                          <p:spTgt spid="39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3"/>
          <p:cNvSpPr>
            <a:spLocks noGrp="1"/>
          </p:cNvSpPr>
          <p:nvPr>
            <p:ph type="title"/>
          </p:nvPr>
        </p:nvSpPr>
        <p:spPr>
          <a:xfrm>
            <a:off x="285720" y="228600"/>
            <a:ext cx="8643998" cy="2128830"/>
          </a:xfrm>
        </p:spPr>
        <p:txBody>
          <a:bodyPr>
            <a:normAutofit fontScale="90000"/>
          </a:bodyPr>
          <a:lstStyle/>
          <a:p>
            <a:r>
              <a:rPr lang="ru-RU" dirty="0" smtClean="0"/>
              <a:t>Цель: повторение основных понятий, законов и формул </a:t>
            </a:r>
            <a:br>
              <a:rPr lang="ru-RU" dirty="0" smtClean="0"/>
            </a:br>
            <a:r>
              <a:rPr lang="ru-RU" i="1" dirty="0" smtClean="0"/>
              <a:t>МОЛЕКУЛЯРНОЙ ФИЗИКИ </a:t>
            </a:r>
            <a:br>
              <a:rPr lang="ru-RU" i="1" dirty="0" smtClean="0"/>
            </a:br>
            <a:r>
              <a:rPr lang="ru-RU" dirty="0" smtClean="0"/>
              <a:t> в соответствии с кодификатором ЕГЭ.</a:t>
            </a:r>
          </a:p>
        </p:txBody>
      </p:sp>
      <p:sp>
        <p:nvSpPr>
          <p:cNvPr id="5" name="Текст 4"/>
          <p:cNvSpPr>
            <a:spLocks noGrp="1"/>
          </p:cNvSpPr>
          <p:nvPr>
            <p:ph type="body" idx="1"/>
          </p:nvPr>
        </p:nvSpPr>
        <p:spPr>
          <a:xfrm>
            <a:off x="500034" y="2928934"/>
            <a:ext cx="8501122" cy="3929066"/>
          </a:xfrm>
        </p:spPr>
        <p:txBody>
          <a:bodyPr>
            <a:normAutofit fontScale="77500" lnSpcReduction="20000"/>
          </a:bodyPr>
          <a:lstStyle/>
          <a:p>
            <a:pPr eaLnBrk="1" fontAlgn="auto" hangingPunct="1">
              <a:spcAft>
                <a:spcPts val="0"/>
              </a:spcAft>
              <a:buFont typeface="Wingdings 3"/>
              <a:buNone/>
              <a:defRPr/>
            </a:pPr>
            <a:r>
              <a:rPr lang="ru-RU" b="1" dirty="0" smtClean="0"/>
              <a:t>Элементы содержания, проверяемые на ЕГЭ</a:t>
            </a:r>
            <a:r>
              <a:rPr lang="ru-RU" dirty="0" smtClean="0"/>
              <a:t> </a:t>
            </a:r>
            <a:r>
              <a:rPr lang="ru-RU" b="1" dirty="0" smtClean="0"/>
              <a:t>2010</a:t>
            </a:r>
            <a:r>
              <a:rPr lang="ru-RU" dirty="0" smtClean="0"/>
              <a:t>:</a:t>
            </a:r>
          </a:p>
          <a:p>
            <a:pPr eaLnBrk="1" fontAlgn="auto" hangingPunct="1">
              <a:spcAft>
                <a:spcPts val="0"/>
              </a:spcAft>
              <a:buFont typeface="Wingdings 3"/>
              <a:buNone/>
              <a:defRPr/>
            </a:pPr>
            <a:endParaRPr lang="ru-RU" dirty="0" smtClean="0"/>
          </a:p>
          <a:p>
            <a:pPr marL="342900" indent="-342900">
              <a:buClr>
                <a:schemeClr val="tx1"/>
              </a:buClr>
              <a:buFont typeface="+mj-lt"/>
              <a:buAutoNum type="arabicPeriod"/>
            </a:pPr>
            <a:r>
              <a:rPr lang="ru-RU" dirty="0" smtClean="0"/>
              <a:t>Модели строения газов, жидкостей и твердых </a:t>
            </a:r>
          </a:p>
          <a:p>
            <a:pPr marL="342900" indent="-342900">
              <a:buClr>
                <a:schemeClr val="tx1"/>
              </a:buClr>
              <a:buFont typeface="+mj-lt"/>
              <a:buAutoNum type="arabicPeriod"/>
            </a:pPr>
            <a:r>
              <a:rPr lang="ru-RU" sz="2100" dirty="0" smtClean="0"/>
              <a:t>Тепловое движение атомов и молекул </a:t>
            </a:r>
          </a:p>
          <a:p>
            <a:pPr marL="342900" indent="-342900">
              <a:buClr>
                <a:schemeClr val="tx1"/>
              </a:buClr>
              <a:buFont typeface="+mj-lt"/>
              <a:buAutoNum type="arabicPeriod"/>
            </a:pPr>
            <a:r>
              <a:rPr lang="ru-RU" sz="2100" dirty="0" smtClean="0"/>
              <a:t>Броуновское движение </a:t>
            </a:r>
          </a:p>
          <a:p>
            <a:pPr marL="342900" indent="-342900">
              <a:buClr>
                <a:schemeClr val="tx1"/>
              </a:buClr>
              <a:buFont typeface="+mj-lt"/>
              <a:buAutoNum type="arabicPeriod"/>
            </a:pPr>
            <a:r>
              <a:rPr lang="ru-RU" sz="2100" dirty="0" smtClean="0"/>
              <a:t>Диффузия </a:t>
            </a:r>
          </a:p>
          <a:p>
            <a:pPr marL="342900" indent="-342900">
              <a:buClr>
                <a:schemeClr val="tx1"/>
              </a:buClr>
              <a:buFont typeface="+mj-lt"/>
              <a:buAutoNum type="arabicPeriod"/>
            </a:pPr>
            <a:r>
              <a:rPr lang="ru-RU" sz="2100" dirty="0" smtClean="0"/>
              <a:t>Взаимодействие частиц вещества </a:t>
            </a:r>
          </a:p>
          <a:p>
            <a:pPr marL="342900" indent="-342900">
              <a:buClr>
                <a:schemeClr val="tx1"/>
              </a:buClr>
              <a:buFont typeface="+mj-lt"/>
              <a:buAutoNum type="arabicPeriod"/>
            </a:pPr>
            <a:r>
              <a:rPr lang="ru-RU" sz="2100" dirty="0" smtClean="0"/>
              <a:t>Модель идеального газа </a:t>
            </a:r>
          </a:p>
          <a:p>
            <a:pPr marL="342900" indent="-342900">
              <a:buClr>
                <a:schemeClr val="tx1"/>
              </a:buClr>
              <a:buFont typeface="+mj-lt"/>
              <a:buAutoNum type="arabicPeriod"/>
            </a:pPr>
            <a:r>
              <a:rPr lang="ru-RU" sz="2100" dirty="0" smtClean="0"/>
              <a:t>Связь между давлением и средней кинетической энергией теплового движения молекул идеального газа </a:t>
            </a:r>
          </a:p>
          <a:p>
            <a:pPr marL="342900" indent="-342900">
              <a:buClr>
                <a:schemeClr val="tx1"/>
              </a:buClr>
              <a:buFont typeface="+mj-lt"/>
              <a:buAutoNum type="arabicPeriod"/>
            </a:pPr>
            <a:r>
              <a:rPr lang="ru-RU" sz="2100" dirty="0" smtClean="0"/>
              <a:t>Абсолютная температура </a:t>
            </a:r>
          </a:p>
          <a:p>
            <a:pPr marL="342900" indent="-342900">
              <a:buClr>
                <a:schemeClr val="tx1"/>
              </a:buClr>
              <a:buFont typeface="+mj-lt"/>
              <a:buAutoNum type="arabicPeriod"/>
            </a:pPr>
            <a:r>
              <a:rPr lang="ru-RU" sz="2100" dirty="0" smtClean="0"/>
              <a:t>Абсолютная температура как мера средней кинетической энергии его частиц </a:t>
            </a:r>
          </a:p>
          <a:p>
            <a:pPr marL="342900" indent="-342900">
              <a:buClr>
                <a:schemeClr val="tx1"/>
              </a:buClr>
              <a:buFont typeface="+mj-lt"/>
              <a:buAutoNum type="arabicPeriod"/>
            </a:pPr>
            <a:r>
              <a:rPr lang="ru-RU" sz="2100" dirty="0" smtClean="0"/>
              <a:t>Уравнение </a:t>
            </a:r>
            <a:r>
              <a:rPr lang="ru-RU" sz="2100" dirty="0" err="1" smtClean="0"/>
              <a:t>Менделеева-Клапейрона</a:t>
            </a:r>
            <a:r>
              <a:rPr lang="ru-RU" sz="2100" dirty="0" smtClean="0"/>
              <a:t> </a:t>
            </a:r>
          </a:p>
          <a:p>
            <a:pPr marL="342900" indent="-342900">
              <a:buClr>
                <a:schemeClr val="tx1"/>
              </a:buClr>
              <a:buFont typeface="+mj-lt"/>
              <a:buAutoNum type="arabicPeriod"/>
            </a:pPr>
            <a:r>
              <a:rPr lang="ru-RU" sz="2100" dirty="0" err="1" smtClean="0"/>
              <a:t>Изопроцессы</a:t>
            </a:r>
            <a:r>
              <a:rPr lang="ru-RU" sz="2100" dirty="0" smtClean="0"/>
              <a:t>: изотермический, изохорный, изобарный, адиабатный процессы</a:t>
            </a:r>
          </a:p>
          <a:p>
            <a:pPr marL="342900" indent="-342900">
              <a:buClr>
                <a:schemeClr val="tx1"/>
              </a:buClr>
              <a:buFont typeface="+mj-lt"/>
              <a:buAutoNum type="arabicPeriod"/>
            </a:pPr>
            <a:r>
              <a:rPr lang="ru-RU" sz="2100" dirty="0" smtClean="0"/>
              <a:t>Насыщенные и ненасыщенные пары </a:t>
            </a:r>
          </a:p>
          <a:p>
            <a:pPr marL="342900" indent="-342900">
              <a:buClr>
                <a:schemeClr val="tx1"/>
              </a:buClr>
              <a:buFont typeface="+mj-lt"/>
              <a:buAutoNum type="arabicPeriod"/>
            </a:pPr>
            <a:r>
              <a:rPr lang="ru-RU" sz="2100" dirty="0" smtClean="0"/>
              <a:t>Влажность воздуха </a:t>
            </a:r>
          </a:p>
          <a:p>
            <a:pPr marL="342900" indent="-342900">
              <a:buClr>
                <a:schemeClr val="tx1"/>
              </a:buClr>
              <a:buFont typeface="+mj-lt"/>
              <a:buAutoNum type="arabicPeriod"/>
            </a:pPr>
            <a:r>
              <a:rPr lang="ru-RU" sz="2100" dirty="0" smtClean="0"/>
              <a:t>Изменение агрегатных состояний вещества: испарение и конденсация, кипение жидкости </a:t>
            </a:r>
          </a:p>
          <a:p>
            <a:pPr marL="342900" indent="-342900">
              <a:buClr>
                <a:schemeClr val="tx1"/>
              </a:buClr>
              <a:buFont typeface="+mj-lt"/>
              <a:buAutoNum type="arabicPeriod"/>
            </a:pPr>
            <a:r>
              <a:rPr lang="ru-RU" sz="2100" dirty="0" smtClean="0"/>
              <a:t>Изменение агрегатных состояний вещества: плавление и кристаллизация</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04800"/>
            <a:ext cx="8466460" cy="762000"/>
          </a:xfrm>
        </p:spPr>
        <p:txBody>
          <a:bodyPr>
            <a:normAutofit/>
          </a:bodyPr>
          <a:lstStyle/>
          <a:p>
            <a:r>
              <a:rPr lang="ru-RU" dirty="0" smtClean="0"/>
              <a:t>Изменение агрегатных состояний вещества: </a:t>
            </a:r>
            <a:br>
              <a:rPr lang="ru-RU" dirty="0" smtClean="0"/>
            </a:br>
            <a:r>
              <a:rPr lang="ru-RU" dirty="0" smtClean="0"/>
              <a:t>испарение и конденсация, кипение жидкости </a:t>
            </a:r>
            <a:endParaRPr lang="ru-RU" dirty="0"/>
          </a:p>
        </p:txBody>
      </p:sp>
      <p:sp>
        <p:nvSpPr>
          <p:cNvPr id="3" name="Текст 2"/>
          <p:cNvSpPr>
            <a:spLocks noGrp="1"/>
          </p:cNvSpPr>
          <p:nvPr>
            <p:ph type="body" idx="2"/>
          </p:nvPr>
        </p:nvSpPr>
        <p:spPr>
          <a:xfrm>
            <a:off x="1285852" y="1107560"/>
            <a:ext cx="7609204" cy="892680"/>
          </a:xfrm>
        </p:spPr>
        <p:txBody>
          <a:bodyPr>
            <a:noAutofit/>
          </a:bodyPr>
          <a:lstStyle/>
          <a:p>
            <a:r>
              <a:rPr lang="ru-RU" sz="2400" dirty="0" smtClean="0"/>
              <a:t>Переход из одного состояния в другое называется </a:t>
            </a:r>
            <a:r>
              <a:rPr lang="ru-RU" sz="2400" b="1" dirty="0" smtClean="0">
                <a:solidFill>
                  <a:srgbClr val="FF0000"/>
                </a:solidFill>
              </a:rPr>
              <a:t>фазовым переходом</a:t>
            </a:r>
            <a:endParaRPr lang="ru-RU" sz="2400" b="1" dirty="0">
              <a:solidFill>
                <a:srgbClr val="FF0000"/>
              </a:solidFill>
            </a:endParaRPr>
          </a:p>
        </p:txBody>
      </p:sp>
      <p:sp>
        <p:nvSpPr>
          <p:cNvPr id="4" name="Содержимое 3"/>
          <p:cNvSpPr>
            <a:spLocks noGrp="1"/>
          </p:cNvSpPr>
          <p:nvPr>
            <p:ph sz="half" idx="1"/>
          </p:nvPr>
        </p:nvSpPr>
        <p:spPr>
          <a:xfrm>
            <a:off x="0" y="2209800"/>
            <a:ext cx="9144000" cy="4505348"/>
          </a:xfrm>
        </p:spPr>
        <p:txBody>
          <a:bodyPr>
            <a:normAutofit fontScale="70000" lnSpcReduction="20000"/>
          </a:bodyPr>
          <a:lstStyle/>
          <a:p>
            <a:r>
              <a:rPr lang="ru-RU" dirty="0" smtClean="0"/>
              <a:t>Все </a:t>
            </a:r>
            <a:r>
              <a:rPr lang="ru-RU" b="1" dirty="0" smtClean="0">
                <a:solidFill>
                  <a:srgbClr val="FF0000"/>
                </a:solidFill>
              </a:rPr>
              <a:t>реальные газы </a:t>
            </a:r>
            <a:r>
              <a:rPr lang="ru-RU" dirty="0" smtClean="0"/>
              <a:t>(кислород, азот, водород и т. д.) </a:t>
            </a:r>
            <a:r>
              <a:rPr lang="ru-RU" b="1" i="1" dirty="0" smtClean="0"/>
              <a:t>при определенных условиях </a:t>
            </a:r>
            <a:r>
              <a:rPr lang="ru-RU" b="1" dirty="0" smtClean="0">
                <a:solidFill>
                  <a:srgbClr val="FF0000"/>
                </a:solidFill>
              </a:rPr>
              <a:t>способны превращаться в жидкость</a:t>
            </a:r>
            <a:r>
              <a:rPr lang="ru-RU" dirty="0" smtClean="0"/>
              <a:t>. </a:t>
            </a:r>
          </a:p>
          <a:p>
            <a:r>
              <a:rPr lang="ru-RU" dirty="0" smtClean="0"/>
              <a:t>Такое превращение может происходить только при </a:t>
            </a:r>
            <a:r>
              <a:rPr lang="ru-RU" b="1" dirty="0" smtClean="0">
                <a:solidFill>
                  <a:srgbClr val="FF0000"/>
                </a:solidFill>
              </a:rPr>
              <a:t>критической температуры </a:t>
            </a:r>
            <a:r>
              <a:rPr lang="ru-RU" b="1" dirty="0" err="1" smtClean="0">
                <a:solidFill>
                  <a:srgbClr val="FF0000"/>
                </a:solidFill>
              </a:rPr>
              <a:t>T</a:t>
            </a:r>
            <a:r>
              <a:rPr lang="ru-RU" b="1" baseline="-25000" dirty="0" err="1" smtClean="0">
                <a:solidFill>
                  <a:srgbClr val="FF0000"/>
                </a:solidFill>
              </a:rPr>
              <a:t>кр</a:t>
            </a:r>
            <a:r>
              <a:rPr lang="ru-RU" dirty="0" smtClean="0"/>
              <a:t>. </a:t>
            </a:r>
          </a:p>
          <a:p>
            <a:r>
              <a:rPr lang="ru-RU" b="1" dirty="0" smtClean="0">
                <a:solidFill>
                  <a:srgbClr val="FF0000"/>
                </a:solidFill>
              </a:rPr>
              <a:t>Испарением</a:t>
            </a:r>
            <a:r>
              <a:rPr lang="ru-RU" dirty="0" smtClean="0"/>
              <a:t> называется фазовый переход </a:t>
            </a:r>
            <a:r>
              <a:rPr lang="ru-RU" b="1" dirty="0" smtClean="0"/>
              <a:t>из жидкого состояния в газообразное</a:t>
            </a:r>
            <a:r>
              <a:rPr lang="ru-RU" dirty="0" smtClean="0"/>
              <a:t>. С точки зрения молекулярно-кинетической теории, испарение – это процесс, при котором с поверхности жидкости </a:t>
            </a:r>
            <a:r>
              <a:rPr lang="ru-RU" b="1" dirty="0" smtClean="0"/>
              <a:t>вылетают наиболее быстрые молекулы</a:t>
            </a:r>
            <a:r>
              <a:rPr lang="ru-RU" dirty="0" smtClean="0"/>
              <a:t>, кинетическая энергия которых </a:t>
            </a:r>
            <a:r>
              <a:rPr lang="ru-RU" b="1" dirty="0" smtClean="0"/>
              <a:t>превышает энергию их связи</a:t>
            </a:r>
            <a:r>
              <a:rPr lang="ru-RU" dirty="0" smtClean="0"/>
              <a:t> с остальными молекулами жидкости. Это приводит к </a:t>
            </a:r>
            <a:r>
              <a:rPr lang="ru-RU" b="1" dirty="0" smtClean="0">
                <a:solidFill>
                  <a:srgbClr val="FF0000"/>
                </a:solidFill>
              </a:rPr>
              <a:t>уменьшению средней кинетической энергии оставшихся молекул</a:t>
            </a:r>
            <a:r>
              <a:rPr lang="ru-RU" dirty="0" smtClean="0"/>
              <a:t>, т. е. к </a:t>
            </a:r>
            <a:r>
              <a:rPr lang="ru-RU" b="1" dirty="0" smtClean="0">
                <a:solidFill>
                  <a:srgbClr val="FF0000"/>
                </a:solidFill>
              </a:rPr>
              <a:t>охлаждению жидкости</a:t>
            </a:r>
            <a:r>
              <a:rPr lang="ru-RU" dirty="0" smtClean="0"/>
              <a:t> </a:t>
            </a:r>
          </a:p>
          <a:p>
            <a:r>
              <a:rPr lang="ru-RU" b="1" dirty="0" smtClean="0">
                <a:solidFill>
                  <a:srgbClr val="FF0000"/>
                </a:solidFill>
              </a:rPr>
              <a:t>Конденсация</a:t>
            </a:r>
            <a:r>
              <a:rPr lang="ru-RU" dirty="0" smtClean="0"/>
              <a:t> – это процесс, обратный процессу испарения. При конденсации </a:t>
            </a:r>
            <a:r>
              <a:rPr lang="ru-RU" b="1" dirty="0" smtClean="0"/>
              <a:t>молекулы пара возвращаются в жидкость</a:t>
            </a:r>
            <a:r>
              <a:rPr lang="ru-RU" dirty="0" smtClean="0"/>
              <a:t>.</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04800"/>
            <a:ext cx="8466460" cy="762000"/>
          </a:xfrm>
        </p:spPr>
        <p:txBody>
          <a:bodyPr>
            <a:normAutofit/>
          </a:bodyPr>
          <a:lstStyle/>
          <a:p>
            <a:r>
              <a:rPr lang="ru-RU" dirty="0" smtClean="0"/>
              <a:t>Изменение агрегатных состояний вещества: </a:t>
            </a:r>
            <a:br>
              <a:rPr lang="ru-RU" dirty="0" smtClean="0"/>
            </a:br>
            <a:r>
              <a:rPr lang="ru-RU" dirty="0" smtClean="0"/>
              <a:t>испарение и конденсация, кипение жидкости </a:t>
            </a:r>
            <a:endParaRPr lang="ru-RU" dirty="0"/>
          </a:p>
        </p:txBody>
      </p:sp>
      <p:sp>
        <p:nvSpPr>
          <p:cNvPr id="3" name="Текст 2"/>
          <p:cNvSpPr>
            <a:spLocks noGrp="1"/>
          </p:cNvSpPr>
          <p:nvPr>
            <p:ph type="body" idx="2"/>
          </p:nvPr>
        </p:nvSpPr>
        <p:spPr>
          <a:xfrm>
            <a:off x="3143240" y="1107560"/>
            <a:ext cx="5751816" cy="892680"/>
          </a:xfrm>
        </p:spPr>
        <p:txBody>
          <a:bodyPr>
            <a:noAutofit/>
          </a:bodyPr>
          <a:lstStyle/>
          <a:p>
            <a:r>
              <a:rPr lang="ru-RU" sz="2400" dirty="0" smtClean="0"/>
              <a:t>Переход из одного состояния в другое называется </a:t>
            </a:r>
            <a:r>
              <a:rPr lang="ru-RU" sz="2400" b="1" dirty="0" smtClean="0">
                <a:solidFill>
                  <a:srgbClr val="FF0000"/>
                </a:solidFill>
              </a:rPr>
              <a:t>фазовым переходом</a:t>
            </a:r>
            <a:endParaRPr lang="ru-RU" sz="2400" b="1" dirty="0">
              <a:solidFill>
                <a:srgbClr val="FF0000"/>
              </a:solidFill>
            </a:endParaRPr>
          </a:p>
        </p:txBody>
      </p:sp>
      <p:sp>
        <p:nvSpPr>
          <p:cNvPr id="4" name="Содержимое 3"/>
          <p:cNvSpPr>
            <a:spLocks noGrp="1"/>
          </p:cNvSpPr>
          <p:nvPr>
            <p:ph sz="half" idx="1"/>
          </p:nvPr>
        </p:nvSpPr>
        <p:spPr>
          <a:xfrm>
            <a:off x="0" y="2209800"/>
            <a:ext cx="9144000" cy="4648200"/>
          </a:xfrm>
        </p:spPr>
        <p:txBody>
          <a:bodyPr>
            <a:normAutofit fontScale="62500" lnSpcReduction="20000"/>
          </a:bodyPr>
          <a:lstStyle/>
          <a:p>
            <a:r>
              <a:rPr lang="ru-RU" dirty="0" smtClean="0"/>
              <a:t>Если </a:t>
            </a:r>
            <a:r>
              <a:rPr lang="ru-RU" b="1" dirty="0" smtClean="0"/>
              <a:t>давление насыщенного пара жидкости равно внешнему давлению </a:t>
            </a:r>
            <a:r>
              <a:rPr lang="ru-RU" dirty="0" smtClean="0"/>
              <a:t>(т. е. давлению газа в пузырьках) или превышает его, жидкость будет испаряться </a:t>
            </a:r>
            <a:r>
              <a:rPr lang="ru-RU" b="1" dirty="0" smtClean="0"/>
              <a:t>внутрь пузырьков</a:t>
            </a:r>
            <a:r>
              <a:rPr lang="ru-RU" dirty="0" smtClean="0"/>
              <a:t>. Пузырьки, наполненные паром, расширяются и всплывают на поверхность. Этот процесс называется </a:t>
            </a:r>
            <a:r>
              <a:rPr lang="ru-RU" b="1" dirty="0" smtClean="0">
                <a:solidFill>
                  <a:srgbClr val="FF0000"/>
                </a:solidFill>
              </a:rPr>
              <a:t>кипением</a:t>
            </a:r>
            <a:r>
              <a:rPr lang="ru-RU" dirty="0" smtClean="0"/>
              <a:t>.</a:t>
            </a:r>
          </a:p>
          <a:p>
            <a:r>
              <a:rPr lang="ru-RU" dirty="0" smtClean="0"/>
              <a:t>Кипение жидкости начинается при такой </a:t>
            </a:r>
            <a:r>
              <a:rPr lang="ru-RU" b="1" dirty="0" smtClean="0"/>
              <a:t>температуре</a:t>
            </a:r>
            <a:r>
              <a:rPr lang="ru-RU" dirty="0" smtClean="0"/>
              <a:t>, при которой </a:t>
            </a:r>
            <a:r>
              <a:rPr lang="ru-RU" b="1" dirty="0" smtClean="0">
                <a:solidFill>
                  <a:srgbClr val="FF0000"/>
                </a:solidFill>
              </a:rPr>
              <a:t>давление ее насыщенных паров становится равным внешнему давлению</a:t>
            </a:r>
            <a:r>
              <a:rPr lang="ru-RU" dirty="0" smtClean="0"/>
              <a:t>.</a:t>
            </a:r>
          </a:p>
          <a:p>
            <a:r>
              <a:rPr lang="ru-RU" dirty="0" smtClean="0"/>
              <a:t>В </a:t>
            </a:r>
            <a:r>
              <a:rPr lang="ru-RU" b="1" dirty="0" smtClean="0"/>
              <a:t>герметически закрытом сосуде </a:t>
            </a:r>
            <a:r>
              <a:rPr lang="ru-RU" dirty="0" smtClean="0"/>
              <a:t>жидкость </a:t>
            </a:r>
            <a:r>
              <a:rPr lang="ru-RU" b="1" dirty="0" smtClean="0">
                <a:solidFill>
                  <a:srgbClr val="FF0000"/>
                </a:solidFill>
              </a:rPr>
              <a:t>кипеть не может</a:t>
            </a:r>
            <a:r>
              <a:rPr lang="ru-RU" dirty="0" smtClean="0"/>
              <a:t>, т. к. при каждом значении температуры устанавливается равновесие между жидкостью и ее насыщенным паром</a:t>
            </a:r>
          </a:p>
          <a:p>
            <a:r>
              <a:rPr lang="ru-RU" dirty="0" smtClean="0"/>
              <a:t>По </a:t>
            </a:r>
            <a:r>
              <a:rPr lang="ru-RU" b="1" dirty="0" smtClean="0"/>
              <a:t>кривой равновесия p</a:t>
            </a:r>
            <a:r>
              <a:rPr lang="ru-RU" b="1" baseline="-25000" dirty="0" smtClean="0"/>
              <a:t>0</a:t>
            </a:r>
            <a:r>
              <a:rPr lang="ru-RU" dirty="0" smtClean="0"/>
              <a:t> (T) можно определять температуру кипения жидкости при различных давлениях.</a:t>
            </a:r>
          </a:p>
          <a:p>
            <a:r>
              <a:rPr lang="ru-RU" dirty="0" smtClean="0"/>
              <a:t>Зависимость равновесного давления от температуры называется </a:t>
            </a:r>
            <a:r>
              <a:rPr lang="ru-RU" b="1" dirty="0" smtClean="0">
                <a:solidFill>
                  <a:srgbClr val="FF0000"/>
                </a:solidFill>
              </a:rPr>
              <a:t>кривой фазового равновесия</a:t>
            </a:r>
            <a:r>
              <a:rPr lang="ru-RU" dirty="0" smtClean="0"/>
              <a:t>.</a:t>
            </a:r>
          </a:p>
          <a:p>
            <a:r>
              <a:rPr lang="ru-RU" dirty="0" smtClean="0"/>
              <a:t>Изображенные в координатной системе (</a:t>
            </a:r>
            <a:r>
              <a:rPr lang="ru-RU" dirty="0" err="1" smtClean="0"/>
              <a:t>p</a:t>
            </a:r>
            <a:r>
              <a:rPr lang="ru-RU" dirty="0" smtClean="0"/>
              <a:t>, T) кривые равновесия называются </a:t>
            </a:r>
            <a:r>
              <a:rPr lang="ru-RU" b="1" dirty="0" smtClean="0">
                <a:solidFill>
                  <a:srgbClr val="FF0000"/>
                </a:solidFill>
              </a:rPr>
              <a:t>фазовой диаграммой</a:t>
            </a:r>
            <a:r>
              <a:rPr lang="ru-RU" dirty="0" smtClean="0"/>
              <a:t>.</a:t>
            </a:r>
            <a:endParaRPr lang="ru-RU" dirty="0"/>
          </a:p>
        </p:txBody>
      </p:sp>
      <p:pic>
        <p:nvPicPr>
          <p:cNvPr id="145410" name="Picture 2"/>
          <p:cNvPicPr>
            <a:picLocks noChangeAspect="1" noChangeArrowheads="1"/>
          </p:cNvPicPr>
          <p:nvPr/>
        </p:nvPicPr>
        <p:blipFill>
          <a:blip r:embed="rId2"/>
          <a:srcRect/>
          <a:stretch>
            <a:fillRect/>
          </a:stretch>
        </p:blipFill>
        <p:spPr bwMode="auto">
          <a:xfrm>
            <a:off x="0" y="0"/>
            <a:ext cx="3071834" cy="2228339"/>
          </a:xfrm>
          <a:prstGeom prst="rect">
            <a:avLst/>
          </a:prstGeom>
          <a:noFill/>
          <a:ln w="9525">
            <a:noFill/>
            <a:miter lim="800000"/>
            <a:headEnd/>
            <a:tailEnd/>
          </a:ln>
          <a:effectLst/>
        </p:spPr>
      </p:pic>
      <p:sp>
        <p:nvSpPr>
          <p:cNvPr id="7" name="Прямоугольная выноска 6"/>
          <p:cNvSpPr/>
          <p:nvPr/>
        </p:nvSpPr>
        <p:spPr>
          <a:xfrm>
            <a:off x="3143240" y="142852"/>
            <a:ext cx="5786478" cy="1857388"/>
          </a:xfrm>
          <a:prstGeom prst="wedgeRectCallout">
            <a:avLst>
              <a:gd name="adj1" fmla="val -57022"/>
              <a:gd name="adj2" fmla="val 49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ru-RU" dirty="0" smtClean="0">
                <a:solidFill>
                  <a:schemeClr val="tx1"/>
                </a:solidFill>
                <a:latin typeface="Times"/>
              </a:rPr>
              <a:t>Типичная фазовая диаграмма вещества. </a:t>
            </a:r>
          </a:p>
          <a:p>
            <a:pPr lvl="0" algn="just" fontAlgn="base">
              <a:spcBef>
                <a:spcPct val="0"/>
              </a:spcBef>
              <a:spcAft>
                <a:spcPct val="0"/>
              </a:spcAft>
            </a:pPr>
            <a:r>
              <a:rPr lang="ru-RU" i="1" dirty="0" smtClean="0">
                <a:solidFill>
                  <a:schemeClr val="tx1"/>
                </a:solidFill>
                <a:latin typeface="Times"/>
              </a:rPr>
              <a:t>K</a:t>
            </a:r>
            <a:r>
              <a:rPr lang="ru-RU" dirty="0" smtClean="0">
                <a:solidFill>
                  <a:schemeClr val="tx1"/>
                </a:solidFill>
                <a:latin typeface="Times"/>
              </a:rPr>
              <a:t> – критическая точка, </a:t>
            </a:r>
          </a:p>
          <a:p>
            <a:pPr lvl="0" algn="just" fontAlgn="base">
              <a:spcBef>
                <a:spcPct val="0"/>
              </a:spcBef>
              <a:spcAft>
                <a:spcPct val="0"/>
              </a:spcAft>
            </a:pPr>
            <a:r>
              <a:rPr lang="ru-RU" i="1" dirty="0" smtClean="0">
                <a:solidFill>
                  <a:schemeClr val="tx1"/>
                </a:solidFill>
                <a:latin typeface="Times"/>
              </a:rPr>
              <a:t>T</a:t>
            </a:r>
            <a:r>
              <a:rPr lang="ru-RU" dirty="0" smtClean="0">
                <a:solidFill>
                  <a:schemeClr val="tx1"/>
                </a:solidFill>
                <a:latin typeface="Times"/>
              </a:rPr>
              <a:t> – тройная точка. </a:t>
            </a:r>
          </a:p>
          <a:p>
            <a:pPr lvl="0" algn="just" fontAlgn="base">
              <a:spcBef>
                <a:spcPct val="0"/>
              </a:spcBef>
              <a:spcAft>
                <a:spcPct val="0"/>
              </a:spcAft>
            </a:pPr>
            <a:r>
              <a:rPr lang="ru-RU" dirty="0" smtClean="0">
                <a:solidFill>
                  <a:schemeClr val="tx1"/>
                </a:solidFill>
                <a:latin typeface="Times"/>
              </a:rPr>
              <a:t>Область I – твердое тело, </a:t>
            </a:r>
          </a:p>
          <a:p>
            <a:pPr lvl="0" algn="just" fontAlgn="base">
              <a:spcBef>
                <a:spcPct val="0"/>
              </a:spcBef>
              <a:spcAft>
                <a:spcPct val="0"/>
              </a:spcAft>
            </a:pPr>
            <a:r>
              <a:rPr lang="ru-RU" dirty="0" smtClean="0">
                <a:solidFill>
                  <a:schemeClr val="tx1"/>
                </a:solidFill>
                <a:latin typeface="Times"/>
              </a:rPr>
              <a:t>область II – жидкость, область </a:t>
            </a:r>
          </a:p>
          <a:p>
            <a:pPr lvl="0" algn="just" fontAlgn="base">
              <a:spcBef>
                <a:spcPct val="0"/>
              </a:spcBef>
              <a:spcAft>
                <a:spcPct val="0"/>
              </a:spcAft>
            </a:pPr>
            <a:r>
              <a:rPr lang="ru-RU" dirty="0" smtClean="0">
                <a:solidFill>
                  <a:schemeClr val="tx1"/>
                </a:solidFill>
                <a:latin typeface="Times"/>
              </a:rPr>
              <a:t>III – газообразное вещество</a:t>
            </a:r>
            <a:endParaRPr lang="ru-RU" sz="4000" dirty="0" smtClean="0">
              <a:solidFill>
                <a:schemeClr val="tx1"/>
              </a:solidFill>
              <a:latin typeface="Arial" pitchFamily="34" charset="0"/>
            </a:endParaRPr>
          </a:p>
        </p:txBody>
      </p:sp>
      <p:pic>
        <p:nvPicPr>
          <p:cNvPr id="145415" name="Picture 7" descr="Кипение жидкости"/>
          <p:cNvPicPr>
            <a:picLocks noChangeAspect="1" noChangeArrowheads="1" noCrop="1"/>
          </p:cNvPicPr>
          <p:nvPr/>
        </p:nvPicPr>
        <p:blipFill>
          <a:blip r:embed="rId3"/>
          <a:srcRect/>
          <a:stretch>
            <a:fillRect/>
          </a:stretch>
        </p:blipFill>
        <p:spPr bwMode="auto">
          <a:xfrm>
            <a:off x="7000892" y="142852"/>
            <a:ext cx="2000256" cy="3333760"/>
          </a:xfrm>
          <a:prstGeom prst="rect">
            <a:avLst/>
          </a:prstGeom>
          <a:noFill/>
        </p:spPr>
      </p:pic>
      <p:pic>
        <p:nvPicPr>
          <p:cNvPr id="8" name="Picture 2" descr="http://markbook.chat.ru/mf/p41.jpg"/>
          <p:cNvPicPr>
            <a:picLocks noChangeAspect="1" noChangeArrowheads="1"/>
          </p:cNvPicPr>
          <p:nvPr/>
        </p:nvPicPr>
        <p:blipFill>
          <a:blip r:embed="rId4"/>
          <a:srcRect/>
          <a:stretch>
            <a:fillRect/>
          </a:stretch>
        </p:blipFill>
        <p:spPr bwMode="auto">
          <a:xfrm>
            <a:off x="1785918" y="2285992"/>
            <a:ext cx="5000660" cy="44372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5410"/>
                                        </p:tgtEl>
                                        <p:attrNameLst>
                                          <p:attrName>style.visibility</p:attrName>
                                        </p:attrNameLst>
                                      </p:cBhvr>
                                      <p:to>
                                        <p:strVal val="visible"/>
                                      </p:to>
                                    </p:set>
                                    <p:animEffect transition="in" filter="blinds(horizontal)">
                                      <p:cBhvr>
                                        <p:cTn id="37" dur="500"/>
                                        <p:tgtEl>
                                          <p:spTgt spid="1454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5415"/>
                                        </p:tgtEl>
                                        <p:attrNameLst>
                                          <p:attrName>style.visibility</p:attrName>
                                        </p:attrNameLst>
                                      </p:cBhvr>
                                      <p:to>
                                        <p:strVal val="visible"/>
                                      </p:to>
                                    </p:set>
                                    <p:animEffect transition="in" filter="blinds(horizontal)">
                                      <p:cBhvr>
                                        <p:cTn id="47" dur="500"/>
                                        <p:tgtEl>
                                          <p:spTgt spid="145415"/>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04800"/>
            <a:ext cx="8609336" cy="762000"/>
          </a:xfrm>
        </p:spPr>
        <p:txBody>
          <a:bodyPr>
            <a:normAutofit/>
          </a:bodyPr>
          <a:lstStyle/>
          <a:p>
            <a:r>
              <a:rPr lang="ru-RU" dirty="0" smtClean="0"/>
              <a:t>Изменение агрегатных состояний вещества: </a:t>
            </a:r>
            <a:br>
              <a:rPr lang="ru-RU" dirty="0" smtClean="0"/>
            </a:br>
            <a:r>
              <a:rPr lang="ru-RU" dirty="0" smtClean="0"/>
              <a:t>плавление и кристаллизация</a:t>
            </a:r>
            <a:endParaRPr lang="ru-RU" dirty="0"/>
          </a:p>
        </p:txBody>
      </p:sp>
      <p:sp>
        <p:nvSpPr>
          <p:cNvPr id="4" name="Содержимое 3"/>
          <p:cNvSpPr>
            <a:spLocks noGrp="1"/>
          </p:cNvSpPr>
          <p:nvPr>
            <p:ph sz="half" idx="1"/>
          </p:nvPr>
        </p:nvSpPr>
        <p:spPr>
          <a:xfrm>
            <a:off x="2714612" y="1285860"/>
            <a:ext cx="6180444" cy="5572140"/>
          </a:xfrm>
        </p:spPr>
        <p:txBody>
          <a:bodyPr>
            <a:normAutofit fontScale="62500" lnSpcReduction="20000"/>
          </a:bodyPr>
          <a:lstStyle/>
          <a:p>
            <a:r>
              <a:rPr lang="ru-RU" b="1" dirty="0" smtClean="0">
                <a:solidFill>
                  <a:srgbClr val="FF0000"/>
                </a:solidFill>
              </a:rPr>
              <a:t>Плавление</a:t>
            </a:r>
            <a:r>
              <a:rPr lang="ru-RU" dirty="0" smtClean="0"/>
              <a:t> — переход из кристаллического твёрдого состояния в жидкое. </a:t>
            </a:r>
          </a:p>
          <a:p>
            <a:r>
              <a:rPr lang="ru-RU" dirty="0" smtClean="0"/>
              <a:t>Плавление происходит с </a:t>
            </a:r>
            <a:r>
              <a:rPr lang="ru-RU" b="1" dirty="0" smtClean="0">
                <a:solidFill>
                  <a:srgbClr val="FF0000"/>
                </a:solidFill>
              </a:rPr>
              <a:t>поглощением</a:t>
            </a:r>
            <a:r>
              <a:rPr lang="ru-RU" dirty="0" smtClean="0"/>
              <a:t> </a:t>
            </a:r>
            <a:r>
              <a:rPr lang="ru-RU" b="1" dirty="0" smtClean="0"/>
              <a:t>удельной теплоты плавления</a:t>
            </a:r>
            <a:r>
              <a:rPr lang="ru-RU" dirty="0" smtClean="0"/>
              <a:t> и является </a:t>
            </a:r>
            <a:r>
              <a:rPr lang="ru-RU" b="1" dirty="0" smtClean="0">
                <a:solidFill>
                  <a:srgbClr val="FF0000"/>
                </a:solidFill>
              </a:rPr>
              <a:t>фазовым переходом </a:t>
            </a:r>
            <a:r>
              <a:rPr lang="ru-RU" dirty="0" smtClean="0"/>
              <a:t>первого рода.</a:t>
            </a:r>
          </a:p>
          <a:p>
            <a:r>
              <a:rPr lang="ru-RU" i="1" dirty="0" smtClean="0"/>
              <a:t>Способность плавиться</a:t>
            </a:r>
            <a:r>
              <a:rPr lang="ru-RU" dirty="0" smtClean="0"/>
              <a:t> относится к физическим свойствам вещества.</a:t>
            </a:r>
          </a:p>
          <a:p>
            <a:r>
              <a:rPr lang="ru-RU" dirty="0" smtClean="0"/>
              <a:t>При нормальном давлении, </a:t>
            </a:r>
            <a:r>
              <a:rPr lang="ru-RU" b="1" dirty="0" smtClean="0">
                <a:solidFill>
                  <a:srgbClr val="FF0000"/>
                </a:solidFill>
              </a:rPr>
              <a:t>наибольшей</a:t>
            </a:r>
            <a:r>
              <a:rPr lang="ru-RU" dirty="0" smtClean="0"/>
              <a:t> </a:t>
            </a:r>
            <a:r>
              <a:rPr lang="ru-RU" b="1" dirty="0" smtClean="0"/>
              <a:t>температурой плавления</a:t>
            </a:r>
            <a:r>
              <a:rPr lang="ru-RU" dirty="0" smtClean="0"/>
              <a:t> среди металлов обладает </a:t>
            </a:r>
            <a:r>
              <a:rPr lang="ru-RU" b="1" dirty="0" smtClean="0">
                <a:solidFill>
                  <a:srgbClr val="FF0000"/>
                </a:solidFill>
              </a:rPr>
              <a:t>вольфрам</a:t>
            </a:r>
            <a:r>
              <a:rPr lang="ru-RU" dirty="0" smtClean="0"/>
              <a:t> (3422 °C), простых веществ вообще - </a:t>
            </a:r>
            <a:r>
              <a:rPr lang="ru-RU" b="1" dirty="0" smtClean="0">
                <a:solidFill>
                  <a:srgbClr val="FF0000"/>
                </a:solidFill>
              </a:rPr>
              <a:t>углерод</a:t>
            </a:r>
            <a:r>
              <a:rPr lang="ru-RU" dirty="0" smtClean="0"/>
              <a:t> (по разным данным 3500 — 4500 °C) а среди произвольных веществ — </a:t>
            </a:r>
            <a:r>
              <a:rPr lang="ru-RU" b="1" dirty="0" smtClean="0">
                <a:solidFill>
                  <a:srgbClr val="FF0000"/>
                </a:solidFill>
              </a:rPr>
              <a:t>карбид гафния</a:t>
            </a:r>
            <a:r>
              <a:rPr lang="ru-RU" dirty="0" smtClean="0"/>
              <a:t> </a:t>
            </a:r>
            <a:r>
              <a:rPr lang="ru-RU" dirty="0" err="1" smtClean="0"/>
              <a:t>HfC</a:t>
            </a:r>
            <a:r>
              <a:rPr lang="ru-RU" dirty="0" smtClean="0"/>
              <a:t> (3890 °C). </a:t>
            </a:r>
          </a:p>
          <a:p>
            <a:r>
              <a:rPr lang="ru-RU" dirty="0" smtClean="0"/>
              <a:t>Можно считать, что </a:t>
            </a:r>
            <a:r>
              <a:rPr lang="ru-RU" b="1" dirty="0" smtClean="0">
                <a:solidFill>
                  <a:srgbClr val="FF0000"/>
                </a:solidFill>
              </a:rPr>
              <a:t>самой низкой </a:t>
            </a:r>
            <a:r>
              <a:rPr lang="ru-RU" dirty="0" smtClean="0"/>
              <a:t>температурой плавления обладает </a:t>
            </a:r>
            <a:r>
              <a:rPr lang="ru-RU" b="1" dirty="0" smtClean="0">
                <a:solidFill>
                  <a:srgbClr val="FF0000"/>
                </a:solidFill>
              </a:rPr>
              <a:t>гелий</a:t>
            </a:r>
            <a:r>
              <a:rPr lang="ru-RU" dirty="0" smtClean="0"/>
              <a:t>: при нормальном давлении он остаётся жидким при сколь угодно низких температурах.</a:t>
            </a:r>
          </a:p>
          <a:p>
            <a:r>
              <a:rPr lang="ru-RU" dirty="0" smtClean="0"/>
              <a:t>Многие вещества при нормальном давлении </a:t>
            </a:r>
            <a:r>
              <a:rPr lang="ru-RU" b="1" dirty="0" smtClean="0">
                <a:solidFill>
                  <a:srgbClr val="FF0000"/>
                </a:solidFill>
              </a:rPr>
              <a:t>не имеют жидкой фазы</a:t>
            </a:r>
            <a:r>
              <a:rPr lang="ru-RU" dirty="0" smtClean="0"/>
              <a:t>. При нагревании они путем </a:t>
            </a:r>
            <a:r>
              <a:rPr lang="ru-RU" b="1" dirty="0" smtClean="0">
                <a:solidFill>
                  <a:srgbClr val="FF0000"/>
                </a:solidFill>
              </a:rPr>
              <a:t>сублимации</a:t>
            </a:r>
            <a:r>
              <a:rPr lang="ru-RU" dirty="0" smtClean="0"/>
              <a:t> сразу переходят в газообразное состояние.</a:t>
            </a:r>
          </a:p>
          <a:p>
            <a:endParaRPr lang="ru-RU" dirty="0"/>
          </a:p>
        </p:txBody>
      </p:sp>
      <p:pic>
        <p:nvPicPr>
          <p:cNvPr id="37890" name="Picture 2" descr="Melting icecubes.gif">
            <a:hlinkClick r:id="rId2"/>
          </p:cNvPr>
          <p:cNvPicPr>
            <a:picLocks noChangeAspect="1" noChangeArrowheads="1" noCrop="1"/>
          </p:cNvPicPr>
          <p:nvPr/>
        </p:nvPicPr>
        <p:blipFill>
          <a:blip r:embed="rId3"/>
          <a:srcRect/>
          <a:stretch>
            <a:fillRect/>
          </a:stretch>
        </p:blipFill>
        <p:spPr bwMode="auto">
          <a:xfrm>
            <a:off x="142844" y="2571744"/>
            <a:ext cx="2381250" cy="38290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Молекулярно-кинетическая теория.</a:t>
            </a:r>
            <a:br>
              <a:rPr lang="ru-RU" sz="3200" b="1" dirty="0" smtClean="0"/>
            </a:br>
            <a:r>
              <a:rPr lang="ru-RU" sz="3200" b="1" dirty="0" smtClean="0"/>
              <a:t>Основные формулы</a:t>
            </a:r>
            <a:endParaRPr lang="ru-RU" sz="3200" dirty="0"/>
          </a:p>
        </p:txBody>
      </p:sp>
      <p:sp>
        <p:nvSpPr>
          <p:cNvPr id="5" name="Содержимое 4"/>
          <p:cNvSpPr>
            <a:spLocks noGrp="1"/>
          </p:cNvSpPr>
          <p:nvPr>
            <p:ph sz="quarter" idx="2"/>
          </p:nvPr>
        </p:nvSpPr>
        <p:spPr>
          <a:xfrm>
            <a:off x="142844" y="1142984"/>
            <a:ext cx="5500726" cy="5929354"/>
          </a:xfrm>
        </p:spPr>
        <p:txBody>
          <a:bodyPr>
            <a:normAutofit/>
          </a:bodyPr>
          <a:lstStyle/>
          <a:p>
            <a:r>
              <a:rPr lang="ru-RU" dirty="0" smtClean="0"/>
              <a:t>Основы молекулярно-кинетической теории:</a:t>
            </a:r>
          </a:p>
          <a:p>
            <a:r>
              <a:rPr lang="ru-RU" dirty="0" smtClean="0"/>
              <a:t> </a:t>
            </a:r>
            <a:r>
              <a:rPr lang="en-US" dirty="0" smtClean="0"/>
              <a:t>N</a:t>
            </a:r>
            <a:r>
              <a:rPr lang="en-US" baseline="-25000" dirty="0" smtClean="0"/>
              <a:t>A</a:t>
            </a:r>
            <a:r>
              <a:rPr lang="en-US" dirty="0" smtClean="0"/>
              <a:t> – </a:t>
            </a:r>
            <a:r>
              <a:rPr lang="ru-RU" dirty="0" smtClean="0"/>
              <a:t>постоянная Авогадро.</a:t>
            </a:r>
          </a:p>
          <a:p>
            <a:r>
              <a:rPr lang="ru-RU" dirty="0" smtClean="0"/>
              <a:t>Основное уравнение МКТ идеального газа:</a:t>
            </a:r>
          </a:p>
          <a:p>
            <a:r>
              <a:rPr lang="ru-RU" dirty="0" smtClean="0"/>
              <a:t>Среднеквадратичная скорость молекул:</a:t>
            </a:r>
          </a:p>
          <a:p>
            <a:r>
              <a:rPr lang="en-US" dirty="0" smtClean="0"/>
              <a:t>R – </a:t>
            </a:r>
            <a:r>
              <a:rPr lang="ru-RU" dirty="0" smtClean="0"/>
              <a:t>универсальная газовая постоянная.</a:t>
            </a:r>
          </a:p>
          <a:p>
            <a:r>
              <a:rPr lang="ru-RU" dirty="0" smtClean="0"/>
              <a:t>Давление идеального газа на стенки сосуда:</a:t>
            </a:r>
          </a:p>
          <a:p>
            <a:r>
              <a:rPr lang="en-US" dirty="0" smtClean="0"/>
              <a:t>k – </a:t>
            </a:r>
            <a:r>
              <a:rPr lang="ru-RU" dirty="0" smtClean="0"/>
              <a:t>постоянная Больцмана.</a:t>
            </a:r>
          </a:p>
          <a:p>
            <a:r>
              <a:rPr lang="ru-RU" dirty="0" smtClean="0"/>
              <a:t>Средняя кинетическая энергия поступательного движения молекул: </a:t>
            </a:r>
          </a:p>
          <a:p>
            <a:r>
              <a:rPr lang="ru-RU" dirty="0" smtClean="0"/>
              <a:t>Закон Дальтона:</a:t>
            </a:r>
          </a:p>
          <a:p>
            <a:r>
              <a:rPr lang="ru-RU" dirty="0" smtClean="0"/>
              <a:t>Уравнение состояния идеального газа:</a:t>
            </a:r>
          </a:p>
          <a:p>
            <a:r>
              <a:rPr lang="ru-RU" dirty="0" smtClean="0"/>
              <a:t> R = </a:t>
            </a:r>
            <a:r>
              <a:rPr lang="ru-RU" dirty="0" err="1" smtClean="0"/>
              <a:t>kN</a:t>
            </a:r>
            <a:r>
              <a:rPr lang="ru-RU" baseline="-25000" dirty="0" err="1" smtClean="0"/>
              <a:t>A</a:t>
            </a:r>
            <a:r>
              <a:rPr lang="ru-RU" dirty="0" smtClean="0"/>
              <a:t> – универсальная газовая постоянная</a:t>
            </a:r>
            <a:endParaRPr lang="ru-RU" dirty="0"/>
          </a:p>
        </p:txBody>
      </p:sp>
      <p:pic>
        <p:nvPicPr>
          <p:cNvPr id="133122" name="Picture 2" descr="C:\Program Files\Physicon\Open Physics 2.5 part 1\content\javagifs\63166759478069-1.gif"/>
          <p:cNvPicPr>
            <a:picLocks noChangeAspect="1" noChangeArrowheads="1"/>
          </p:cNvPicPr>
          <p:nvPr/>
        </p:nvPicPr>
        <p:blipFill>
          <a:blip r:embed="rId2"/>
          <a:srcRect/>
          <a:stretch>
            <a:fillRect/>
          </a:stretch>
        </p:blipFill>
        <p:spPr bwMode="auto">
          <a:xfrm>
            <a:off x="5643570" y="1285860"/>
            <a:ext cx="3148023" cy="891638"/>
          </a:xfrm>
          <a:prstGeom prst="rect">
            <a:avLst/>
          </a:prstGeom>
          <a:solidFill>
            <a:schemeClr val="accent1">
              <a:lumMod val="20000"/>
              <a:lumOff val="80000"/>
            </a:schemeClr>
          </a:solidFill>
        </p:spPr>
      </p:pic>
      <p:pic>
        <p:nvPicPr>
          <p:cNvPr id="133124" name="Picture 4" descr="C:\Program Files\Physicon\Open Physics 2.5 part 1\content\javagifs\63166759478241-2.gif"/>
          <p:cNvPicPr>
            <a:picLocks noChangeAspect="1" noChangeArrowheads="1"/>
          </p:cNvPicPr>
          <p:nvPr/>
        </p:nvPicPr>
        <p:blipFill>
          <a:blip r:embed="rId3"/>
          <a:srcRect/>
          <a:stretch>
            <a:fillRect/>
          </a:stretch>
        </p:blipFill>
        <p:spPr bwMode="auto">
          <a:xfrm>
            <a:off x="5500694" y="2143116"/>
            <a:ext cx="3429024" cy="809426"/>
          </a:xfrm>
          <a:prstGeom prst="rect">
            <a:avLst/>
          </a:prstGeom>
          <a:solidFill>
            <a:schemeClr val="accent1">
              <a:lumMod val="20000"/>
              <a:lumOff val="80000"/>
            </a:schemeClr>
          </a:solidFill>
        </p:spPr>
      </p:pic>
      <p:pic>
        <p:nvPicPr>
          <p:cNvPr id="133126" name="Picture 6" descr="C:\Program Files\Physicon\Open Physics 2.5 part 1\content\javagifs\63166759478256-3.gif"/>
          <p:cNvPicPr>
            <a:picLocks noChangeAspect="1" noChangeArrowheads="1"/>
          </p:cNvPicPr>
          <p:nvPr/>
        </p:nvPicPr>
        <p:blipFill>
          <a:blip r:embed="rId4"/>
          <a:srcRect/>
          <a:stretch>
            <a:fillRect/>
          </a:stretch>
        </p:blipFill>
        <p:spPr bwMode="auto">
          <a:xfrm>
            <a:off x="6072198" y="3000372"/>
            <a:ext cx="2867036" cy="1096222"/>
          </a:xfrm>
          <a:prstGeom prst="rect">
            <a:avLst/>
          </a:prstGeom>
          <a:solidFill>
            <a:schemeClr val="accent1">
              <a:lumMod val="20000"/>
              <a:lumOff val="80000"/>
            </a:schemeClr>
          </a:solidFill>
        </p:spPr>
      </p:pic>
      <p:sp>
        <p:nvSpPr>
          <p:cNvPr id="133127" name="Rectangle 7"/>
          <p:cNvSpPr>
            <a:spLocks noChangeArrowheads="1"/>
          </p:cNvSpPr>
          <p:nvPr/>
        </p:nvSpPr>
        <p:spPr bwMode="auto">
          <a:xfrm>
            <a:off x="6715140" y="4143380"/>
            <a:ext cx="1285852" cy="369332"/>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err="1" smtClean="0">
                <a:ln>
                  <a:noFill/>
                </a:ln>
                <a:solidFill>
                  <a:schemeClr val="bg1"/>
                </a:solidFill>
                <a:effectLst/>
                <a:latin typeface="Arial" pitchFamily="34" charset="0"/>
              </a:rPr>
              <a:t>p</a:t>
            </a:r>
            <a:r>
              <a:rPr kumimoji="0" lang="ru-RU" sz="1800" b="1" i="0" u="none" strike="noStrike" cap="none" normalizeH="0" baseline="0" dirty="0" smtClean="0">
                <a:ln>
                  <a:noFill/>
                </a:ln>
                <a:solidFill>
                  <a:schemeClr val="bg1"/>
                </a:solidFill>
                <a:effectLst/>
                <a:latin typeface="Arial" pitchFamily="34" charset="0"/>
              </a:rPr>
              <a:t> = </a:t>
            </a:r>
            <a:r>
              <a:rPr kumimoji="0" lang="ru-RU" sz="1800" b="1" i="1" u="none" strike="noStrike" cap="none" normalizeH="0" baseline="0" dirty="0" err="1" smtClean="0">
                <a:ln>
                  <a:noFill/>
                </a:ln>
                <a:solidFill>
                  <a:schemeClr val="bg1"/>
                </a:solidFill>
                <a:effectLst/>
                <a:latin typeface="Arial" pitchFamily="34" charset="0"/>
              </a:rPr>
              <a:t>nkT</a:t>
            </a:r>
            <a:r>
              <a:rPr kumimoji="0" lang="ru-RU" sz="1800" b="1" i="0" u="none" strike="noStrike" cap="none" normalizeH="0" baseline="0" dirty="0" smtClean="0">
                <a:ln>
                  <a:noFill/>
                </a:ln>
                <a:solidFill>
                  <a:schemeClr val="bg1"/>
                </a:solidFill>
                <a:effectLst/>
                <a:latin typeface="Arial" pitchFamily="34" charset="0"/>
              </a:rPr>
              <a:t> </a:t>
            </a:r>
          </a:p>
        </p:txBody>
      </p:sp>
      <p:pic>
        <p:nvPicPr>
          <p:cNvPr id="133129" name="Picture 9" descr="C:\Program Files\Physicon\Open Physics 2.5 part 1\content\javagifs\63166759478303-4.gif"/>
          <p:cNvPicPr>
            <a:picLocks noChangeAspect="1" noChangeArrowheads="1"/>
          </p:cNvPicPr>
          <p:nvPr/>
        </p:nvPicPr>
        <p:blipFill>
          <a:blip r:embed="rId5"/>
          <a:srcRect/>
          <a:stretch>
            <a:fillRect/>
          </a:stretch>
        </p:blipFill>
        <p:spPr bwMode="auto">
          <a:xfrm>
            <a:off x="6643702" y="4572008"/>
            <a:ext cx="1357322" cy="904883"/>
          </a:xfrm>
          <a:prstGeom prst="rect">
            <a:avLst/>
          </a:prstGeom>
          <a:solidFill>
            <a:schemeClr val="accent1">
              <a:lumMod val="20000"/>
              <a:lumOff val="80000"/>
            </a:schemeClr>
          </a:solidFill>
        </p:spPr>
      </p:pic>
      <p:sp>
        <p:nvSpPr>
          <p:cNvPr id="133130" name="Rectangle 10"/>
          <p:cNvSpPr>
            <a:spLocks noChangeArrowheads="1"/>
          </p:cNvSpPr>
          <p:nvPr/>
        </p:nvSpPr>
        <p:spPr bwMode="auto">
          <a:xfrm>
            <a:off x="4357686" y="5500702"/>
            <a:ext cx="4572000" cy="369332"/>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err="1" smtClean="0">
                <a:ln>
                  <a:noFill/>
                </a:ln>
                <a:solidFill>
                  <a:schemeClr val="bg1"/>
                </a:solidFill>
                <a:effectLst/>
                <a:latin typeface="Arial" pitchFamily="34" charset="0"/>
              </a:rPr>
              <a:t>p</a:t>
            </a:r>
            <a:r>
              <a:rPr kumimoji="0" lang="ru-RU" sz="1800" b="1" i="0" u="none" strike="noStrike" cap="none" normalizeH="0" baseline="0" dirty="0" smtClean="0">
                <a:ln>
                  <a:noFill/>
                </a:ln>
                <a:solidFill>
                  <a:schemeClr val="bg1"/>
                </a:solidFill>
                <a:effectLst/>
                <a:latin typeface="Arial" pitchFamily="34" charset="0"/>
              </a:rPr>
              <a:t> = </a:t>
            </a:r>
            <a:r>
              <a:rPr kumimoji="0" lang="ru-RU" sz="1800" b="1" i="1" u="none" strike="noStrike" cap="none" normalizeH="0" baseline="0" dirty="0" smtClean="0">
                <a:ln>
                  <a:noFill/>
                </a:ln>
                <a:solidFill>
                  <a:schemeClr val="bg1"/>
                </a:solidFill>
                <a:effectLst/>
                <a:latin typeface="Arial" pitchFamily="34" charset="0"/>
              </a:rPr>
              <a:t>p</a:t>
            </a:r>
            <a:r>
              <a:rPr kumimoji="0" lang="ru-RU" sz="1800" b="1" i="0" u="none" strike="noStrike" cap="none" normalizeH="0" baseline="-30000" dirty="0" smtClean="0">
                <a:ln>
                  <a:noFill/>
                </a:ln>
                <a:solidFill>
                  <a:schemeClr val="bg1"/>
                </a:solidFill>
                <a:effectLst/>
                <a:latin typeface="Arial" pitchFamily="34" charset="0"/>
              </a:rPr>
              <a:t>1</a:t>
            </a:r>
            <a:r>
              <a:rPr kumimoji="0" lang="ru-RU" sz="1800" b="1" i="0" u="none" strike="noStrike" cap="none" normalizeH="0" baseline="0" dirty="0" smtClean="0">
                <a:ln>
                  <a:noFill/>
                </a:ln>
                <a:solidFill>
                  <a:schemeClr val="bg1"/>
                </a:solidFill>
                <a:effectLst/>
                <a:latin typeface="Arial" pitchFamily="34" charset="0"/>
              </a:rPr>
              <a:t> + </a:t>
            </a:r>
            <a:r>
              <a:rPr kumimoji="0" lang="ru-RU" sz="1800" b="1" i="1" u="none" strike="noStrike" cap="none" normalizeH="0" baseline="0" dirty="0" smtClean="0">
                <a:ln>
                  <a:noFill/>
                </a:ln>
                <a:solidFill>
                  <a:schemeClr val="bg1"/>
                </a:solidFill>
                <a:effectLst/>
                <a:latin typeface="Arial" pitchFamily="34" charset="0"/>
              </a:rPr>
              <a:t>p</a:t>
            </a:r>
            <a:r>
              <a:rPr kumimoji="0" lang="ru-RU" sz="1800" b="1" i="0" u="none" strike="noStrike" cap="none" normalizeH="0" baseline="-30000" dirty="0" smtClean="0">
                <a:ln>
                  <a:noFill/>
                </a:ln>
                <a:solidFill>
                  <a:schemeClr val="bg1"/>
                </a:solidFill>
                <a:effectLst/>
                <a:latin typeface="Arial" pitchFamily="34" charset="0"/>
              </a:rPr>
              <a:t>2</a:t>
            </a:r>
            <a:r>
              <a:rPr kumimoji="0" lang="ru-RU" sz="1800" b="1" i="0" u="none" strike="noStrike" cap="none" normalizeH="0" baseline="0" dirty="0" smtClean="0">
                <a:ln>
                  <a:noFill/>
                </a:ln>
                <a:solidFill>
                  <a:schemeClr val="bg1"/>
                </a:solidFill>
                <a:effectLst/>
                <a:latin typeface="Arial" pitchFamily="34" charset="0"/>
              </a:rPr>
              <a:t> + </a:t>
            </a:r>
            <a:r>
              <a:rPr kumimoji="0" lang="ru-RU" sz="1800" b="1" i="1" u="none" strike="noStrike" cap="none" normalizeH="0" baseline="0" dirty="0" smtClean="0">
                <a:ln>
                  <a:noFill/>
                </a:ln>
                <a:solidFill>
                  <a:schemeClr val="bg1"/>
                </a:solidFill>
                <a:effectLst/>
                <a:latin typeface="Arial" pitchFamily="34" charset="0"/>
              </a:rPr>
              <a:t>p</a:t>
            </a:r>
            <a:r>
              <a:rPr kumimoji="0" lang="ru-RU" sz="1800" b="1" i="0" u="none" strike="noStrike" cap="none" normalizeH="0" baseline="-30000" dirty="0" smtClean="0">
                <a:ln>
                  <a:noFill/>
                </a:ln>
                <a:solidFill>
                  <a:schemeClr val="bg1"/>
                </a:solidFill>
                <a:effectLst/>
                <a:latin typeface="Arial" pitchFamily="34" charset="0"/>
              </a:rPr>
              <a:t>3</a:t>
            </a:r>
            <a:r>
              <a:rPr kumimoji="0" lang="ru-RU" sz="1800" b="1" i="0" u="none" strike="noStrike" cap="none" normalizeH="0" baseline="0" dirty="0" smtClean="0">
                <a:ln>
                  <a:noFill/>
                </a:ln>
                <a:solidFill>
                  <a:schemeClr val="bg1"/>
                </a:solidFill>
                <a:effectLst/>
                <a:latin typeface="Arial" pitchFamily="34" charset="0"/>
              </a:rPr>
              <a:t> + ... = (</a:t>
            </a:r>
            <a:r>
              <a:rPr kumimoji="0" lang="ru-RU" sz="1800" b="1" i="1" u="none" strike="noStrike" cap="none" normalizeH="0" baseline="0" dirty="0" smtClean="0">
                <a:ln>
                  <a:noFill/>
                </a:ln>
                <a:solidFill>
                  <a:schemeClr val="bg1"/>
                </a:solidFill>
                <a:effectLst/>
                <a:latin typeface="Arial" pitchFamily="34" charset="0"/>
              </a:rPr>
              <a:t>n</a:t>
            </a:r>
            <a:r>
              <a:rPr kumimoji="0" lang="ru-RU" sz="1800" b="1" i="0" u="none" strike="noStrike" cap="none" normalizeH="0" baseline="-30000" dirty="0" smtClean="0">
                <a:ln>
                  <a:noFill/>
                </a:ln>
                <a:solidFill>
                  <a:schemeClr val="bg1"/>
                </a:solidFill>
                <a:effectLst/>
                <a:latin typeface="Arial" pitchFamily="34" charset="0"/>
              </a:rPr>
              <a:t>1</a:t>
            </a:r>
            <a:r>
              <a:rPr kumimoji="0" lang="ru-RU" sz="1800" b="1" i="0" u="none" strike="noStrike" cap="none" normalizeH="0" baseline="0" dirty="0" smtClean="0">
                <a:ln>
                  <a:noFill/>
                </a:ln>
                <a:solidFill>
                  <a:schemeClr val="bg1"/>
                </a:solidFill>
                <a:effectLst/>
                <a:latin typeface="Arial" pitchFamily="34" charset="0"/>
              </a:rPr>
              <a:t> + </a:t>
            </a:r>
            <a:r>
              <a:rPr kumimoji="0" lang="ru-RU" sz="1800" b="1" i="1" u="none" strike="noStrike" cap="none" normalizeH="0" baseline="0" dirty="0" smtClean="0">
                <a:ln>
                  <a:noFill/>
                </a:ln>
                <a:solidFill>
                  <a:schemeClr val="bg1"/>
                </a:solidFill>
                <a:effectLst/>
                <a:latin typeface="Arial" pitchFamily="34" charset="0"/>
              </a:rPr>
              <a:t>n</a:t>
            </a:r>
            <a:r>
              <a:rPr kumimoji="0" lang="ru-RU" sz="1800" b="1" i="0" u="none" strike="noStrike" cap="none" normalizeH="0" baseline="-30000" dirty="0" smtClean="0">
                <a:ln>
                  <a:noFill/>
                </a:ln>
                <a:solidFill>
                  <a:schemeClr val="bg1"/>
                </a:solidFill>
                <a:effectLst/>
                <a:latin typeface="Arial" pitchFamily="34" charset="0"/>
              </a:rPr>
              <a:t>2</a:t>
            </a:r>
            <a:r>
              <a:rPr kumimoji="0" lang="ru-RU" sz="1800" b="1" i="0" u="none" strike="noStrike" cap="none" normalizeH="0" baseline="0" dirty="0" smtClean="0">
                <a:ln>
                  <a:noFill/>
                </a:ln>
                <a:solidFill>
                  <a:schemeClr val="bg1"/>
                </a:solidFill>
                <a:effectLst/>
                <a:latin typeface="Arial" pitchFamily="34" charset="0"/>
              </a:rPr>
              <a:t> + </a:t>
            </a:r>
            <a:r>
              <a:rPr kumimoji="0" lang="ru-RU" sz="1800" b="1" i="1" u="none" strike="noStrike" cap="none" normalizeH="0" baseline="0" dirty="0" smtClean="0">
                <a:ln>
                  <a:noFill/>
                </a:ln>
                <a:solidFill>
                  <a:schemeClr val="bg1"/>
                </a:solidFill>
                <a:effectLst/>
                <a:latin typeface="Arial" pitchFamily="34" charset="0"/>
              </a:rPr>
              <a:t>n</a:t>
            </a:r>
            <a:r>
              <a:rPr kumimoji="0" lang="ru-RU" sz="1800" b="1" i="0" u="none" strike="noStrike" cap="none" normalizeH="0" baseline="-30000" dirty="0" smtClean="0">
                <a:ln>
                  <a:noFill/>
                </a:ln>
                <a:solidFill>
                  <a:schemeClr val="bg1"/>
                </a:solidFill>
                <a:effectLst/>
                <a:latin typeface="Arial" pitchFamily="34" charset="0"/>
              </a:rPr>
              <a:t>3</a:t>
            </a:r>
            <a:r>
              <a:rPr kumimoji="0" lang="ru-RU" sz="1800" b="1" i="0" u="none" strike="noStrike" cap="none" normalizeH="0" baseline="0" dirty="0" smtClean="0">
                <a:ln>
                  <a:noFill/>
                </a:ln>
                <a:solidFill>
                  <a:schemeClr val="bg1"/>
                </a:solidFill>
                <a:effectLst/>
                <a:latin typeface="Arial" pitchFamily="34" charset="0"/>
              </a:rPr>
              <a:t> + ...)</a:t>
            </a:r>
            <a:r>
              <a:rPr kumimoji="0" lang="ru-RU" sz="1800" b="1" i="1" u="none" strike="noStrike" cap="none" normalizeH="0" baseline="0" dirty="0" err="1" smtClean="0">
                <a:ln>
                  <a:noFill/>
                </a:ln>
                <a:solidFill>
                  <a:schemeClr val="bg1"/>
                </a:solidFill>
                <a:effectLst/>
                <a:latin typeface="Arial" pitchFamily="34" charset="0"/>
              </a:rPr>
              <a:t>kT</a:t>
            </a:r>
            <a:r>
              <a:rPr kumimoji="0" lang="ru-RU" sz="1800" b="1" i="0" u="none" strike="noStrike" cap="none" normalizeH="0" baseline="0" dirty="0" smtClean="0">
                <a:ln>
                  <a:noFill/>
                </a:ln>
                <a:solidFill>
                  <a:schemeClr val="bg1"/>
                </a:solidFill>
                <a:effectLst/>
                <a:latin typeface="Arial" pitchFamily="34" charset="0"/>
              </a:rPr>
              <a:t> </a:t>
            </a:r>
          </a:p>
        </p:txBody>
      </p:sp>
      <p:pic>
        <p:nvPicPr>
          <p:cNvPr id="133132" name="Picture 12" descr="C:\Program Files\Physicon\Open Physics 2.5 part 1\content\javagifs\63166759478319-5.gif"/>
          <p:cNvPicPr>
            <a:picLocks noChangeAspect="1" noChangeArrowheads="1"/>
          </p:cNvPicPr>
          <p:nvPr/>
        </p:nvPicPr>
        <p:blipFill>
          <a:blip r:embed="rId6"/>
          <a:srcRect/>
          <a:stretch>
            <a:fillRect/>
          </a:stretch>
        </p:blipFill>
        <p:spPr bwMode="auto">
          <a:xfrm>
            <a:off x="6215074" y="5929330"/>
            <a:ext cx="2071702" cy="759626"/>
          </a:xfrm>
          <a:prstGeom prst="rect">
            <a:avLst/>
          </a:prstGeom>
          <a:solidFill>
            <a:schemeClr val="accent1">
              <a:lumMod val="20000"/>
              <a:lumOff val="80000"/>
            </a:schemeClr>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22"/>
                                        </p:tgtEl>
                                        <p:attrNameLst>
                                          <p:attrName>style.visibility</p:attrName>
                                        </p:attrNameLst>
                                      </p:cBhvr>
                                      <p:to>
                                        <p:strVal val="visible"/>
                                      </p:to>
                                    </p:set>
                                    <p:anim calcmode="lin" valueType="num">
                                      <p:cBhvr additive="base">
                                        <p:cTn id="13" dur="500" fill="hold"/>
                                        <p:tgtEl>
                                          <p:spTgt spid="133122"/>
                                        </p:tgtEl>
                                        <p:attrNameLst>
                                          <p:attrName>ppt_x</p:attrName>
                                        </p:attrNameLst>
                                      </p:cBhvr>
                                      <p:tavLst>
                                        <p:tav tm="0">
                                          <p:val>
                                            <p:strVal val="#ppt_x"/>
                                          </p:val>
                                        </p:tav>
                                        <p:tav tm="100000">
                                          <p:val>
                                            <p:strVal val="#ppt_x"/>
                                          </p:val>
                                        </p:tav>
                                      </p:tavLst>
                                    </p:anim>
                                    <p:anim calcmode="lin" valueType="num">
                                      <p:cBhvr additive="base">
                                        <p:cTn id="14" dur="500" fill="hold"/>
                                        <p:tgtEl>
                                          <p:spTgt spid="133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24"/>
                                        </p:tgtEl>
                                        <p:attrNameLst>
                                          <p:attrName>style.visibility</p:attrName>
                                        </p:attrNameLst>
                                      </p:cBhvr>
                                      <p:to>
                                        <p:strVal val="visible"/>
                                      </p:to>
                                    </p:set>
                                    <p:anim calcmode="lin" valueType="num">
                                      <p:cBhvr additive="base">
                                        <p:cTn id="31" dur="500" fill="hold"/>
                                        <p:tgtEl>
                                          <p:spTgt spid="133124"/>
                                        </p:tgtEl>
                                        <p:attrNameLst>
                                          <p:attrName>ppt_x</p:attrName>
                                        </p:attrNameLst>
                                      </p:cBhvr>
                                      <p:tavLst>
                                        <p:tav tm="0">
                                          <p:val>
                                            <p:strVal val="#ppt_x"/>
                                          </p:val>
                                        </p:tav>
                                        <p:tav tm="100000">
                                          <p:val>
                                            <p:strVal val="#ppt_x"/>
                                          </p:val>
                                        </p:tav>
                                      </p:tavLst>
                                    </p:anim>
                                    <p:anim calcmode="lin" valueType="num">
                                      <p:cBhvr additive="base">
                                        <p:cTn id="32" dur="500" fill="hold"/>
                                        <p:tgtEl>
                                          <p:spTgt spid="1331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3126"/>
                                        </p:tgtEl>
                                        <p:attrNameLst>
                                          <p:attrName>style.visibility</p:attrName>
                                        </p:attrNameLst>
                                      </p:cBhvr>
                                      <p:to>
                                        <p:strVal val="visible"/>
                                      </p:to>
                                    </p:set>
                                    <p:anim calcmode="lin" valueType="num">
                                      <p:cBhvr additive="base">
                                        <p:cTn id="43" dur="500" fill="hold"/>
                                        <p:tgtEl>
                                          <p:spTgt spid="133126"/>
                                        </p:tgtEl>
                                        <p:attrNameLst>
                                          <p:attrName>ppt_x</p:attrName>
                                        </p:attrNameLst>
                                      </p:cBhvr>
                                      <p:tavLst>
                                        <p:tav tm="0">
                                          <p:val>
                                            <p:strVal val="#ppt_x"/>
                                          </p:val>
                                        </p:tav>
                                        <p:tav tm="100000">
                                          <p:val>
                                            <p:strVal val="#ppt_x"/>
                                          </p:val>
                                        </p:tav>
                                      </p:tavLst>
                                    </p:anim>
                                    <p:anim calcmode="lin" valueType="num">
                                      <p:cBhvr additive="base">
                                        <p:cTn id="44" dur="500" fill="hold"/>
                                        <p:tgtEl>
                                          <p:spTgt spid="1331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 calcmode="lin" valueType="num">
                                      <p:cBhvr additive="base">
                                        <p:cTn id="4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 calcmode="lin" valueType="num">
                                      <p:cBhvr additive="base">
                                        <p:cTn id="5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3127"/>
                                        </p:tgtEl>
                                        <p:attrNameLst>
                                          <p:attrName>style.visibility</p:attrName>
                                        </p:attrNameLst>
                                      </p:cBhvr>
                                      <p:to>
                                        <p:strVal val="visible"/>
                                      </p:to>
                                    </p:set>
                                    <p:anim calcmode="lin" valueType="num">
                                      <p:cBhvr additive="base">
                                        <p:cTn id="61" dur="500" fill="hold"/>
                                        <p:tgtEl>
                                          <p:spTgt spid="133127"/>
                                        </p:tgtEl>
                                        <p:attrNameLst>
                                          <p:attrName>ppt_x</p:attrName>
                                        </p:attrNameLst>
                                      </p:cBhvr>
                                      <p:tavLst>
                                        <p:tav tm="0">
                                          <p:val>
                                            <p:strVal val="#ppt_x"/>
                                          </p:val>
                                        </p:tav>
                                        <p:tav tm="100000">
                                          <p:val>
                                            <p:strVal val="#ppt_x"/>
                                          </p:val>
                                        </p:tav>
                                      </p:tavLst>
                                    </p:anim>
                                    <p:anim calcmode="lin" valueType="num">
                                      <p:cBhvr additive="base">
                                        <p:cTn id="62" dur="500" fill="hold"/>
                                        <p:tgtEl>
                                          <p:spTgt spid="1331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anim calcmode="lin" valueType="num">
                                      <p:cBhvr additive="base">
                                        <p:cTn id="6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7" end="7"/>
                                            </p:txEl>
                                          </p:spTgt>
                                        </p:tgtEl>
                                        <p:attrNameLst>
                                          <p:attrName>style.visibility</p:attrName>
                                        </p:attrNameLst>
                                      </p:cBhvr>
                                      <p:to>
                                        <p:strVal val="visible"/>
                                      </p:to>
                                    </p:set>
                                    <p:anim calcmode="lin" valueType="num">
                                      <p:cBhvr additive="base">
                                        <p:cTn id="7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33129"/>
                                        </p:tgtEl>
                                        <p:attrNameLst>
                                          <p:attrName>style.visibility</p:attrName>
                                        </p:attrNameLst>
                                      </p:cBhvr>
                                      <p:to>
                                        <p:strVal val="visible"/>
                                      </p:to>
                                    </p:set>
                                    <p:anim calcmode="lin" valueType="num">
                                      <p:cBhvr additive="base">
                                        <p:cTn id="79" dur="500" fill="hold"/>
                                        <p:tgtEl>
                                          <p:spTgt spid="133129"/>
                                        </p:tgtEl>
                                        <p:attrNameLst>
                                          <p:attrName>ppt_x</p:attrName>
                                        </p:attrNameLst>
                                      </p:cBhvr>
                                      <p:tavLst>
                                        <p:tav tm="0">
                                          <p:val>
                                            <p:strVal val="#ppt_x"/>
                                          </p:val>
                                        </p:tav>
                                        <p:tav tm="100000">
                                          <p:val>
                                            <p:strVal val="#ppt_x"/>
                                          </p:val>
                                        </p:tav>
                                      </p:tavLst>
                                    </p:anim>
                                    <p:anim calcmode="lin" valueType="num">
                                      <p:cBhvr additive="base">
                                        <p:cTn id="80" dur="500" fill="hold"/>
                                        <p:tgtEl>
                                          <p:spTgt spid="13312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
                                            <p:txEl>
                                              <p:pRg st="8" end="8"/>
                                            </p:txEl>
                                          </p:spTgt>
                                        </p:tgtEl>
                                        <p:attrNameLst>
                                          <p:attrName>style.visibility</p:attrName>
                                        </p:attrNameLst>
                                      </p:cBhvr>
                                      <p:to>
                                        <p:strVal val="visible"/>
                                      </p:to>
                                    </p:set>
                                    <p:anim calcmode="lin" valueType="num">
                                      <p:cBhvr additive="base">
                                        <p:cTn id="8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33130"/>
                                        </p:tgtEl>
                                        <p:attrNameLst>
                                          <p:attrName>style.visibility</p:attrName>
                                        </p:attrNameLst>
                                      </p:cBhvr>
                                      <p:to>
                                        <p:strVal val="visible"/>
                                      </p:to>
                                    </p:set>
                                    <p:anim calcmode="lin" valueType="num">
                                      <p:cBhvr additive="base">
                                        <p:cTn id="91" dur="500" fill="hold"/>
                                        <p:tgtEl>
                                          <p:spTgt spid="133130"/>
                                        </p:tgtEl>
                                        <p:attrNameLst>
                                          <p:attrName>ppt_x</p:attrName>
                                        </p:attrNameLst>
                                      </p:cBhvr>
                                      <p:tavLst>
                                        <p:tav tm="0">
                                          <p:val>
                                            <p:strVal val="#ppt_x"/>
                                          </p:val>
                                        </p:tav>
                                        <p:tav tm="100000">
                                          <p:val>
                                            <p:strVal val="#ppt_x"/>
                                          </p:val>
                                        </p:tav>
                                      </p:tavLst>
                                    </p:anim>
                                    <p:anim calcmode="lin" valueType="num">
                                      <p:cBhvr additive="base">
                                        <p:cTn id="92" dur="500" fill="hold"/>
                                        <p:tgtEl>
                                          <p:spTgt spid="13313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5">
                                            <p:txEl>
                                              <p:pRg st="9" end="9"/>
                                            </p:txEl>
                                          </p:spTgt>
                                        </p:tgtEl>
                                        <p:attrNameLst>
                                          <p:attrName>style.visibility</p:attrName>
                                        </p:attrNameLst>
                                      </p:cBhvr>
                                      <p:to>
                                        <p:strVal val="visible"/>
                                      </p:to>
                                    </p:set>
                                    <p:anim calcmode="lin" valueType="num">
                                      <p:cBhvr additive="base">
                                        <p:cTn id="9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33132"/>
                                        </p:tgtEl>
                                        <p:attrNameLst>
                                          <p:attrName>style.visibility</p:attrName>
                                        </p:attrNameLst>
                                      </p:cBhvr>
                                      <p:to>
                                        <p:strVal val="visible"/>
                                      </p:to>
                                    </p:set>
                                    <p:anim calcmode="lin" valueType="num">
                                      <p:cBhvr additive="base">
                                        <p:cTn id="103" dur="500" fill="hold"/>
                                        <p:tgtEl>
                                          <p:spTgt spid="133132"/>
                                        </p:tgtEl>
                                        <p:attrNameLst>
                                          <p:attrName>ppt_x</p:attrName>
                                        </p:attrNameLst>
                                      </p:cBhvr>
                                      <p:tavLst>
                                        <p:tav tm="0">
                                          <p:val>
                                            <p:strVal val="#ppt_x"/>
                                          </p:val>
                                        </p:tav>
                                        <p:tav tm="100000">
                                          <p:val>
                                            <p:strVal val="#ppt_x"/>
                                          </p:val>
                                        </p:tav>
                                      </p:tavLst>
                                    </p:anim>
                                    <p:anim calcmode="lin" valueType="num">
                                      <p:cBhvr additive="base">
                                        <p:cTn id="104" dur="500" fill="hold"/>
                                        <p:tgtEl>
                                          <p:spTgt spid="13313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5">
                                            <p:txEl>
                                              <p:pRg st="10" end="10"/>
                                            </p:txEl>
                                          </p:spTgt>
                                        </p:tgtEl>
                                        <p:attrNameLst>
                                          <p:attrName>style.visibility</p:attrName>
                                        </p:attrNameLst>
                                      </p:cBhvr>
                                      <p:to>
                                        <p:strVal val="visible"/>
                                      </p:to>
                                    </p:set>
                                    <p:anim calcmode="lin" valueType="num">
                                      <p:cBhvr additive="base">
                                        <p:cTn id="10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7" grpId="0" animBg="1"/>
      <p:bldP spid="1331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Молекулярно-кинетическая теория.</a:t>
            </a:r>
            <a:br>
              <a:rPr lang="ru-RU" sz="3200" b="1" dirty="0" smtClean="0"/>
            </a:br>
            <a:r>
              <a:rPr lang="ru-RU" sz="3200" b="1" dirty="0" smtClean="0"/>
              <a:t>Основные формулы</a:t>
            </a:r>
            <a:endParaRPr lang="ru-RU" sz="3200" dirty="0"/>
          </a:p>
        </p:txBody>
      </p:sp>
      <p:sp>
        <p:nvSpPr>
          <p:cNvPr id="3" name="Содержимое 2"/>
          <p:cNvSpPr>
            <a:spLocks noGrp="1"/>
          </p:cNvSpPr>
          <p:nvPr>
            <p:ph sz="half" idx="1"/>
          </p:nvPr>
        </p:nvSpPr>
        <p:spPr>
          <a:xfrm>
            <a:off x="214282" y="1357298"/>
            <a:ext cx="5143536" cy="5500702"/>
          </a:xfrm>
        </p:spPr>
        <p:txBody>
          <a:bodyPr>
            <a:normAutofit fontScale="92500" lnSpcReduction="10000"/>
          </a:bodyPr>
          <a:lstStyle/>
          <a:p>
            <a:r>
              <a:rPr lang="ru-RU" dirty="0" smtClean="0"/>
              <a:t>Изотермический процесс (закон Бойля-Мариотта):</a:t>
            </a:r>
          </a:p>
          <a:p>
            <a:r>
              <a:rPr lang="ru-RU" dirty="0" smtClean="0"/>
              <a:t>Изохорный процесс (закон Шарля):  </a:t>
            </a:r>
          </a:p>
          <a:p>
            <a:r>
              <a:rPr lang="ru-RU" dirty="0" smtClean="0"/>
              <a:t>Изобарный процесс (закон Гей-Люссака):</a:t>
            </a:r>
          </a:p>
          <a:p>
            <a:r>
              <a:rPr lang="ru-RU" dirty="0" smtClean="0"/>
              <a:t>Потенциальная энергия свободной поверхности жидкости: </a:t>
            </a:r>
          </a:p>
          <a:p>
            <a:r>
              <a:rPr lang="el-GR" dirty="0" smtClean="0"/>
              <a:t>σ – </a:t>
            </a:r>
            <a:r>
              <a:rPr lang="ru-RU" dirty="0" smtClean="0"/>
              <a:t>коэффициент поверхностного натяжения</a:t>
            </a:r>
          </a:p>
          <a:p>
            <a:r>
              <a:rPr lang="ru-RU" dirty="0" smtClean="0"/>
              <a:t>Высота подъема смачивающей жидкости в капилляре: </a:t>
            </a:r>
          </a:p>
          <a:p>
            <a:r>
              <a:rPr lang="ru-RU" dirty="0" smtClean="0"/>
              <a:t>Абсолютная температура:</a:t>
            </a:r>
            <a:endParaRPr lang="ru-RU" dirty="0"/>
          </a:p>
        </p:txBody>
      </p:sp>
      <p:sp>
        <p:nvSpPr>
          <p:cNvPr id="146433" name="Rectangle 1"/>
          <p:cNvSpPr>
            <a:spLocks noChangeArrowheads="1"/>
          </p:cNvSpPr>
          <p:nvPr/>
        </p:nvSpPr>
        <p:spPr bwMode="auto">
          <a:xfrm>
            <a:off x="5715008" y="1500174"/>
            <a:ext cx="3071834" cy="369332"/>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err="1" smtClean="0">
                <a:ln>
                  <a:noFill/>
                </a:ln>
                <a:solidFill>
                  <a:schemeClr val="bg1"/>
                </a:solidFill>
                <a:effectLst/>
                <a:latin typeface="Arial" pitchFamily="34" charset="0"/>
              </a:rPr>
              <a:t>pV</a:t>
            </a:r>
            <a:r>
              <a:rPr kumimoji="0" lang="ru-RU" sz="1800" b="1" i="1" u="none" strike="noStrike" cap="none" normalizeH="0" baseline="0" dirty="0" smtClean="0">
                <a:ln>
                  <a:noFill/>
                </a:ln>
                <a:solidFill>
                  <a:schemeClr val="bg1"/>
                </a:solidFill>
                <a:effectLst/>
                <a:latin typeface="Arial" pitchFamily="34" charset="0"/>
              </a:rPr>
              <a:t> = </a:t>
            </a:r>
            <a:r>
              <a:rPr kumimoji="0" lang="ru-RU" sz="1800" b="1" i="1" u="none" strike="noStrike" cap="none" normalizeH="0" baseline="0" dirty="0" err="1" smtClean="0">
                <a:ln>
                  <a:noFill/>
                </a:ln>
                <a:solidFill>
                  <a:schemeClr val="bg1"/>
                </a:solidFill>
                <a:effectLst/>
                <a:latin typeface="Arial" pitchFamily="34" charset="0"/>
              </a:rPr>
              <a:t>const</a:t>
            </a:r>
            <a:r>
              <a:rPr kumimoji="0" lang="ru-RU" sz="1800" b="1" i="1" u="none" strike="noStrike" cap="none" normalizeH="0" baseline="0" dirty="0" smtClean="0">
                <a:ln>
                  <a:noFill/>
                </a:ln>
                <a:solidFill>
                  <a:schemeClr val="bg1"/>
                </a:solidFill>
                <a:effectLst/>
                <a:latin typeface="Arial" pitchFamily="34" charset="0"/>
              </a:rPr>
              <a:t>  при  V = </a:t>
            </a:r>
            <a:r>
              <a:rPr kumimoji="0" lang="ru-RU" sz="1800" b="1" i="1" u="none" strike="noStrike" cap="none" normalizeH="0" baseline="0" dirty="0" err="1" smtClean="0">
                <a:ln>
                  <a:noFill/>
                </a:ln>
                <a:solidFill>
                  <a:schemeClr val="bg1"/>
                </a:solidFill>
                <a:effectLst/>
                <a:latin typeface="Arial" pitchFamily="34" charset="0"/>
              </a:rPr>
              <a:t>const</a:t>
            </a:r>
            <a:r>
              <a:rPr kumimoji="0" lang="ru-RU" sz="1800" b="1" i="1" u="none" strike="noStrike" cap="none" normalizeH="0" baseline="0" dirty="0" smtClean="0">
                <a:ln>
                  <a:noFill/>
                </a:ln>
                <a:solidFill>
                  <a:schemeClr val="bg1"/>
                </a:solidFill>
                <a:effectLst/>
                <a:latin typeface="Arial" pitchFamily="34" charset="0"/>
              </a:rPr>
              <a:t> </a:t>
            </a:r>
          </a:p>
        </p:txBody>
      </p:sp>
      <p:pic>
        <p:nvPicPr>
          <p:cNvPr id="146435" name="Picture 3" descr="C:\Program Files\Physicon\Open Physics 2.5 part 1\content\javagifs\63166759478350-6.gif"/>
          <p:cNvPicPr>
            <a:picLocks noChangeAspect="1" noChangeArrowheads="1"/>
          </p:cNvPicPr>
          <p:nvPr/>
        </p:nvPicPr>
        <p:blipFill>
          <a:blip r:embed="rId2"/>
          <a:srcRect/>
          <a:stretch>
            <a:fillRect/>
          </a:stretch>
        </p:blipFill>
        <p:spPr bwMode="auto">
          <a:xfrm>
            <a:off x="5715008" y="2000240"/>
            <a:ext cx="3000396" cy="790525"/>
          </a:xfrm>
          <a:prstGeom prst="rect">
            <a:avLst/>
          </a:prstGeom>
          <a:solidFill>
            <a:schemeClr val="accent1">
              <a:lumMod val="20000"/>
              <a:lumOff val="80000"/>
            </a:schemeClr>
          </a:solidFill>
        </p:spPr>
      </p:pic>
      <p:pic>
        <p:nvPicPr>
          <p:cNvPr id="146437" name="Picture 5" descr="C:\Program Files\Physicon\Open Physics 2.5 part 1\content\javagifs\63166759478350-7.gif"/>
          <p:cNvPicPr>
            <a:picLocks noChangeAspect="1" noChangeArrowheads="1"/>
          </p:cNvPicPr>
          <p:nvPr/>
        </p:nvPicPr>
        <p:blipFill>
          <a:blip r:embed="rId3"/>
          <a:srcRect/>
          <a:stretch>
            <a:fillRect/>
          </a:stretch>
        </p:blipFill>
        <p:spPr bwMode="auto">
          <a:xfrm>
            <a:off x="5715008" y="2857496"/>
            <a:ext cx="3000396" cy="800107"/>
          </a:xfrm>
          <a:prstGeom prst="rect">
            <a:avLst/>
          </a:prstGeom>
          <a:solidFill>
            <a:schemeClr val="accent1">
              <a:lumMod val="20000"/>
              <a:lumOff val="80000"/>
            </a:schemeClr>
          </a:solidFill>
        </p:spPr>
      </p:pic>
      <p:sp>
        <p:nvSpPr>
          <p:cNvPr id="146438" name="Rectangle 6"/>
          <p:cNvSpPr>
            <a:spLocks noChangeArrowheads="1"/>
          </p:cNvSpPr>
          <p:nvPr/>
        </p:nvSpPr>
        <p:spPr bwMode="auto">
          <a:xfrm>
            <a:off x="6715140" y="4071942"/>
            <a:ext cx="1071538" cy="369332"/>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err="1" smtClean="0">
                <a:ln>
                  <a:noFill/>
                </a:ln>
                <a:solidFill>
                  <a:schemeClr val="bg1"/>
                </a:solidFill>
                <a:effectLst/>
                <a:latin typeface="Arial" pitchFamily="34" charset="0"/>
              </a:rPr>
              <a:t>E</a:t>
            </a:r>
            <a:r>
              <a:rPr kumimoji="0" lang="ru-RU" sz="1800" b="1" i="1" u="none" strike="noStrike" cap="none" normalizeH="0" baseline="-30000" dirty="0" err="1" smtClean="0">
                <a:ln>
                  <a:noFill/>
                </a:ln>
                <a:solidFill>
                  <a:schemeClr val="bg1"/>
                </a:solidFill>
                <a:effectLst/>
                <a:latin typeface="Arial" pitchFamily="34" charset="0"/>
              </a:rPr>
              <a:t>p</a:t>
            </a:r>
            <a:r>
              <a:rPr kumimoji="0" lang="ru-RU" sz="1800" b="1" i="1" u="none" strike="noStrike" cap="none" normalizeH="0" baseline="0" dirty="0" smtClean="0">
                <a:ln>
                  <a:noFill/>
                </a:ln>
                <a:solidFill>
                  <a:schemeClr val="bg1"/>
                </a:solidFill>
                <a:effectLst/>
                <a:latin typeface="Arial" pitchFamily="34" charset="0"/>
              </a:rPr>
              <a:t> = </a:t>
            </a:r>
            <a:r>
              <a:rPr kumimoji="0" lang="ru-RU" sz="1800" b="1" i="1" u="none" strike="noStrike" cap="none" normalizeH="0" baseline="0" dirty="0" err="1" smtClean="0">
                <a:ln>
                  <a:noFill/>
                </a:ln>
                <a:solidFill>
                  <a:schemeClr val="bg1"/>
                </a:solidFill>
                <a:effectLst/>
                <a:latin typeface="Arial" pitchFamily="34" charset="0"/>
              </a:rPr>
              <a:t>σS</a:t>
            </a:r>
            <a:r>
              <a:rPr kumimoji="0" lang="ru-RU" sz="1800" b="1" i="1" u="none" strike="noStrike" cap="none" normalizeH="0" baseline="0" dirty="0" smtClean="0">
                <a:ln>
                  <a:noFill/>
                </a:ln>
                <a:solidFill>
                  <a:schemeClr val="bg1"/>
                </a:solidFill>
                <a:effectLst/>
                <a:latin typeface="Arial" pitchFamily="34" charset="0"/>
              </a:rPr>
              <a:t> </a:t>
            </a:r>
          </a:p>
        </p:txBody>
      </p:sp>
      <p:pic>
        <p:nvPicPr>
          <p:cNvPr id="146440" name="Picture 8" descr="C:\Program Files\Physicon\Open Physics 2.5 part 1\content\javagifs\63166759478428-10.gif"/>
          <p:cNvPicPr>
            <a:picLocks noChangeAspect="1" noChangeArrowheads="1"/>
          </p:cNvPicPr>
          <p:nvPr/>
        </p:nvPicPr>
        <p:blipFill>
          <a:blip r:embed="rId4"/>
          <a:srcRect/>
          <a:stretch>
            <a:fillRect/>
          </a:stretch>
        </p:blipFill>
        <p:spPr bwMode="auto">
          <a:xfrm>
            <a:off x="6643702" y="5000636"/>
            <a:ext cx="1143008" cy="948915"/>
          </a:xfrm>
          <a:prstGeom prst="rect">
            <a:avLst/>
          </a:prstGeom>
          <a:solidFill>
            <a:schemeClr val="accent1">
              <a:lumMod val="20000"/>
              <a:lumOff val="80000"/>
            </a:schemeClr>
          </a:solidFill>
        </p:spPr>
      </p:pic>
      <p:sp>
        <p:nvSpPr>
          <p:cNvPr id="146441" name="Rectangle 9"/>
          <p:cNvSpPr>
            <a:spLocks noChangeArrowheads="1"/>
          </p:cNvSpPr>
          <p:nvPr/>
        </p:nvSpPr>
        <p:spPr bwMode="auto">
          <a:xfrm>
            <a:off x="6000760" y="6072206"/>
            <a:ext cx="2428860" cy="369332"/>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bg1"/>
                </a:solidFill>
                <a:effectLst/>
                <a:latin typeface="Arial" pitchFamily="34" charset="0"/>
              </a:rPr>
              <a:t>T = (</a:t>
            </a:r>
            <a:r>
              <a:rPr kumimoji="0" lang="ru-RU" sz="1800" b="1" i="1" u="none" strike="noStrike" cap="none" normalizeH="0" baseline="0" dirty="0" err="1" smtClean="0">
                <a:ln>
                  <a:noFill/>
                </a:ln>
                <a:solidFill>
                  <a:schemeClr val="bg1"/>
                </a:solidFill>
                <a:effectLst/>
                <a:latin typeface="Arial" pitchFamily="34" charset="0"/>
              </a:rPr>
              <a:t>t</a:t>
            </a:r>
            <a:r>
              <a:rPr kumimoji="0" lang="ru-RU" sz="1800" b="1" i="1" u="none" strike="noStrike" cap="none" normalizeH="0" baseline="0" dirty="0" smtClean="0">
                <a:ln>
                  <a:noFill/>
                </a:ln>
                <a:solidFill>
                  <a:schemeClr val="bg1"/>
                </a:solidFill>
                <a:effectLst/>
                <a:latin typeface="Arial" pitchFamily="34" charset="0"/>
              </a:rPr>
              <a:t> °C + 273,15) К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6433"/>
                                        </p:tgtEl>
                                        <p:attrNameLst>
                                          <p:attrName>style.visibility</p:attrName>
                                        </p:attrNameLst>
                                      </p:cBhvr>
                                      <p:to>
                                        <p:strVal val="visible"/>
                                      </p:to>
                                    </p:set>
                                    <p:anim calcmode="lin" valueType="num">
                                      <p:cBhvr additive="base">
                                        <p:cTn id="13" dur="500" fill="hold"/>
                                        <p:tgtEl>
                                          <p:spTgt spid="146433"/>
                                        </p:tgtEl>
                                        <p:attrNameLst>
                                          <p:attrName>ppt_x</p:attrName>
                                        </p:attrNameLst>
                                      </p:cBhvr>
                                      <p:tavLst>
                                        <p:tav tm="0">
                                          <p:val>
                                            <p:strVal val="#ppt_x"/>
                                          </p:val>
                                        </p:tav>
                                        <p:tav tm="100000">
                                          <p:val>
                                            <p:strVal val="#ppt_x"/>
                                          </p:val>
                                        </p:tav>
                                      </p:tavLst>
                                    </p:anim>
                                    <p:anim calcmode="lin" valueType="num">
                                      <p:cBhvr additive="base">
                                        <p:cTn id="14" dur="500" fill="hold"/>
                                        <p:tgtEl>
                                          <p:spTgt spid="1464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6435"/>
                                        </p:tgtEl>
                                        <p:attrNameLst>
                                          <p:attrName>style.visibility</p:attrName>
                                        </p:attrNameLst>
                                      </p:cBhvr>
                                      <p:to>
                                        <p:strVal val="visible"/>
                                      </p:to>
                                    </p:set>
                                    <p:anim calcmode="lin" valueType="num">
                                      <p:cBhvr additive="base">
                                        <p:cTn id="25" dur="500" fill="hold"/>
                                        <p:tgtEl>
                                          <p:spTgt spid="146435"/>
                                        </p:tgtEl>
                                        <p:attrNameLst>
                                          <p:attrName>ppt_x</p:attrName>
                                        </p:attrNameLst>
                                      </p:cBhvr>
                                      <p:tavLst>
                                        <p:tav tm="0">
                                          <p:val>
                                            <p:strVal val="#ppt_x"/>
                                          </p:val>
                                        </p:tav>
                                        <p:tav tm="100000">
                                          <p:val>
                                            <p:strVal val="#ppt_x"/>
                                          </p:val>
                                        </p:tav>
                                      </p:tavLst>
                                    </p:anim>
                                    <p:anim calcmode="lin" valueType="num">
                                      <p:cBhvr additive="base">
                                        <p:cTn id="26" dur="500" fill="hold"/>
                                        <p:tgtEl>
                                          <p:spTgt spid="1464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6437"/>
                                        </p:tgtEl>
                                        <p:attrNameLst>
                                          <p:attrName>style.visibility</p:attrName>
                                        </p:attrNameLst>
                                      </p:cBhvr>
                                      <p:to>
                                        <p:strVal val="visible"/>
                                      </p:to>
                                    </p:set>
                                    <p:anim calcmode="lin" valueType="num">
                                      <p:cBhvr additive="base">
                                        <p:cTn id="37" dur="500" fill="hold"/>
                                        <p:tgtEl>
                                          <p:spTgt spid="146437"/>
                                        </p:tgtEl>
                                        <p:attrNameLst>
                                          <p:attrName>ppt_x</p:attrName>
                                        </p:attrNameLst>
                                      </p:cBhvr>
                                      <p:tavLst>
                                        <p:tav tm="0">
                                          <p:val>
                                            <p:strVal val="#ppt_x"/>
                                          </p:val>
                                        </p:tav>
                                        <p:tav tm="100000">
                                          <p:val>
                                            <p:strVal val="#ppt_x"/>
                                          </p:val>
                                        </p:tav>
                                      </p:tavLst>
                                    </p:anim>
                                    <p:anim calcmode="lin" valueType="num">
                                      <p:cBhvr additive="base">
                                        <p:cTn id="38" dur="500" fill="hold"/>
                                        <p:tgtEl>
                                          <p:spTgt spid="14643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6438"/>
                                        </p:tgtEl>
                                        <p:attrNameLst>
                                          <p:attrName>style.visibility</p:attrName>
                                        </p:attrNameLst>
                                      </p:cBhvr>
                                      <p:to>
                                        <p:strVal val="visible"/>
                                      </p:to>
                                    </p:set>
                                    <p:anim calcmode="lin" valueType="num">
                                      <p:cBhvr additive="base">
                                        <p:cTn id="49" dur="500" fill="hold"/>
                                        <p:tgtEl>
                                          <p:spTgt spid="146438"/>
                                        </p:tgtEl>
                                        <p:attrNameLst>
                                          <p:attrName>ppt_x</p:attrName>
                                        </p:attrNameLst>
                                      </p:cBhvr>
                                      <p:tavLst>
                                        <p:tav tm="0">
                                          <p:val>
                                            <p:strVal val="#ppt_x"/>
                                          </p:val>
                                        </p:tav>
                                        <p:tav tm="100000">
                                          <p:val>
                                            <p:strVal val="#ppt_x"/>
                                          </p:val>
                                        </p:tav>
                                      </p:tavLst>
                                    </p:anim>
                                    <p:anim calcmode="lin" valueType="num">
                                      <p:cBhvr additive="base">
                                        <p:cTn id="50" dur="500" fill="hold"/>
                                        <p:tgtEl>
                                          <p:spTgt spid="14643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additive="base">
                                        <p:cTn id="6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additive="base">
                                        <p:cTn id="6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6440"/>
                                        </p:tgtEl>
                                        <p:attrNameLst>
                                          <p:attrName>style.visibility</p:attrName>
                                        </p:attrNameLst>
                                      </p:cBhvr>
                                      <p:to>
                                        <p:strVal val="visible"/>
                                      </p:to>
                                    </p:set>
                                    <p:anim calcmode="lin" valueType="num">
                                      <p:cBhvr additive="base">
                                        <p:cTn id="73" dur="500" fill="hold"/>
                                        <p:tgtEl>
                                          <p:spTgt spid="146440"/>
                                        </p:tgtEl>
                                        <p:attrNameLst>
                                          <p:attrName>ppt_x</p:attrName>
                                        </p:attrNameLst>
                                      </p:cBhvr>
                                      <p:tavLst>
                                        <p:tav tm="0">
                                          <p:val>
                                            <p:strVal val="#ppt_x"/>
                                          </p:val>
                                        </p:tav>
                                        <p:tav tm="100000">
                                          <p:val>
                                            <p:strVal val="#ppt_x"/>
                                          </p:val>
                                        </p:tav>
                                      </p:tavLst>
                                    </p:anim>
                                    <p:anim calcmode="lin" valueType="num">
                                      <p:cBhvr additive="base">
                                        <p:cTn id="74" dur="500" fill="hold"/>
                                        <p:tgtEl>
                                          <p:spTgt spid="14644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6441"/>
                                        </p:tgtEl>
                                        <p:attrNameLst>
                                          <p:attrName>style.visibility</p:attrName>
                                        </p:attrNameLst>
                                      </p:cBhvr>
                                      <p:to>
                                        <p:strVal val="visible"/>
                                      </p:to>
                                    </p:set>
                                    <p:anim calcmode="lin" valueType="num">
                                      <p:cBhvr additive="base">
                                        <p:cTn id="79" dur="500" fill="hold"/>
                                        <p:tgtEl>
                                          <p:spTgt spid="146441"/>
                                        </p:tgtEl>
                                        <p:attrNameLst>
                                          <p:attrName>ppt_x</p:attrName>
                                        </p:attrNameLst>
                                      </p:cBhvr>
                                      <p:tavLst>
                                        <p:tav tm="0">
                                          <p:val>
                                            <p:strVal val="#ppt_x"/>
                                          </p:val>
                                        </p:tav>
                                        <p:tav tm="100000">
                                          <p:val>
                                            <p:strVal val="#ppt_x"/>
                                          </p:val>
                                        </p:tav>
                                      </p:tavLst>
                                    </p:anim>
                                    <p:anim calcmode="lin" valueType="num">
                                      <p:cBhvr additive="base">
                                        <p:cTn id="80" dur="500" fill="hold"/>
                                        <p:tgtEl>
                                          <p:spTgt spid="1464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3" grpId="0" animBg="1"/>
      <p:bldP spid="146438" grpId="0" animBg="1"/>
      <p:bldP spid="1464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Словарь по Молекулярной Физике и Тепловым Явлениям</a:t>
            </a:r>
            <a:endParaRPr lang="ru-RU" dirty="0"/>
          </a:p>
        </p:txBody>
      </p:sp>
      <p:sp>
        <p:nvSpPr>
          <p:cNvPr id="3" name="Содержимое 2"/>
          <p:cNvSpPr>
            <a:spLocks noGrp="1"/>
          </p:cNvSpPr>
          <p:nvPr>
            <p:ph idx="1"/>
          </p:nvPr>
        </p:nvSpPr>
        <p:spPr>
          <a:xfrm>
            <a:off x="214282" y="1428736"/>
            <a:ext cx="8715436" cy="5214973"/>
          </a:xfrm>
        </p:spPr>
        <p:txBody>
          <a:bodyPr>
            <a:normAutofit fontScale="55000" lnSpcReduction="20000"/>
          </a:bodyPr>
          <a:lstStyle/>
          <a:p>
            <a:r>
              <a:rPr lang="ru-RU" b="1" dirty="0" smtClean="0"/>
              <a:t>Абсолютная влажность</a:t>
            </a:r>
            <a:r>
              <a:rPr lang="ru-RU" dirty="0" smtClean="0"/>
              <a:t>(</a:t>
            </a:r>
            <a:r>
              <a:rPr lang="ru-RU" dirty="0" err="1" smtClean="0"/>
              <a:t>р</a:t>
            </a:r>
            <a:r>
              <a:rPr lang="ru-RU" dirty="0" smtClean="0"/>
              <a:t>) - парциальное давление водяных паров, содержащихся в воздухе, или количество водяных паров, содержащихся в 1 м</a:t>
            </a:r>
            <a:r>
              <a:rPr lang="ru-RU" baseline="30000" dirty="0" smtClean="0"/>
              <a:t>3</a:t>
            </a:r>
            <a:r>
              <a:rPr lang="ru-RU" dirty="0" smtClean="0"/>
              <a:t>воздуха, выраженного в граммах.  </a:t>
            </a:r>
            <a:r>
              <a:rPr lang="ru-RU" b="1" dirty="0" smtClean="0"/>
              <a:t>Абсолютный нуль температур</a:t>
            </a:r>
            <a:r>
              <a:rPr lang="ru-RU" dirty="0" smtClean="0"/>
              <a:t> - температура, при которой прекращается тепловое движение молекул. </a:t>
            </a:r>
          </a:p>
          <a:p>
            <a:r>
              <a:rPr lang="ru-RU" b="1" dirty="0" smtClean="0"/>
              <a:t>Агрегатное состояние вещества</a:t>
            </a:r>
            <a:r>
              <a:rPr lang="ru-RU" dirty="0" smtClean="0"/>
              <a:t> - состояние одного и того же вещества, переходы между которыми сопровождаются скачкообразным изменением ряда физических свойств. </a:t>
            </a:r>
          </a:p>
          <a:p>
            <a:r>
              <a:rPr lang="ru-RU" b="1" dirty="0" smtClean="0"/>
              <a:t>Аморфные тела</a:t>
            </a:r>
            <a:r>
              <a:rPr lang="ru-RU" dirty="0" smtClean="0"/>
              <a:t> - твердые тела, не имеющие упорядоченного, периодического расположения частиц в пространстве. </a:t>
            </a:r>
          </a:p>
          <a:p>
            <a:r>
              <a:rPr lang="ru-RU" b="1" dirty="0" smtClean="0"/>
              <a:t>Анизотропия</a:t>
            </a:r>
            <a:r>
              <a:rPr lang="ru-RU" dirty="0" smtClean="0"/>
              <a:t> - неодинаковость физических свойств среды в различных направлениях, связанная с внутренним строением сред. </a:t>
            </a:r>
          </a:p>
          <a:p>
            <a:r>
              <a:rPr lang="ru-RU" b="1" dirty="0" smtClean="0"/>
              <a:t>Атом</a:t>
            </a:r>
            <a:r>
              <a:rPr lang="ru-RU" dirty="0" smtClean="0"/>
              <a:t> - наименьшая часть химического элемента, являющаяся носителем его свойств. </a:t>
            </a:r>
          </a:p>
          <a:p>
            <a:r>
              <a:rPr lang="ru-RU" b="1" dirty="0" smtClean="0"/>
              <a:t>Броуновское движение</a:t>
            </a:r>
            <a:r>
              <a:rPr lang="ru-RU" dirty="0" smtClean="0"/>
              <a:t> - беспорядочное движение малых частиц, взвешенных в жидкости или газе, происходящее под действием молекул. </a:t>
            </a:r>
          </a:p>
          <a:p>
            <a:r>
              <a:rPr lang="ru-RU" b="1" dirty="0" smtClean="0"/>
              <a:t>Влажность</a:t>
            </a:r>
            <a:r>
              <a:rPr lang="ru-RU" dirty="0" smtClean="0"/>
              <a:t> (кг/м</a:t>
            </a:r>
            <a:r>
              <a:rPr lang="ru-RU" baseline="30000" dirty="0" smtClean="0"/>
              <a:t>3</a:t>
            </a:r>
            <a:r>
              <a:rPr lang="ru-RU" dirty="0" smtClean="0"/>
              <a:t>) - содержание водяного пара в воздухе. </a:t>
            </a:r>
          </a:p>
          <a:p>
            <a:r>
              <a:rPr lang="ru-RU" b="1" dirty="0" smtClean="0"/>
              <a:t>Внутренняя энергия идеального одноатомного газа</a:t>
            </a:r>
            <a:r>
              <a:rPr lang="ru-RU" dirty="0" smtClean="0"/>
              <a:t> - суммарная кинетическая энергия теплового движения атомов газа. </a:t>
            </a:r>
          </a:p>
          <a:p>
            <a:r>
              <a:rPr lang="ru-RU" b="1" dirty="0" smtClean="0"/>
              <a:t>Внутренняя энергия тела</a:t>
            </a:r>
            <a:r>
              <a:rPr lang="ru-RU" dirty="0" smtClean="0"/>
              <a:t> (U) - сумма энергии хаотического (теплового) движения всех микрочастиц тела (молекул, атомов, ионов и т. д.) и энергии взаимодействия этих частиц.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Словарь по Молекулярной Физике и Тепловым Явлениям</a:t>
            </a:r>
            <a:endParaRPr lang="ru-RU" dirty="0"/>
          </a:p>
        </p:txBody>
      </p:sp>
      <p:sp>
        <p:nvSpPr>
          <p:cNvPr id="3" name="Содержимое 2"/>
          <p:cNvSpPr>
            <a:spLocks noGrp="1"/>
          </p:cNvSpPr>
          <p:nvPr>
            <p:ph idx="1"/>
          </p:nvPr>
        </p:nvSpPr>
        <p:spPr>
          <a:xfrm>
            <a:off x="214282" y="1428736"/>
            <a:ext cx="8715436" cy="5214973"/>
          </a:xfrm>
        </p:spPr>
        <p:txBody>
          <a:bodyPr>
            <a:normAutofit fontScale="62500" lnSpcReduction="20000"/>
          </a:bodyPr>
          <a:lstStyle/>
          <a:p>
            <a:r>
              <a:rPr lang="ru-RU" b="1" dirty="0" smtClean="0"/>
              <a:t>Деформация</a:t>
            </a:r>
            <a:r>
              <a:rPr lang="ru-RU" dirty="0" smtClean="0"/>
              <a:t> - изменение формы или размеров тела (или части тела) под действием внешних сил (механических нагрузок) при нагревании, охлаждении, изменении влажности и других воздействиях, вызывающих изменение относительного расположения частиц тела. </a:t>
            </a:r>
          </a:p>
          <a:p>
            <a:r>
              <a:rPr lang="ru-RU" b="1" dirty="0" smtClean="0"/>
              <a:t>Динамическое равновесие</a:t>
            </a:r>
            <a:r>
              <a:rPr lang="ru-RU" dirty="0" smtClean="0"/>
              <a:t> - процесс, при котором скорость парообразования равна скорости конденсации. </a:t>
            </a:r>
          </a:p>
          <a:p>
            <a:r>
              <a:rPr lang="ru-RU" b="1" dirty="0" smtClean="0"/>
              <a:t>Диффузия</a:t>
            </a:r>
            <a:r>
              <a:rPr lang="ru-RU" dirty="0" smtClean="0"/>
              <a:t> - взаимное проникновение соприкасающихся веществ друг в друга вследствие теплового движения частиц. </a:t>
            </a:r>
          </a:p>
          <a:p>
            <a:r>
              <a:rPr lang="ru-RU" b="1" dirty="0" smtClean="0"/>
              <a:t>Жидкость</a:t>
            </a:r>
            <a:r>
              <a:rPr lang="ru-RU" dirty="0" smtClean="0"/>
              <a:t> - агрегатное состояние вещества, промежуточное между твердым и газообразным. Жидкости сохраняют свой объем и принимают форму сосуда. </a:t>
            </a:r>
          </a:p>
          <a:p>
            <a:r>
              <a:rPr lang="ru-RU" b="1" dirty="0" smtClean="0"/>
              <a:t>Закон Бойля-Мариотта.</a:t>
            </a:r>
            <a:r>
              <a:rPr lang="ru-RU" dirty="0" smtClean="0"/>
              <a:t> Для газа данной массы произведение давления на его объем постоянно, если его температура не меняется. </a:t>
            </a:r>
          </a:p>
          <a:p>
            <a:r>
              <a:rPr lang="ru-RU" b="1" dirty="0" smtClean="0"/>
              <a:t>Закон Гей-Люссака.</a:t>
            </a:r>
            <a:r>
              <a:rPr lang="ru-RU" dirty="0" smtClean="0"/>
              <a:t> Для данной массы газа отношение его объема к абсолютной температуре постоянно, если давление газа не меняется. </a:t>
            </a:r>
          </a:p>
          <a:p>
            <a:r>
              <a:rPr lang="ru-RU" b="1" dirty="0" smtClean="0"/>
              <a:t>Закон Гука.</a:t>
            </a:r>
            <a:r>
              <a:rPr lang="ru-RU" dirty="0" smtClean="0"/>
              <a:t> Относительное удлинение прямо пропорционально механическому напряжению. </a:t>
            </a:r>
          </a:p>
          <a:p>
            <a:r>
              <a:rPr lang="ru-RU" b="1" dirty="0" smtClean="0"/>
              <a:t>Закон Шарля.</a:t>
            </a:r>
            <a:r>
              <a:rPr lang="ru-RU" dirty="0" smtClean="0"/>
              <a:t> Для данной массы газа отношение его давления к абсолютной температуре постоянно, если его объем не меняется </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Словарь по Молекулярной Физике и Тепловым Явлениям</a:t>
            </a:r>
            <a:endParaRPr lang="ru-RU" dirty="0"/>
          </a:p>
        </p:txBody>
      </p:sp>
      <p:sp>
        <p:nvSpPr>
          <p:cNvPr id="3" name="Содержимое 2"/>
          <p:cNvSpPr>
            <a:spLocks noGrp="1"/>
          </p:cNvSpPr>
          <p:nvPr>
            <p:ph idx="1"/>
          </p:nvPr>
        </p:nvSpPr>
        <p:spPr>
          <a:xfrm>
            <a:off x="214282" y="1428736"/>
            <a:ext cx="8715436" cy="5214973"/>
          </a:xfrm>
        </p:spPr>
        <p:txBody>
          <a:bodyPr>
            <a:normAutofit fontScale="47500" lnSpcReduction="20000"/>
          </a:bodyPr>
          <a:lstStyle/>
          <a:p>
            <a:r>
              <a:rPr lang="ru-RU" b="1" dirty="0" smtClean="0"/>
              <a:t>Идеальный газ</a:t>
            </a:r>
            <a:r>
              <a:rPr lang="ru-RU" dirty="0" smtClean="0"/>
              <a:t> - модель, в которой не учитывается взаимодействие частиц и их собственный объем. Соударение частиц происходит по закону упругого взаимодействия. </a:t>
            </a:r>
          </a:p>
          <a:p>
            <a:r>
              <a:rPr lang="ru-RU" b="1" dirty="0" smtClean="0"/>
              <a:t>Изобарический процесс</a:t>
            </a:r>
            <a:r>
              <a:rPr lang="ru-RU" dirty="0" smtClean="0"/>
              <a:t> - </a:t>
            </a:r>
            <a:r>
              <a:rPr lang="ru-RU" dirty="0" err="1" smtClean="0"/>
              <a:t>процесс</a:t>
            </a:r>
            <a:r>
              <a:rPr lang="ru-RU" dirty="0" smtClean="0"/>
              <a:t> изменения состояния термодинамической системы макроскопических тел при постоянном давлении. </a:t>
            </a:r>
          </a:p>
          <a:p>
            <a:r>
              <a:rPr lang="ru-RU" b="1" dirty="0" err="1" smtClean="0"/>
              <a:t>Изопроцесс</a:t>
            </a:r>
            <a:r>
              <a:rPr lang="ru-RU" dirty="0" smtClean="0"/>
              <a:t> - процесс, протекающий в термодинамической системе с неизменной массой при постоянном значении одного из параметров состояния. </a:t>
            </a:r>
          </a:p>
          <a:p>
            <a:r>
              <a:rPr lang="ru-RU" b="1" dirty="0" smtClean="0"/>
              <a:t>Изотермический процесс</a:t>
            </a:r>
            <a:r>
              <a:rPr lang="ru-RU" dirty="0" smtClean="0"/>
              <a:t> - </a:t>
            </a:r>
            <a:r>
              <a:rPr lang="ru-RU" dirty="0" err="1" smtClean="0"/>
              <a:t>процесс</a:t>
            </a:r>
            <a:r>
              <a:rPr lang="ru-RU" dirty="0" smtClean="0"/>
              <a:t> изменения состояния термодинамической системы макроскопических тел при постоянной температуре. </a:t>
            </a:r>
          </a:p>
          <a:p>
            <a:r>
              <a:rPr lang="ru-RU" b="1" dirty="0" smtClean="0"/>
              <a:t>Изохорический процесс</a:t>
            </a:r>
            <a:r>
              <a:rPr lang="ru-RU" dirty="0" smtClean="0"/>
              <a:t> - </a:t>
            </a:r>
            <a:r>
              <a:rPr lang="ru-RU" dirty="0" err="1" smtClean="0"/>
              <a:t>процесс</a:t>
            </a:r>
            <a:r>
              <a:rPr lang="ru-RU" dirty="0" smtClean="0"/>
              <a:t> изменения состояния термодинамической системы при постоянном объеме. </a:t>
            </a:r>
          </a:p>
          <a:p>
            <a:r>
              <a:rPr lang="ru-RU" b="1" dirty="0" smtClean="0"/>
              <a:t>Испарение</a:t>
            </a:r>
            <a:r>
              <a:rPr lang="ru-RU" dirty="0" smtClean="0"/>
              <a:t> - парообразование со свободной поверхности жидкости при любой температуре. </a:t>
            </a:r>
          </a:p>
          <a:p>
            <a:r>
              <a:rPr lang="ru-RU" b="1" dirty="0" smtClean="0"/>
              <a:t>Кипение</a:t>
            </a:r>
            <a:r>
              <a:rPr lang="ru-RU" dirty="0" smtClean="0"/>
              <a:t> - процесс парообразования внутри и с поверхности жидкости при температуре кипения. </a:t>
            </a:r>
          </a:p>
          <a:p>
            <a:r>
              <a:rPr lang="ru-RU" b="1" dirty="0" smtClean="0"/>
              <a:t>Количество вещества</a:t>
            </a:r>
            <a:r>
              <a:rPr lang="ru-RU" dirty="0" smtClean="0"/>
              <a:t> - отношение числа молекул в данном теле к числу атомов в 0,012 кг углерода. </a:t>
            </a:r>
          </a:p>
          <a:p>
            <a:r>
              <a:rPr lang="ru-RU" b="1" dirty="0" smtClean="0"/>
              <a:t>Коэффициент полезного действия теплового двигателя</a:t>
            </a:r>
            <a:r>
              <a:rPr lang="ru-RU" dirty="0" smtClean="0"/>
              <a:t> (КПД, </a:t>
            </a:r>
            <a:r>
              <a:rPr lang="ru-RU" i="1" dirty="0" err="1" smtClean="0"/>
              <a:t>n</a:t>
            </a:r>
            <a:r>
              <a:rPr lang="ru-RU" dirty="0" smtClean="0"/>
              <a:t>) - физическая величина, определяемая отношением работы А, совершенной тепловым двигателем за один цикл, к количеству теплоты Q</a:t>
            </a:r>
            <a:r>
              <a:rPr lang="ru-RU" baseline="-25000" dirty="0" smtClean="0"/>
              <a:t>1</a:t>
            </a:r>
            <a:r>
              <a:rPr lang="ru-RU" dirty="0" smtClean="0"/>
              <a:t>, полученной от нагревателя. </a:t>
            </a:r>
          </a:p>
          <a:p>
            <a:r>
              <a:rPr lang="ru-RU" b="1" dirty="0" smtClean="0"/>
              <a:t>Кристаллические тела</a:t>
            </a:r>
            <a:r>
              <a:rPr lang="ru-RU" dirty="0" smtClean="0"/>
              <a:t> - твердые тела, имеющие упорядоченное, периодическое расположение частиц в пространстве. </a:t>
            </a:r>
          </a:p>
          <a:p>
            <a:r>
              <a:rPr lang="ru-RU" b="1" dirty="0" smtClean="0"/>
              <a:t>Критическая температура</a:t>
            </a:r>
            <a:r>
              <a:rPr lang="ru-RU" dirty="0" smtClean="0"/>
              <a:t> - </a:t>
            </a:r>
            <a:r>
              <a:rPr lang="ru-RU" dirty="0" err="1" smtClean="0"/>
              <a:t>температура</a:t>
            </a:r>
            <a:r>
              <a:rPr lang="ru-RU" dirty="0" smtClean="0"/>
              <a:t>, при которой исчезают различия в физических свойствах между жидкостью и ее насыщенным паром. </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Словарь по Молекулярной Физике и Тепловым Явлениям</a:t>
            </a:r>
            <a:endParaRPr lang="ru-RU" dirty="0"/>
          </a:p>
        </p:txBody>
      </p:sp>
      <p:sp>
        <p:nvSpPr>
          <p:cNvPr id="3" name="Содержимое 2"/>
          <p:cNvSpPr>
            <a:spLocks noGrp="1"/>
          </p:cNvSpPr>
          <p:nvPr>
            <p:ph idx="1"/>
          </p:nvPr>
        </p:nvSpPr>
        <p:spPr>
          <a:xfrm>
            <a:off x="214282" y="1428736"/>
            <a:ext cx="8715436" cy="5214973"/>
          </a:xfrm>
        </p:spPr>
        <p:txBody>
          <a:bodyPr>
            <a:normAutofit fontScale="47500" lnSpcReduction="20000"/>
          </a:bodyPr>
          <a:lstStyle/>
          <a:p>
            <a:r>
              <a:rPr lang="ru-RU" b="1" dirty="0" smtClean="0"/>
              <a:t>Молекула</a:t>
            </a:r>
            <a:r>
              <a:rPr lang="ru-RU" dirty="0" smtClean="0"/>
              <a:t> - наименьшая частица данного вещества, обладающая его основными химическими свойствами. </a:t>
            </a:r>
          </a:p>
          <a:p>
            <a:r>
              <a:rPr lang="ru-RU" b="1" dirty="0" smtClean="0"/>
              <a:t>Молекулярно-кинетическая теория</a:t>
            </a:r>
            <a:r>
              <a:rPr lang="ru-RU" dirty="0" smtClean="0"/>
              <a:t> объясняет свойства макроскопических тел и тепловых процессов, протекающих в них, на основе представлений о том, что все тела состоят из отдельных беспорядочно движущихся частиц. </a:t>
            </a:r>
          </a:p>
          <a:p>
            <a:r>
              <a:rPr lang="ru-RU" b="1" dirty="0" smtClean="0"/>
              <a:t>Моль</a:t>
            </a:r>
            <a:r>
              <a:rPr lang="ru-RU" dirty="0" smtClean="0"/>
              <a:t> (</a:t>
            </a:r>
            <a:r>
              <a:rPr lang="ru-RU" dirty="0" err="1" smtClean="0"/>
              <a:t>v</a:t>
            </a:r>
            <a:r>
              <a:rPr lang="ru-RU" dirty="0" smtClean="0"/>
              <a:t>) - количество вещества системы, содержащей столько же структурных элементов, сколько содержится атомов в углероде-12 массой 0,012 кг. </a:t>
            </a:r>
          </a:p>
          <a:p>
            <a:r>
              <a:rPr lang="ru-RU" b="1" dirty="0" smtClean="0"/>
              <a:t>Молярная масса</a:t>
            </a:r>
            <a:r>
              <a:rPr lang="ru-RU" dirty="0" smtClean="0"/>
              <a:t> (</a:t>
            </a:r>
            <a:r>
              <a:rPr lang="ru-RU" i="1" dirty="0" err="1" smtClean="0"/>
              <a:t>n</a:t>
            </a:r>
            <a:r>
              <a:rPr lang="ru-RU" dirty="0" smtClean="0"/>
              <a:t>) - </a:t>
            </a:r>
            <a:r>
              <a:rPr lang="ru-RU" dirty="0" err="1" smtClean="0"/>
              <a:t>масса</a:t>
            </a:r>
            <a:r>
              <a:rPr lang="ru-RU" dirty="0" smtClean="0"/>
              <a:t> одного моля вещества. </a:t>
            </a:r>
          </a:p>
          <a:p>
            <a:r>
              <a:rPr lang="ru-RU" b="1" dirty="0" smtClean="0"/>
              <a:t>Молярная теплоемкость</a:t>
            </a:r>
            <a:r>
              <a:rPr lang="ru-RU" dirty="0" smtClean="0"/>
              <a:t> (с) - физическая величина, показывающая, какое количество теплоты требуется для изменения температуры 1 моля вещества на 1 °С (1 К). </a:t>
            </a:r>
          </a:p>
          <a:p>
            <a:r>
              <a:rPr lang="ru-RU" b="1" dirty="0" smtClean="0"/>
              <a:t>Насыщенный пар</a:t>
            </a:r>
            <a:r>
              <a:rPr lang="ru-RU" dirty="0" smtClean="0"/>
              <a:t> - </a:t>
            </a:r>
            <a:r>
              <a:rPr lang="ru-RU" dirty="0" err="1" smtClean="0"/>
              <a:t>пар</a:t>
            </a:r>
            <a:r>
              <a:rPr lang="ru-RU" dirty="0" smtClean="0"/>
              <a:t>, находящийся в термодинамическом равновесии с жидкостью того же состава. </a:t>
            </a:r>
          </a:p>
          <a:p>
            <a:r>
              <a:rPr lang="ru-RU" b="1" dirty="0" smtClean="0"/>
              <a:t>Ненасыщенный пар</a:t>
            </a:r>
            <a:r>
              <a:rPr lang="ru-RU" dirty="0" smtClean="0"/>
              <a:t> - </a:t>
            </a:r>
            <a:r>
              <a:rPr lang="ru-RU" dirty="0" err="1" smtClean="0"/>
              <a:t>пар</a:t>
            </a:r>
            <a:r>
              <a:rPr lang="ru-RU" dirty="0" smtClean="0"/>
              <a:t>, находящийся при давлении ниже давления насыщенного пара. </a:t>
            </a:r>
          </a:p>
          <a:p>
            <a:r>
              <a:rPr lang="ru-RU" b="1" dirty="0" smtClean="0"/>
              <a:t>Необратимый термодинамический процесс</a:t>
            </a:r>
            <a:r>
              <a:rPr lang="ru-RU" dirty="0" smtClean="0"/>
              <a:t> - </a:t>
            </a:r>
            <a:r>
              <a:rPr lang="ru-RU" dirty="0" err="1" smtClean="0"/>
              <a:t>процесс</a:t>
            </a:r>
            <a:r>
              <a:rPr lang="ru-RU" dirty="0" smtClean="0"/>
              <a:t>, который самопроизвольно может протекать только в одном направлении. </a:t>
            </a:r>
          </a:p>
          <a:p>
            <a:r>
              <a:rPr lang="ru-RU" b="1" dirty="0" smtClean="0"/>
              <a:t>Обратимый термодинамический процесс</a:t>
            </a:r>
            <a:r>
              <a:rPr lang="ru-RU" dirty="0" smtClean="0"/>
              <a:t> - термодинамический процесс, который может происходить как в прямом, так и в обратном направлении, причем система возвращается в исходное положение, а в окружающей среде и самой системе не происходит никаких изменений. </a:t>
            </a:r>
          </a:p>
          <a:p>
            <a:r>
              <a:rPr lang="ru-RU" b="1" dirty="0" smtClean="0"/>
              <a:t>Относительная влажность</a:t>
            </a:r>
            <a:r>
              <a:rPr lang="ru-RU" dirty="0" smtClean="0"/>
              <a:t> (</a:t>
            </a:r>
            <a:r>
              <a:rPr lang="ru-RU" dirty="0" err="1" smtClean="0"/>
              <a:t>f</a:t>
            </a:r>
            <a:r>
              <a:rPr lang="ru-RU" dirty="0" smtClean="0"/>
              <a:t>, </a:t>
            </a:r>
            <a:r>
              <a:rPr lang="ru-RU" i="1" dirty="0" err="1" smtClean="0"/>
              <a:t>ф</a:t>
            </a:r>
            <a:r>
              <a:rPr lang="ru-RU" dirty="0" smtClean="0"/>
              <a:t>) - отношение парциального давления </a:t>
            </a:r>
            <a:r>
              <a:rPr lang="ru-RU" dirty="0" err="1" smtClean="0"/>
              <a:t>р</a:t>
            </a:r>
            <a:r>
              <a:rPr lang="ru-RU" dirty="0" smtClean="0"/>
              <a:t> водяного пара так же, как содержащегося в воздухе при данной температуре к парциальному давлению р</a:t>
            </a:r>
            <a:r>
              <a:rPr lang="ru-RU" baseline="-25000" dirty="0" smtClean="0"/>
              <a:t>0</a:t>
            </a:r>
            <a:r>
              <a:rPr lang="ru-RU" dirty="0" smtClean="0"/>
              <a:t> насыщенного пара при той же температуре, выраженное в процентах. </a:t>
            </a: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Словарь по Молекулярной Физике и Тепловым Явлениям</a:t>
            </a:r>
            <a:endParaRPr lang="ru-RU" dirty="0"/>
          </a:p>
        </p:txBody>
      </p:sp>
      <p:sp>
        <p:nvSpPr>
          <p:cNvPr id="3" name="Содержимое 2"/>
          <p:cNvSpPr>
            <a:spLocks noGrp="1"/>
          </p:cNvSpPr>
          <p:nvPr>
            <p:ph idx="1"/>
          </p:nvPr>
        </p:nvSpPr>
        <p:spPr>
          <a:xfrm>
            <a:off x="214282" y="1428736"/>
            <a:ext cx="8715436" cy="5214973"/>
          </a:xfrm>
        </p:spPr>
        <p:txBody>
          <a:bodyPr>
            <a:normAutofit fontScale="47500" lnSpcReduction="20000"/>
          </a:bodyPr>
          <a:lstStyle/>
          <a:p>
            <a:r>
              <a:rPr lang="ru-RU" b="1" dirty="0" smtClean="0"/>
              <a:t>Парообразование</a:t>
            </a:r>
            <a:r>
              <a:rPr lang="ru-RU" dirty="0" smtClean="0"/>
              <a:t> - процесс перехода вещества из жидкого или твердого состояния в газообразное. </a:t>
            </a:r>
          </a:p>
          <a:p>
            <a:r>
              <a:rPr lang="ru-RU" b="1" dirty="0" smtClean="0"/>
              <a:t>Первый закон термодинамики (первая формулировка).</a:t>
            </a:r>
            <a:r>
              <a:rPr lang="ru-RU" dirty="0" smtClean="0"/>
              <a:t> Изменение внутренней энергии тела (системы) при переходе из одного состояния в другое равно сумме совершенной над телом работы и полученного им количества теплоты. </a:t>
            </a:r>
          </a:p>
          <a:p>
            <a:r>
              <a:rPr lang="ru-RU" b="1" dirty="0" smtClean="0"/>
              <a:t>Первый закон термодинамики (вторая формулировка).</a:t>
            </a:r>
            <a:r>
              <a:rPr lang="ru-RU" dirty="0" smtClean="0"/>
              <a:t> Количество тепла, полученного телом (системой) расходуется на изменение внутренней энергии системы и на работу против внешних сил. </a:t>
            </a:r>
          </a:p>
          <a:p>
            <a:r>
              <a:rPr lang="ru-RU" b="1" dirty="0" smtClean="0"/>
              <a:t>Плавление</a:t>
            </a:r>
            <a:r>
              <a:rPr lang="ru-RU" dirty="0" smtClean="0"/>
              <a:t> - процесс перехода вещества из твердого (кристаллического) состояния в жидкое. </a:t>
            </a:r>
          </a:p>
          <a:p>
            <a:r>
              <a:rPr lang="ru-RU" b="1" dirty="0" smtClean="0"/>
              <a:t>Плазма</a:t>
            </a:r>
            <a:r>
              <a:rPr lang="ru-RU" dirty="0" smtClean="0"/>
              <a:t> - частично или полностью ионизированный газ, в котором плотности отрицательных и положительных зарядов равны. </a:t>
            </a:r>
          </a:p>
          <a:p>
            <a:r>
              <a:rPr lang="ru-RU" b="1" dirty="0" smtClean="0"/>
              <a:t>Пластическая (остаточная) деформация</a:t>
            </a:r>
            <a:r>
              <a:rPr lang="ru-RU" dirty="0" smtClean="0"/>
              <a:t> - </a:t>
            </a:r>
            <a:r>
              <a:rPr lang="ru-RU" dirty="0" err="1" smtClean="0"/>
              <a:t>деформация</a:t>
            </a:r>
            <a:r>
              <a:rPr lang="ru-RU" dirty="0" smtClean="0"/>
              <a:t>, не исчезающая после прекращения действия внешних сил. </a:t>
            </a:r>
          </a:p>
          <a:p>
            <a:r>
              <a:rPr lang="ru-RU" b="1" dirty="0" smtClean="0"/>
              <a:t>Пластичность</a:t>
            </a:r>
            <a:r>
              <a:rPr lang="ru-RU" dirty="0" smtClean="0"/>
              <a:t> - свойства твердых тел под действием внешних сил изменять, не разрушаясь, свою форму и раз</a:t>
            </a:r>
            <a:r>
              <a:rPr lang="ru-RU" baseline="30000" dirty="0" smtClean="0"/>
              <a:t>4</a:t>
            </a:r>
            <a:r>
              <a:rPr lang="ru-RU" dirty="0" smtClean="0"/>
              <a:t> меры и сохранять остаточные деформации после прекращения действия этих сил. </a:t>
            </a:r>
          </a:p>
          <a:p>
            <a:r>
              <a:rPr lang="ru-RU" b="1" dirty="0" smtClean="0"/>
              <a:t>Полиморфизм</a:t>
            </a:r>
            <a:r>
              <a:rPr lang="ru-RU" dirty="0" smtClean="0"/>
              <a:t> - способность твердых тел существовать в двух или нескольких кристаллических структурах. </a:t>
            </a:r>
          </a:p>
          <a:p>
            <a:r>
              <a:rPr lang="ru-RU" b="1" dirty="0" smtClean="0"/>
              <a:t>Постоянная Авогадро</a:t>
            </a:r>
            <a:r>
              <a:rPr lang="ru-RU" dirty="0" smtClean="0"/>
              <a:t> (N</a:t>
            </a:r>
            <a:r>
              <a:rPr lang="ru-RU" baseline="-25000" dirty="0" smtClean="0"/>
              <a:t>A</a:t>
            </a:r>
            <a:r>
              <a:rPr lang="ru-RU" dirty="0" smtClean="0"/>
              <a:t>) - количество структурных элементов (атомов, молекул, ионов или других частиц) в одном моле вещества. </a:t>
            </a:r>
          </a:p>
          <a:p>
            <a:r>
              <a:rPr lang="ru-RU" b="1" dirty="0" smtClean="0"/>
              <a:t>Предел пропорциональности</a:t>
            </a:r>
            <a:r>
              <a:rPr lang="ru-RU" dirty="0" smtClean="0"/>
              <a:t> (</a:t>
            </a:r>
            <a:r>
              <a:rPr lang="ru-RU" i="1" dirty="0" err="1" smtClean="0"/>
              <a:t>б</a:t>
            </a:r>
            <a:r>
              <a:rPr lang="ru-RU" baseline="-25000" dirty="0" err="1" smtClean="0"/>
              <a:t>проп</a:t>
            </a:r>
            <a:r>
              <a:rPr lang="ru-RU" dirty="0" smtClean="0"/>
              <a:t>) - максимальное напряжение, при котором еще выполняется закон Гука. </a:t>
            </a:r>
          </a:p>
          <a:p>
            <a:r>
              <a:rPr lang="ru-RU" b="1" dirty="0" smtClean="0"/>
              <a:t>Предел прочности</a:t>
            </a:r>
            <a:r>
              <a:rPr lang="ru-RU" dirty="0" smtClean="0"/>
              <a:t> (</a:t>
            </a:r>
            <a:r>
              <a:rPr lang="ru-RU" i="1" dirty="0" err="1" smtClean="0"/>
              <a:t>б</a:t>
            </a:r>
            <a:r>
              <a:rPr lang="ru-RU" baseline="-25000" dirty="0" err="1" smtClean="0"/>
              <a:t>пр</a:t>
            </a:r>
            <a:r>
              <a:rPr lang="ru-RU" dirty="0" smtClean="0"/>
              <a:t>) - наибольшее напряжение, возникающее в теле перед началом его разрушения. </a:t>
            </a:r>
          </a:p>
          <a:p>
            <a:r>
              <a:rPr lang="ru-RU" b="1" dirty="0" smtClean="0"/>
              <a:t>Предел упругости</a:t>
            </a:r>
            <a:r>
              <a:rPr lang="ru-RU" dirty="0" smtClean="0"/>
              <a:t> (</a:t>
            </a:r>
            <a:r>
              <a:rPr lang="ru-RU" i="1" dirty="0" err="1" smtClean="0"/>
              <a:t>б</a:t>
            </a:r>
            <a:r>
              <a:rPr lang="ru-RU" baseline="-25000" dirty="0" err="1" smtClean="0"/>
              <a:t>упр</a:t>
            </a:r>
            <a:r>
              <a:rPr lang="ru-RU" dirty="0" smtClean="0"/>
              <a:t>) - напряжение, при котором тело полностью утрачивает упругость. </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68" y="142852"/>
            <a:ext cx="5323188" cy="500066"/>
          </a:xfrm>
        </p:spPr>
        <p:txBody>
          <a:bodyPr>
            <a:noAutofit/>
          </a:bodyPr>
          <a:lstStyle/>
          <a:p>
            <a:r>
              <a:rPr lang="ru-RU" sz="2800" dirty="0" smtClean="0"/>
              <a:t>Основные положения МКТ</a:t>
            </a:r>
            <a:endParaRPr lang="ru-RU" sz="2800" dirty="0"/>
          </a:p>
        </p:txBody>
      </p:sp>
      <p:sp>
        <p:nvSpPr>
          <p:cNvPr id="3" name="Текст 2"/>
          <p:cNvSpPr>
            <a:spLocks noGrp="1"/>
          </p:cNvSpPr>
          <p:nvPr>
            <p:ph type="body" idx="2"/>
          </p:nvPr>
        </p:nvSpPr>
        <p:spPr>
          <a:xfrm>
            <a:off x="214282" y="714356"/>
            <a:ext cx="8680774" cy="1460004"/>
          </a:xfrm>
        </p:spPr>
        <p:txBody>
          <a:bodyPr>
            <a:noAutofit/>
          </a:bodyPr>
          <a:lstStyle/>
          <a:p>
            <a:r>
              <a:rPr lang="ru-RU" sz="2400" b="1" dirty="0" smtClean="0">
                <a:solidFill>
                  <a:srgbClr val="FF0000"/>
                </a:solidFill>
              </a:rPr>
              <a:t>Молекулярно-кинетической теорией </a:t>
            </a:r>
            <a:r>
              <a:rPr lang="ru-RU" sz="2400" dirty="0" smtClean="0"/>
              <a:t>называют учение о строении и свойствах вещества на основе представления о существовании атомов и молекул как наименьших частиц химического вещества.</a:t>
            </a:r>
          </a:p>
          <a:p>
            <a:endParaRPr lang="ru-RU" sz="2400" dirty="0" smtClean="0"/>
          </a:p>
          <a:p>
            <a:pPr algn="l"/>
            <a:r>
              <a:rPr lang="ru-RU" sz="2400" dirty="0" smtClean="0"/>
              <a:t>В основе молекулярно-кинетической теории лежат </a:t>
            </a:r>
          </a:p>
          <a:p>
            <a:pPr algn="l"/>
            <a:r>
              <a:rPr lang="ru-RU" sz="2400" b="1" dirty="0" smtClean="0">
                <a:solidFill>
                  <a:srgbClr val="FF0000"/>
                </a:solidFill>
              </a:rPr>
              <a:t>три основных положения</a:t>
            </a:r>
            <a:r>
              <a:rPr lang="ru-RU" sz="2400" dirty="0" smtClean="0"/>
              <a:t>:</a:t>
            </a:r>
          </a:p>
          <a:p>
            <a:endParaRPr lang="ru-RU" sz="2400" dirty="0" smtClean="0"/>
          </a:p>
          <a:p>
            <a:endParaRPr lang="ru-RU" sz="2400" dirty="0"/>
          </a:p>
        </p:txBody>
      </p:sp>
      <p:sp>
        <p:nvSpPr>
          <p:cNvPr id="4" name="Содержимое 3"/>
          <p:cNvSpPr>
            <a:spLocks noGrp="1"/>
          </p:cNvSpPr>
          <p:nvPr>
            <p:ph sz="half" idx="1"/>
          </p:nvPr>
        </p:nvSpPr>
        <p:spPr>
          <a:xfrm>
            <a:off x="228600" y="3500438"/>
            <a:ext cx="8666456" cy="3214710"/>
          </a:xfrm>
        </p:spPr>
        <p:txBody>
          <a:bodyPr>
            <a:normAutofit fontScale="77500" lnSpcReduction="20000"/>
          </a:bodyPr>
          <a:lstStyle/>
          <a:p>
            <a:pPr marL="514858" indent="-514350">
              <a:buFont typeface="+mj-lt"/>
              <a:buAutoNum type="arabicPeriod"/>
            </a:pPr>
            <a:r>
              <a:rPr lang="ru-RU" b="1" dirty="0" smtClean="0"/>
              <a:t>Все вещества </a:t>
            </a:r>
            <a:r>
              <a:rPr lang="ru-RU" dirty="0" smtClean="0"/>
              <a:t>– жидкие, твердые и газообразные </a:t>
            </a:r>
            <a:r>
              <a:rPr lang="ru-RU" b="1" dirty="0" smtClean="0"/>
              <a:t>– образованы из мельчайших частиц</a:t>
            </a:r>
            <a:r>
              <a:rPr lang="ru-RU" dirty="0" smtClean="0"/>
              <a:t> – молекул, которые сами состоят из атомов («элементарных молекул»). </a:t>
            </a:r>
          </a:p>
          <a:p>
            <a:pPr marL="514858" indent="-514350">
              <a:buFont typeface="+mj-lt"/>
              <a:buAutoNum type="arabicPeriod"/>
            </a:pPr>
            <a:r>
              <a:rPr lang="ru-RU" dirty="0" smtClean="0"/>
              <a:t>Атомы и молекулы </a:t>
            </a:r>
            <a:r>
              <a:rPr lang="ru-RU" b="1" dirty="0" smtClean="0"/>
              <a:t>находятся в непрерывном хаотическом движении</a:t>
            </a:r>
            <a:r>
              <a:rPr lang="ru-RU" dirty="0" smtClean="0"/>
              <a:t>.</a:t>
            </a:r>
          </a:p>
          <a:p>
            <a:pPr marL="514858" indent="-514350">
              <a:buFont typeface="+mj-lt"/>
              <a:buAutoNum type="arabicPeriod"/>
            </a:pPr>
            <a:r>
              <a:rPr lang="ru-RU" b="1" dirty="0" smtClean="0"/>
              <a:t>Частицы взаимодействуют друг с другом </a:t>
            </a:r>
            <a:r>
              <a:rPr lang="ru-RU" dirty="0" smtClean="0"/>
              <a:t>силами, имеющими электрическую природу. Гравитационное взаимодействие между частицами пренебрежимо мало.</a:t>
            </a:r>
          </a:p>
        </p:txBody>
      </p:sp>
      <p:pic>
        <p:nvPicPr>
          <p:cNvPr id="50178" name="Picture 2" descr="Атомы, молекулы, ионы - частицы вещества."/>
          <p:cNvPicPr>
            <a:picLocks noChangeAspect="1" noChangeArrowheads="1"/>
          </p:cNvPicPr>
          <p:nvPr/>
        </p:nvPicPr>
        <p:blipFill>
          <a:blip r:embed="rId2"/>
          <a:srcRect/>
          <a:stretch>
            <a:fillRect/>
          </a:stretch>
        </p:blipFill>
        <p:spPr bwMode="auto">
          <a:xfrm>
            <a:off x="4572001" y="0"/>
            <a:ext cx="4572000" cy="68288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0178"/>
                                        </p:tgtEl>
                                        <p:attrNameLst>
                                          <p:attrName>style.visibility</p:attrName>
                                        </p:attrNameLst>
                                      </p:cBhvr>
                                      <p:to>
                                        <p:strVal val="visible"/>
                                      </p:to>
                                    </p:set>
                                    <p:animEffect transition="in" filter="blinds(horizontal)">
                                      <p:cBhvr>
                                        <p:cTn id="22" dur="500"/>
                                        <p:tgtEl>
                                          <p:spTgt spid="5017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50178"/>
                                        </p:tgtEl>
                                        <p:attrNameLst>
                                          <p:attrName>ppt_x</p:attrName>
                                        </p:attrNameLst>
                                      </p:cBhvr>
                                      <p:tavLst>
                                        <p:tav tm="0">
                                          <p:val>
                                            <p:strVal val="ppt_x"/>
                                          </p:val>
                                        </p:tav>
                                        <p:tav tm="100000">
                                          <p:val>
                                            <p:strVal val="ppt_x"/>
                                          </p:val>
                                        </p:tav>
                                      </p:tavLst>
                                    </p:anim>
                                    <p:anim calcmode="lin" valueType="num">
                                      <p:cBhvr additive="base">
                                        <p:cTn id="27" dur="500"/>
                                        <p:tgtEl>
                                          <p:spTgt spid="50178"/>
                                        </p:tgtEl>
                                        <p:attrNameLst>
                                          <p:attrName>ppt_y</p:attrName>
                                        </p:attrNameLst>
                                      </p:cBhvr>
                                      <p:tavLst>
                                        <p:tav tm="0">
                                          <p:val>
                                            <p:strVal val="ppt_y"/>
                                          </p:val>
                                        </p:tav>
                                        <p:tav tm="100000">
                                          <p:val>
                                            <p:strVal val="1+ppt_h/2"/>
                                          </p:val>
                                        </p:tav>
                                      </p:tavLst>
                                    </p:anim>
                                    <p:set>
                                      <p:cBhvr>
                                        <p:cTn id="28" dur="1" fill="hold">
                                          <p:stCondLst>
                                            <p:cond delay="499"/>
                                          </p:stCondLst>
                                        </p:cTn>
                                        <p:tgtEl>
                                          <p:spTgt spid="501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Словарь по Молекулярной Физике и Тепловым Явлениям</a:t>
            </a:r>
            <a:endParaRPr lang="ru-RU" dirty="0"/>
          </a:p>
        </p:txBody>
      </p:sp>
      <p:sp>
        <p:nvSpPr>
          <p:cNvPr id="3" name="Содержимое 2"/>
          <p:cNvSpPr>
            <a:spLocks noGrp="1"/>
          </p:cNvSpPr>
          <p:nvPr>
            <p:ph idx="1"/>
          </p:nvPr>
        </p:nvSpPr>
        <p:spPr>
          <a:xfrm>
            <a:off x="214282" y="1428736"/>
            <a:ext cx="8715436" cy="5214973"/>
          </a:xfrm>
        </p:spPr>
        <p:txBody>
          <a:bodyPr>
            <a:normAutofit fontScale="47500" lnSpcReduction="20000"/>
          </a:bodyPr>
          <a:lstStyle/>
          <a:p>
            <a:r>
              <a:rPr lang="ru-RU" b="1" dirty="0" smtClean="0"/>
              <a:t>Твердые тела</a:t>
            </a:r>
            <a:r>
              <a:rPr lang="ru-RU" dirty="0" smtClean="0"/>
              <a:t> - агрегатное состояние вещества, характеризующееся стабильностью формы и объема при постоянной температуре.  </a:t>
            </a:r>
          </a:p>
          <a:p>
            <a:r>
              <a:rPr lang="ru-RU" b="1" dirty="0" smtClean="0"/>
              <a:t>Температура</a:t>
            </a:r>
            <a:r>
              <a:rPr lang="ru-RU" dirty="0" smtClean="0"/>
              <a:t> (Т, </a:t>
            </a:r>
            <a:r>
              <a:rPr lang="ru-RU" dirty="0" err="1" smtClean="0"/>
              <a:t>t°</a:t>
            </a:r>
            <a:r>
              <a:rPr lang="ru-RU" dirty="0" smtClean="0"/>
              <a:t>) - величина, характеризующая состояние термодинамического равновесия макроскопической системы и пропорциональная средней кинетической энергии частиц системы. </a:t>
            </a:r>
          </a:p>
          <a:p>
            <a:r>
              <a:rPr lang="ru-RU" b="1" dirty="0" smtClean="0"/>
              <a:t>Температура кипения</a:t>
            </a:r>
            <a:r>
              <a:rPr lang="ru-RU" dirty="0" smtClean="0"/>
              <a:t> - температура жидкости, при которой давление ее насыщенного пара равно или превышает внешнее давление. </a:t>
            </a:r>
          </a:p>
          <a:p>
            <a:r>
              <a:rPr lang="ru-RU" b="1" dirty="0" smtClean="0"/>
              <a:t>Температура плавления</a:t>
            </a:r>
            <a:r>
              <a:rPr lang="ru-RU" dirty="0" smtClean="0"/>
              <a:t> - температура, при которой кристаллическое вещество плавится. </a:t>
            </a:r>
          </a:p>
          <a:p>
            <a:r>
              <a:rPr lang="ru-RU" b="1" dirty="0" smtClean="0"/>
              <a:t>Тепловое движение</a:t>
            </a:r>
            <a:r>
              <a:rPr lang="ru-RU" dirty="0" smtClean="0"/>
              <a:t> - беспорядочное (хаотическое) движение микрочастиц, из которых состоят все тела. </a:t>
            </a:r>
          </a:p>
          <a:p>
            <a:r>
              <a:rPr lang="ru-RU" b="1" dirty="0" smtClean="0"/>
              <a:t>Тепловой двигатель</a:t>
            </a:r>
            <a:r>
              <a:rPr lang="ru-RU" dirty="0" smtClean="0"/>
              <a:t> - устройство, в котором осуществляется преобразование внутренней энергии топлива в механическую. </a:t>
            </a:r>
          </a:p>
          <a:p>
            <a:r>
              <a:rPr lang="ru-RU" b="1" dirty="0" smtClean="0"/>
              <a:t>Теплоемкость тела</a:t>
            </a:r>
            <a:r>
              <a:rPr lang="ru-RU" dirty="0" smtClean="0"/>
              <a:t> (С) - количество теплоты, которое нужно сообщить данному телу, чтобы повысить его температуру на один градус. </a:t>
            </a:r>
          </a:p>
          <a:p>
            <a:r>
              <a:rPr lang="ru-RU" b="1" dirty="0" smtClean="0"/>
              <a:t>Теплопередача</a:t>
            </a:r>
            <a:r>
              <a:rPr lang="ru-RU" dirty="0" smtClean="0"/>
              <a:t> - процесс изменения внутренней энергии без совершения работы над телом или самим телом. </a:t>
            </a:r>
          </a:p>
          <a:p>
            <a:r>
              <a:rPr lang="ru-RU" b="1" dirty="0" smtClean="0"/>
              <a:t>Теплопроводность</a:t>
            </a:r>
            <a:r>
              <a:rPr lang="ru-RU" dirty="0" smtClean="0"/>
              <a:t> - передача тепла в телах, не сопровождаемая перемещением составляющих их частиц. При теплопроводности перенос энергии осуществляется в результате непосредственной передачи энергии от частиц (молекул, атомов, электронов), обладающих большей энергией, частицам с меньшей энергией. </a:t>
            </a:r>
          </a:p>
          <a:p>
            <a:r>
              <a:rPr lang="ru-RU" b="1" dirty="0" smtClean="0"/>
              <a:t>Термодинамические параметры</a:t>
            </a:r>
            <a:r>
              <a:rPr lang="ru-RU" dirty="0" smtClean="0"/>
              <a:t> - физические величины, которые служат в термодинамике для характеристики состояния рассматриваемой системы. </a:t>
            </a:r>
          </a:p>
          <a:p>
            <a:r>
              <a:rPr lang="ru-RU" b="1" dirty="0" smtClean="0"/>
              <a:t>Термодинамическое равновесие</a:t>
            </a:r>
            <a:r>
              <a:rPr lang="ru-RU" dirty="0" smtClean="0"/>
              <a:t> - состояние термодинамической системы, в которое она самопроизвольно приходит через достаточно большой промежуток времени в условиях изоляции от окружающей среды. </a:t>
            </a:r>
          </a:p>
          <a:p>
            <a:r>
              <a:rPr lang="ru-RU" b="1" dirty="0" smtClean="0"/>
              <a:t>Термометр</a:t>
            </a:r>
            <a:r>
              <a:rPr lang="ru-RU" dirty="0" smtClean="0"/>
              <a:t> - прибор для измерения температуры посредством контакта его с исследуемой средой. </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Словарь по Молекулярной Физике и Тепловым Явлениям</a:t>
            </a:r>
            <a:endParaRPr lang="ru-RU" dirty="0"/>
          </a:p>
        </p:txBody>
      </p:sp>
      <p:sp>
        <p:nvSpPr>
          <p:cNvPr id="3" name="Содержимое 2"/>
          <p:cNvSpPr>
            <a:spLocks noGrp="1"/>
          </p:cNvSpPr>
          <p:nvPr>
            <p:ph idx="1"/>
          </p:nvPr>
        </p:nvSpPr>
        <p:spPr>
          <a:xfrm>
            <a:off x="214282" y="1428736"/>
            <a:ext cx="8715436" cy="5214973"/>
          </a:xfrm>
        </p:spPr>
        <p:txBody>
          <a:bodyPr>
            <a:normAutofit fontScale="62500" lnSpcReduction="20000"/>
          </a:bodyPr>
          <a:lstStyle/>
          <a:p>
            <a:r>
              <a:rPr lang="ru-RU" b="1" dirty="0" smtClean="0"/>
              <a:t>Удельная теплоемкость</a:t>
            </a:r>
            <a:r>
              <a:rPr lang="ru-RU" dirty="0" smtClean="0"/>
              <a:t> (с) - физическая величина, показывающая, какое количество теплоты требуется для изменения температуры вещества массой 1 кг на 1 °С. </a:t>
            </a:r>
          </a:p>
          <a:p>
            <a:r>
              <a:rPr lang="ru-RU" b="1" dirty="0" smtClean="0"/>
              <a:t>Удельная теплота парообразования</a:t>
            </a:r>
            <a:r>
              <a:rPr lang="ru-RU" dirty="0" smtClean="0"/>
              <a:t> (L) - величина, показывающая, какое количество теплоты необходимо, чтобы обратить жидкость массой 1 кг в пар без изменения температуры. </a:t>
            </a:r>
          </a:p>
          <a:p>
            <a:r>
              <a:rPr lang="ru-RU" b="1" dirty="0" smtClean="0"/>
              <a:t>Удельная теплота плавления</a:t>
            </a:r>
            <a:r>
              <a:rPr lang="ru-RU" dirty="0" smtClean="0"/>
              <a:t> (А) - физическая величина, показывающая, какое количество теплоты необходимо сообщить кристаллическому телу массой 1 кг, чтобы при температуре плавления перевести его в жидкое состояние. </a:t>
            </a:r>
          </a:p>
          <a:p>
            <a:r>
              <a:rPr lang="ru-RU" b="1" dirty="0" smtClean="0"/>
              <a:t>Упругая деформация</a:t>
            </a:r>
            <a:r>
              <a:rPr lang="ru-RU" dirty="0" smtClean="0"/>
              <a:t> - </a:t>
            </a:r>
            <a:r>
              <a:rPr lang="ru-RU" dirty="0" err="1" smtClean="0"/>
              <a:t>деформация</a:t>
            </a:r>
            <a:r>
              <a:rPr lang="ru-RU" dirty="0" smtClean="0"/>
              <a:t>, полностью исчезающая после прекращения действия внешних сил. </a:t>
            </a:r>
          </a:p>
          <a:p>
            <a:r>
              <a:rPr lang="ru-RU" b="1" dirty="0" smtClean="0"/>
              <a:t>Упругость</a:t>
            </a:r>
            <a:r>
              <a:rPr lang="ru-RU" dirty="0" smtClean="0"/>
              <a:t> - свойство тел восстанавливать свою форму и объем после прекращения действия внешних сил и других причин, вызывающих деформацию тел. </a:t>
            </a:r>
          </a:p>
          <a:p>
            <a:r>
              <a:rPr lang="ru-RU" b="1" dirty="0" smtClean="0"/>
              <a:t>Уравнение состояния идеального газа.</a:t>
            </a:r>
            <a:r>
              <a:rPr lang="ru-RU" dirty="0" smtClean="0"/>
              <a:t> Для данной массы газа произведение давления на объем, деленное на абсолютную температуру, есть величина постоянная. </a:t>
            </a:r>
          </a:p>
          <a:p>
            <a:r>
              <a:rPr lang="ru-RU" b="1" dirty="0" smtClean="0"/>
              <a:t>Хрупкость</a:t>
            </a:r>
            <a:r>
              <a:rPr lang="ru-RU" dirty="0" smtClean="0"/>
              <a:t> - способность твердых тел разрушаться при механических воздействиях без заметной пластической деформации</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Рассмотрим задачи: </a:t>
            </a:r>
            <a:endParaRPr lang="ru-RU" dirty="0"/>
          </a:p>
        </p:txBody>
      </p:sp>
      <p:sp>
        <p:nvSpPr>
          <p:cNvPr id="4" name="Содержимое 3"/>
          <p:cNvSpPr>
            <a:spLocks noGrp="1"/>
          </p:cNvSpPr>
          <p:nvPr>
            <p:ph type="body" idx="1"/>
          </p:nvPr>
        </p:nvSpPr>
        <p:spPr/>
        <p:txBody>
          <a:bodyPr/>
          <a:lstStyle/>
          <a:p>
            <a:pPr>
              <a:defRPr/>
            </a:pPr>
            <a:r>
              <a:rPr lang="ru-RU" dirty="0" smtClean="0"/>
              <a:t>ЕГЭ 2001-2010 (</a:t>
            </a:r>
            <a:r>
              <a:rPr lang="ru-RU" dirty="0" err="1" smtClean="0"/>
              <a:t>Демо</a:t>
            </a:r>
            <a:r>
              <a:rPr lang="ru-RU" dirty="0" smtClean="0"/>
              <a:t>, КИМ)</a:t>
            </a:r>
          </a:p>
          <a:p>
            <a:pPr>
              <a:defRPr/>
            </a:pPr>
            <a:r>
              <a:rPr lang="ru-RU" dirty="0" smtClean="0"/>
              <a:t>ГИА-9 2008-2010 (</a:t>
            </a:r>
            <a:r>
              <a:rPr lang="ru-RU" dirty="0" err="1" smtClean="0"/>
              <a:t>Демо</a:t>
            </a:r>
            <a:r>
              <a:rPr lang="ru-RU" dirty="0" smtClean="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582726"/>
          </a:xfrm>
        </p:spPr>
        <p:txBody>
          <a:bodyPr>
            <a:noAutofit/>
          </a:bodyPr>
          <a:lstStyle/>
          <a:p>
            <a:r>
              <a:rPr lang="ru-RU" sz="2400" b="1" dirty="0" smtClean="0">
                <a:solidFill>
                  <a:srgbClr val="FF0000"/>
                </a:solidFill>
              </a:rPr>
              <a:t>(ЕГЭ 2001 г.) А10. </a:t>
            </a:r>
            <a:r>
              <a:rPr lang="ru-RU" sz="2400" dirty="0" smtClean="0"/>
              <a:t>Согласно расчетам, температура жидкости должна быть равна 143 К. Между тем термометр в сосуде показывает температуру не более –130</a:t>
            </a:r>
            <a:r>
              <a:rPr lang="ru-RU" sz="2400" baseline="30000" dirty="0" smtClean="0"/>
              <a:t>0 </a:t>
            </a:r>
            <a:r>
              <a:rPr lang="ru-RU" sz="2400" dirty="0" smtClean="0"/>
              <a:t>С. Это означает, что</a:t>
            </a:r>
            <a:endParaRPr lang="ru-RU" sz="2400" b="1" dirty="0">
              <a:solidFill>
                <a:srgbClr val="FF0000"/>
              </a:solidFill>
            </a:endParaRPr>
          </a:p>
        </p:txBody>
      </p:sp>
      <p:sp>
        <p:nvSpPr>
          <p:cNvPr id="5" name="Прямоугольник 4"/>
          <p:cNvSpPr/>
          <p:nvPr/>
        </p:nvSpPr>
        <p:spPr>
          <a:xfrm>
            <a:off x="1357290" y="2000240"/>
            <a:ext cx="7643866" cy="1477328"/>
          </a:xfrm>
          <a:prstGeom prst="rect">
            <a:avLst/>
          </a:prstGeom>
        </p:spPr>
        <p:txBody>
          <a:bodyPr wrap="square">
            <a:spAutoFit/>
          </a:bodyPr>
          <a:lstStyle/>
          <a:p>
            <a:pPr marL="342900" indent="-342900">
              <a:buFont typeface="+mj-lt"/>
              <a:buAutoNum type="arabicPeriod"/>
            </a:pPr>
            <a:r>
              <a:rPr lang="ru-RU" dirty="0" smtClean="0"/>
              <a:t>термометр не рассчитан на высокие температуры и требует замены</a:t>
            </a:r>
          </a:p>
          <a:p>
            <a:pPr marL="342900" indent="-342900">
              <a:buFont typeface="+mj-lt"/>
              <a:buAutoNum type="arabicPeriod"/>
            </a:pPr>
            <a:r>
              <a:rPr lang="ru-RU" dirty="0" smtClean="0"/>
              <a:t>термометр показывает более высокую температуру</a:t>
            </a:r>
          </a:p>
          <a:p>
            <a:pPr marL="342900" indent="-342900">
              <a:buFont typeface="+mj-lt"/>
              <a:buAutoNum type="arabicPeriod"/>
            </a:pPr>
            <a:r>
              <a:rPr lang="ru-RU" dirty="0" smtClean="0"/>
              <a:t>термометр показывает более низкую температуру</a:t>
            </a:r>
          </a:p>
          <a:p>
            <a:pPr marL="342900" indent="-342900">
              <a:buFont typeface="+mj-lt"/>
              <a:buAutoNum type="arabicPeriod"/>
            </a:pPr>
            <a:r>
              <a:rPr lang="ru-RU" dirty="0" smtClean="0"/>
              <a:t>термометр показывает расчетную температуру</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225536"/>
          </a:xfrm>
        </p:spPr>
        <p:txBody>
          <a:bodyPr>
            <a:noAutofit/>
          </a:bodyPr>
          <a:lstStyle/>
          <a:p>
            <a:r>
              <a:rPr lang="ru-RU" sz="2400" b="1" dirty="0" smtClean="0">
                <a:solidFill>
                  <a:srgbClr val="FF0000"/>
                </a:solidFill>
              </a:rPr>
              <a:t>(ЕГЭ 2001 г., </a:t>
            </a:r>
            <a:r>
              <a:rPr lang="ru-RU" sz="2400" b="1" dirty="0" err="1" smtClean="0">
                <a:solidFill>
                  <a:srgbClr val="FF0000"/>
                </a:solidFill>
              </a:rPr>
              <a:t>Демо</a:t>
            </a:r>
            <a:r>
              <a:rPr lang="ru-RU" sz="2400" b="1" dirty="0" smtClean="0">
                <a:solidFill>
                  <a:srgbClr val="FF0000"/>
                </a:solidFill>
              </a:rPr>
              <a:t>) А11. </a:t>
            </a:r>
            <a:r>
              <a:rPr lang="ru-RU" sz="2400" dirty="0" smtClean="0"/>
              <a:t>На рисунке показана часть шкалы термометра, висящего за окном. Температура воздуха на улице равна .....</a:t>
            </a:r>
            <a:endParaRPr lang="ru-RU" sz="2400" b="1" dirty="0"/>
          </a:p>
        </p:txBody>
      </p:sp>
      <p:sp>
        <p:nvSpPr>
          <p:cNvPr id="5" name="Прямоугольник 4"/>
          <p:cNvSpPr/>
          <p:nvPr/>
        </p:nvSpPr>
        <p:spPr>
          <a:xfrm>
            <a:off x="2285984" y="2500306"/>
            <a:ext cx="1714512" cy="1815882"/>
          </a:xfrm>
          <a:prstGeom prst="rect">
            <a:avLst/>
          </a:prstGeom>
        </p:spPr>
        <p:txBody>
          <a:bodyPr wrap="square">
            <a:spAutoFit/>
          </a:bodyPr>
          <a:lstStyle/>
          <a:p>
            <a:pPr marL="342900" indent="-342900">
              <a:buFont typeface="+mj-lt"/>
              <a:buAutoNum type="arabicPeriod"/>
            </a:pPr>
            <a:r>
              <a:rPr lang="ru-RU" sz="2800" dirty="0" smtClean="0"/>
              <a:t>18</a:t>
            </a:r>
            <a:r>
              <a:rPr lang="ru-RU" sz="2800" baseline="30000" dirty="0" smtClean="0"/>
              <a:t>0</a:t>
            </a:r>
            <a:r>
              <a:rPr lang="ru-RU" sz="2800" dirty="0" smtClean="0"/>
              <a:t>С.</a:t>
            </a:r>
          </a:p>
          <a:p>
            <a:pPr marL="342900" indent="-342900">
              <a:buFont typeface="+mj-lt"/>
              <a:buAutoNum type="arabicPeriod"/>
            </a:pPr>
            <a:r>
              <a:rPr lang="ru-RU" sz="2800" dirty="0" smtClean="0"/>
              <a:t>14</a:t>
            </a:r>
            <a:r>
              <a:rPr lang="ru-RU" sz="2800" baseline="30000" dirty="0" smtClean="0"/>
              <a:t>0</a:t>
            </a:r>
            <a:r>
              <a:rPr lang="ru-RU" sz="2800" dirty="0" smtClean="0"/>
              <a:t>С</a:t>
            </a:r>
          </a:p>
          <a:p>
            <a:pPr marL="342900" indent="-342900">
              <a:buFont typeface="+mj-lt"/>
              <a:buAutoNum type="arabicPeriod"/>
            </a:pPr>
            <a:r>
              <a:rPr lang="ru-RU" sz="2800" dirty="0" smtClean="0"/>
              <a:t>21</a:t>
            </a:r>
            <a:r>
              <a:rPr lang="ru-RU" sz="2800" baseline="30000" dirty="0" smtClean="0"/>
              <a:t>0</a:t>
            </a:r>
            <a:r>
              <a:rPr lang="ru-RU" sz="2800" dirty="0" smtClean="0"/>
              <a:t>С.</a:t>
            </a:r>
          </a:p>
          <a:p>
            <a:pPr marL="342900" indent="-342900">
              <a:buFont typeface="+mj-lt"/>
              <a:buAutoNum type="arabicPeriod"/>
            </a:pPr>
            <a:r>
              <a:rPr lang="ru-RU" sz="2800" dirty="0" smtClean="0"/>
              <a:t>22</a:t>
            </a:r>
            <a:r>
              <a:rPr lang="ru-RU" sz="2800" baseline="30000" dirty="0" smtClean="0"/>
              <a:t>0</a:t>
            </a:r>
            <a:r>
              <a:rPr lang="ru-RU" sz="2800" dirty="0" smtClean="0"/>
              <a:t>С.</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5299" name="Picture 3"/>
          <p:cNvPicPr>
            <a:picLocks noChangeAspect="1" noChangeArrowheads="1"/>
          </p:cNvPicPr>
          <p:nvPr/>
        </p:nvPicPr>
        <p:blipFill>
          <a:blip r:embed="rId2"/>
          <a:srcRect/>
          <a:stretch>
            <a:fillRect/>
          </a:stretch>
        </p:blipFill>
        <p:spPr bwMode="auto">
          <a:xfrm>
            <a:off x="6429388" y="1643050"/>
            <a:ext cx="2000264" cy="46353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582726"/>
          </a:xfrm>
        </p:spPr>
        <p:txBody>
          <a:bodyPr>
            <a:noAutofit/>
          </a:bodyPr>
          <a:lstStyle/>
          <a:p>
            <a:r>
              <a:rPr lang="ru-RU" sz="2400" b="1" dirty="0" smtClean="0">
                <a:solidFill>
                  <a:srgbClr val="FF0000"/>
                </a:solidFill>
              </a:rPr>
              <a:t>(ЕГЭ 2001 г.) А12. </a:t>
            </a:r>
            <a:r>
              <a:rPr lang="ru-RU" sz="2400" dirty="0" smtClean="0"/>
              <a:t>Кастрюлю с водой поставили на газовую плиту. Газ горит постоянно. Зависимость температуры воды от времени представлена на графике. График позволяет сделать вывод, что</a:t>
            </a:r>
            <a:endParaRPr lang="ru-RU" sz="2400" b="1" dirty="0">
              <a:solidFill>
                <a:srgbClr val="FF0000"/>
              </a:solidFill>
            </a:endParaRPr>
          </a:p>
        </p:txBody>
      </p:sp>
      <p:sp>
        <p:nvSpPr>
          <p:cNvPr id="5" name="Прямоугольник 4"/>
          <p:cNvSpPr/>
          <p:nvPr/>
        </p:nvSpPr>
        <p:spPr>
          <a:xfrm>
            <a:off x="500034" y="5000636"/>
            <a:ext cx="7500990" cy="1477328"/>
          </a:xfrm>
          <a:prstGeom prst="rect">
            <a:avLst/>
          </a:prstGeom>
        </p:spPr>
        <p:txBody>
          <a:bodyPr wrap="square">
            <a:spAutoFit/>
          </a:bodyPr>
          <a:lstStyle/>
          <a:p>
            <a:pPr marL="342900" indent="-342900">
              <a:buFont typeface="+mj-lt"/>
              <a:buAutoNum type="arabicPeriod"/>
            </a:pPr>
            <a:r>
              <a:rPr lang="ru-RU" dirty="0" smtClean="0"/>
              <a:t>теплоемкость воды увеличивается со временем</a:t>
            </a:r>
          </a:p>
          <a:p>
            <a:pPr marL="342900" indent="-342900">
              <a:buFont typeface="+mj-lt"/>
              <a:buAutoNum type="arabicPeriod"/>
            </a:pPr>
            <a:r>
              <a:rPr lang="ru-RU" dirty="0" smtClean="0"/>
              <a:t>через 5 минут вся вода испарилась</a:t>
            </a:r>
          </a:p>
          <a:p>
            <a:pPr marL="342900" indent="-342900">
              <a:buFont typeface="+mj-lt"/>
              <a:buAutoNum type="arabicPeriod"/>
            </a:pPr>
            <a:r>
              <a:rPr lang="ru-RU" dirty="0" smtClean="0"/>
              <a:t>при температуре 350 К вода отдает воздуху столько тепла, сколько получает от газа</a:t>
            </a:r>
          </a:p>
          <a:p>
            <a:pPr marL="342900" indent="-342900">
              <a:buFont typeface="+mj-lt"/>
              <a:buAutoNum type="arabicPeriod"/>
            </a:pPr>
            <a:r>
              <a:rPr lang="ru-RU" dirty="0" smtClean="0"/>
              <a:t>через 5 минут вода начинает кипеть</a:t>
            </a:r>
            <a:endParaRPr lang="ru-RU" dirty="0"/>
          </a:p>
        </p:txBody>
      </p:sp>
      <p:graphicFrame>
        <p:nvGraphicFramePr>
          <p:cNvPr id="33794" name="Object 2"/>
          <p:cNvGraphicFramePr>
            <a:graphicFrameLocks noChangeAspect="1"/>
          </p:cNvGraphicFramePr>
          <p:nvPr/>
        </p:nvGraphicFramePr>
        <p:xfrm>
          <a:off x="4857752" y="1928802"/>
          <a:ext cx="3927112" cy="2857520"/>
        </p:xfrm>
        <a:graphic>
          <a:graphicData uri="http://schemas.openxmlformats.org/presentationml/2006/ole">
            <p:oleObj spid="_x0000_s33794" name="Picture" r:id="rId3" imgW="2743200" imgH="1828800" progId="Word.Picture.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797040"/>
          </a:xfrm>
        </p:spPr>
        <p:txBody>
          <a:bodyPr>
            <a:noAutofit/>
          </a:bodyPr>
          <a:lstStyle/>
          <a:p>
            <a:r>
              <a:rPr lang="ru-RU" sz="2400" b="1" dirty="0" smtClean="0">
                <a:solidFill>
                  <a:srgbClr val="FF0000"/>
                </a:solidFill>
              </a:rPr>
              <a:t>(ЕГЭ 2001 г., </a:t>
            </a:r>
            <a:r>
              <a:rPr lang="ru-RU" sz="2400" b="1" dirty="0" err="1" smtClean="0">
                <a:solidFill>
                  <a:srgbClr val="FF0000"/>
                </a:solidFill>
              </a:rPr>
              <a:t>Демо</a:t>
            </a:r>
            <a:r>
              <a:rPr lang="ru-RU" sz="2400" b="1" dirty="0" smtClean="0">
                <a:solidFill>
                  <a:srgbClr val="FF0000"/>
                </a:solidFill>
              </a:rPr>
              <a:t>) А13. </a:t>
            </a:r>
            <a:r>
              <a:rPr lang="ru-RU" sz="2400" dirty="0" smtClean="0"/>
              <a:t>Экспериментально исследовалось, как меняется температура  </a:t>
            </a:r>
            <a:r>
              <a:rPr lang="ru-RU" sz="2400" dirty="0" err="1" smtClean="0"/>
              <a:t>t</a:t>
            </a:r>
            <a:r>
              <a:rPr lang="ru-RU" sz="2400" dirty="0" smtClean="0"/>
              <a:t>  некоторой массы воды в зависимости от времени ее нагревания. По результатам измерений построен график, приведенный на рисунке. Какой вывод можно сделать по результатам эксперимента? </a:t>
            </a:r>
            <a:endParaRPr lang="ru-RU" sz="2400" b="1" dirty="0"/>
          </a:p>
        </p:txBody>
      </p:sp>
      <p:sp>
        <p:nvSpPr>
          <p:cNvPr id="5" name="Прямоугольник 4"/>
          <p:cNvSpPr/>
          <p:nvPr/>
        </p:nvSpPr>
        <p:spPr>
          <a:xfrm>
            <a:off x="285720" y="2357430"/>
            <a:ext cx="4071966" cy="3416320"/>
          </a:xfrm>
          <a:prstGeom prst="rect">
            <a:avLst/>
          </a:prstGeom>
        </p:spPr>
        <p:txBody>
          <a:bodyPr wrap="square">
            <a:spAutoFit/>
          </a:bodyPr>
          <a:lstStyle/>
          <a:p>
            <a:pPr marL="342900" indent="-342900">
              <a:buFont typeface="+mj-lt"/>
              <a:buAutoNum type="arabicPeriod"/>
            </a:pPr>
            <a:r>
              <a:rPr lang="ru-RU" sz="2400" dirty="0" smtClean="0"/>
              <a:t>Вода переходит из твердого состояния в жидкое при  0</a:t>
            </a:r>
            <a:r>
              <a:rPr lang="ru-RU" sz="2400" baseline="30000" dirty="0" smtClean="0"/>
              <a:t>0</a:t>
            </a:r>
            <a:r>
              <a:rPr lang="ru-RU" sz="2400" dirty="0" smtClean="0"/>
              <a:t>С.</a:t>
            </a:r>
          </a:p>
          <a:p>
            <a:pPr marL="342900" indent="-342900">
              <a:buFont typeface="+mj-lt"/>
              <a:buAutoNum type="arabicPeriod"/>
            </a:pPr>
            <a:r>
              <a:rPr lang="ru-RU" sz="2400" dirty="0" smtClean="0"/>
              <a:t>Вода кипит при 100</a:t>
            </a:r>
            <a:r>
              <a:rPr lang="ru-RU" sz="2400" baseline="30000" dirty="0" smtClean="0"/>
              <a:t>0</a:t>
            </a:r>
            <a:r>
              <a:rPr lang="ru-RU" sz="2400" dirty="0" smtClean="0"/>
              <a:t>С.</a:t>
            </a:r>
          </a:p>
          <a:p>
            <a:pPr marL="342900" indent="-342900">
              <a:buAutoNum type="arabicPeriod"/>
            </a:pPr>
            <a:r>
              <a:rPr lang="ru-RU" sz="2400" dirty="0" smtClean="0"/>
              <a:t>Теплоемкость воды равна  4200 Дж/(кг</a:t>
            </a:r>
            <a:r>
              <a:rPr lang="ru-RU" sz="2400" dirty="0" smtClean="0">
                <a:sym typeface="Symbol"/>
              </a:rPr>
              <a:t></a:t>
            </a:r>
            <a:r>
              <a:rPr lang="ru-RU" sz="2400" dirty="0" smtClean="0"/>
              <a:t>0С).</a:t>
            </a:r>
          </a:p>
          <a:p>
            <a:pPr marL="342900" indent="-342900">
              <a:buFont typeface="+mj-lt"/>
              <a:buAutoNum type="arabicPeriod"/>
            </a:pPr>
            <a:r>
              <a:rPr lang="ru-RU" sz="2400" dirty="0" smtClean="0"/>
              <a:t>Чем дольше нагревается вода, тем выше ее температура.</a:t>
            </a:r>
            <a:endParaRPr lang="ru-RU" sz="24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6322" name="Picture 2"/>
          <p:cNvPicPr>
            <a:picLocks noChangeAspect="1" noChangeArrowheads="1"/>
          </p:cNvPicPr>
          <p:nvPr/>
        </p:nvPicPr>
        <p:blipFill>
          <a:blip r:embed="rId2"/>
          <a:srcRect/>
          <a:stretch>
            <a:fillRect/>
          </a:stretch>
        </p:blipFill>
        <p:spPr bwMode="auto">
          <a:xfrm>
            <a:off x="4572000" y="2357430"/>
            <a:ext cx="3979878" cy="3543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939784"/>
          </a:xfrm>
        </p:spPr>
        <p:txBody>
          <a:bodyPr>
            <a:noAutofit/>
          </a:bodyPr>
          <a:lstStyle/>
          <a:p>
            <a:r>
              <a:rPr lang="ru-RU" sz="2400" b="1" dirty="0" smtClean="0">
                <a:solidFill>
                  <a:srgbClr val="FF0000"/>
                </a:solidFill>
              </a:rPr>
              <a:t>(ЕГЭ 2001 г., </a:t>
            </a:r>
            <a:r>
              <a:rPr lang="ru-RU" sz="2400" b="1" dirty="0" err="1" smtClean="0">
                <a:solidFill>
                  <a:srgbClr val="FF0000"/>
                </a:solidFill>
              </a:rPr>
              <a:t>Демо</a:t>
            </a:r>
            <a:r>
              <a:rPr lang="ru-RU" sz="2400" b="1" dirty="0" smtClean="0">
                <a:solidFill>
                  <a:srgbClr val="FF0000"/>
                </a:solidFill>
              </a:rPr>
              <a:t>) А14. </a:t>
            </a:r>
            <a:r>
              <a:rPr lang="ru-RU" sz="2400" dirty="0" smtClean="0"/>
              <a:t>Испарение жидкости происходит потому, что . . .</a:t>
            </a:r>
            <a:endParaRPr lang="ru-RU" sz="2400" b="1" dirty="0"/>
          </a:p>
        </p:txBody>
      </p:sp>
      <p:sp>
        <p:nvSpPr>
          <p:cNvPr id="5" name="Прямоугольник 4"/>
          <p:cNvSpPr/>
          <p:nvPr/>
        </p:nvSpPr>
        <p:spPr>
          <a:xfrm>
            <a:off x="500034" y="2571744"/>
            <a:ext cx="7929618" cy="2246769"/>
          </a:xfrm>
          <a:prstGeom prst="rect">
            <a:avLst/>
          </a:prstGeom>
        </p:spPr>
        <p:txBody>
          <a:bodyPr wrap="square">
            <a:spAutoFit/>
          </a:bodyPr>
          <a:lstStyle/>
          <a:p>
            <a:pPr marL="342900" indent="-342900">
              <a:buFont typeface="+mj-lt"/>
              <a:buAutoNum type="arabicPeriod"/>
            </a:pPr>
            <a:r>
              <a:rPr lang="ru-RU" sz="2800" dirty="0" smtClean="0"/>
              <a:t>разрушается кристаллическая решетка.</a:t>
            </a:r>
          </a:p>
          <a:p>
            <a:pPr marL="342900" indent="-342900">
              <a:buFont typeface="+mj-lt"/>
              <a:buAutoNum type="arabicPeriod"/>
            </a:pPr>
            <a:r>
              <a:rPr lang="ru-RU" sz="2800" dirty="0" smtClean="0"/>
              <a:t>самые быстрые частицы покидают жидкость.</a:t>
            </a:r>
          </a:p>
          <a:p>
            <a:pPr marL="342900" indent="-342900">
              <a:buFont typeface="+mj-lt"/>
              <a:buAutoNum type="arabicPeriod"/>
            </a:pPr>
            <a:r>
              <a:rPr lang="ru-RU" sz="2800" dirty="0" smtClean="0"/>
              <a:t>самые медленные частицы покидают жидкость.</a:t>
            </a:r>
          </a:p>
          <a:p>
            <a:pPr marL="342900" indent="-342900">
              <a:buFont typeface="+mj-lt"/>
              <a:buAutoNum type="arabicPeriod"/>
            </a:pPr>
            <a:r>
              <a:rPr lang="ru-RU" sz="2800" dirty="0" smtClean="0"/>
              <a:t>самые крупные частицы покидают жидкость.</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797040"/>
          </a:xfrm>
        </p:spPr>
        <p:txBody>
          <a:bodyPr>
            <a:noAutofit/>
          </a:bodyPr>
          <a:lstStyle/>
          <a:p>
            <a:r>
              <a:rPr lang="ru-RU" sz="2400" b="1" dirty="0" smtClean="0">
                <a:solidFill>
                  <a:srgbClr val="FF0000"/>
                </a:solidFill>
              </a:rPr>
              <a:t>(ЕГЭ 2001 г., </a:t>
            </a:r>
            <a:r>
              <a:rPr lang="ru-RU" sz="2400" b="1" dirty="0" err="1" smtClean="0">
                <a:solidFill>
                  <a:srgbClr val="FF0000"/>
                </a:solidFill>
              </a:rPr>
              <a:t>Демо</a:t>
            </a:r>
            <a:r>
              <a:rPr lang="ru-RU" sz="2400" b="1" dirty="0" smtClean="0">
                <a:solidFill>
                  <a:srgbClr val="FF0000"/>
                </a:solidFill>
              </a:rPr>
              <a:t>) А15. </a:t>
            </a:r>
            <a:r>
              <a:rPr lang="ru-RU" sz="2400" dirty="0" smtClean="0"/>
              <a:t>Тела, имеющие разные температуры, привели в соприкосновение двумя способами  ( I  и  II ). Какое из перечисленных ниже утверждений является верным? </a:t>
            </a:r>
            <a:endParaRPr lang="ru-RU" sz="2400" b="1" dirty="0"/>
          </a:p>
        </p:txBody>
      </p:sp>
      <p:sp>
        <p:nvSpPr>
          <p:cNvPr id="5" name="Прямоугольник 4"/>
          <p:cNvSpPr/>
          <p:nvPr/>
        </p:nvSpPr>
        <p:spPr>
          <a:xfrm>
            <a:off x="0" y="4500570"/>
            <a:ext cx="8572560" cy="1200329"/>
          </a:xfrm>
          <a:prstGeom prst="rect">
            <a:avLst/>
          </a:prstGeom>
        </p:spPr>
        <p:txBody>
          <a:bodyPr wrap="square">
            <a:spAutoFit/>
          </a:bodyPr>
          <a:lstStyle/>
          <a:p>
            <a:pPr marL="342900" indent="-342900">
              <a:buFont typeface="+mj-lt"/>
              <a:buAutoNum type="arabicPeriod"/>
            </a:pPr>
            <a:r>
              <a:rPr lang="ru-RU" dirty="0" smtClean="0"/>
              <a:t>В положении  I  теплопередача осуществляется от тела  1  к телу  2.</a:t>
            </a:r>
          </a:p>
          <a:p>
            <a:pPr marL="342900" indent="-342900">
              <a:buFont typeface="+mj-lt"/>
              <a:buAutoNum type="arabicPeriod"/>
            </a:pPr>
            <a:r>
              <a:rPr lang="ru-RU" dirty="0" smtClean="0"/>
              <a:t>В положении  II  теплопередача осуществляется от тела  1  к телу  2.</a:t>
            </a:r>
          </a:p>
          <a:p>
            <a:pPr marL="342900" indent="-342900">
              <a:buFont typeface="+mj-lt"/>
              <a:buAutoNum type="arabicPeriod"/>
            </a:pPr>
            <a:r>
              <a:rPr lang="ru-RU" dirty="0" smtClean="0"/>
              <a:t>В любом положении теплопередача осуществляется от тела  2  к телу  1.</a:t>
            </a:r>
          </a:p>
          <a:p>
            <a:pPr marL="342900" indent="-342900">
              <a:buFont typeface="+mj-lt"/>
              <a:buAutoNum type="arabicPeriod"/>
            </a:pPr>
            <a:r>
              <a:rPr lang="ru-RU" dirty="0" smtClean="0"/>
              <a:t>Теплопередача осуществляется только в положении  II.</a:t>
            </a:r>
            <a:endParaRPr lang="ru-RU"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7346" name="Picture 2"/>
          <p:cNvPicPr>
            <a:picLocks noChangeAspect="1" noChangeArrowheads="1"/>
          </p:cNvPicPr>
          <p:nvPr/>
        </p:nvPicPr>
        <p:blipFill>
          <a:blip r:embed="rId2"/>
          <a:srcRect/>
          <a:stretch>
            <a:fillRect/>
          </a:stretch>
        </p:blipFill>
        <p:spPr bwMode="auto">
          <a:xfrm>
            <a:off x="4929190" y="2143116"/>
            <a:ext cx="3735397" cy="22242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511288"/>
          </a:xfrm>
        </p:spPr>
        <p:txBody>
          <a:bodyPr>
            <a:noAutofit/>
          </a:bodyPr>
          <a:lstStyle/>
          <a:p>
            <a:r>
              <a:rPr lang="ru-RU" sz="2400" b="1" dirty="0" smtClean="0">
                <a:solidFill>
                  <a:srgbClr val="FF0000"/>
                </a:solidFill>
              </a:rPr>
              <a:t>(ЕГЭ 2001 г.) А33. </a:t>
            </a:r>
            <a:r>
              <a:rPr lang="ru-RU" sz="2400" dirty="0" smtClean="0"/>
              <a:t>Представления о строении вещества в XVIII веке не позволяли получить объяснения закона Шарля и других газовых законов. На основании этого мы можем признать, что</a:t>
            </a:r>
            <a:endParaRPr lang="ru-RU" sz="2400" dirty="0"/>
          </a:p>
        </p:txBody>
      </p:sp>
      <p:sp>
        <p:nvSpPr>
          <p:cNvPr id="5" name="Прямоугольник 4"/>
          <p:cNvSpPr/>
          <p:nvPr/>
        </p:nvSpPr>
        <p:spPr>
          <a:xfrm>
            <a:off x="357158" y="2643182"/>
            <a:ext cx="7929618" cy="3416320"/>
          </a:xfrm>
          <a:prstGeom prst="rect">
            <a:avLst/>
          </a:prstGeom>
        </p:spPr>
        <p:txBody>
          <a:bodyPr wrap="square">
            <a:spAutoFit/>
          </a:bodyPr>
          <a:lstStyle/>
          <a:p>
            <a:pPr marL="342900" indent="-342900">
              <a:buFont typeface="+mj-lt"/>
              <a:buAutoNum type="arabicPeriod"/>
            </a:pPr>
            <a:r>
              <a:rPr lang="ru-RU" sz="2400" dirty="0" smtClean="0"/>
              <a:t>опыты давали искаженные результаты, не соответствующие действительности</a:t>
            </a:r>
          </a:p>
          <a:p>
            <a:pPr marL="342900" indent="-342900">
              <a:buFont typeface="+mj-lt"/>
              <a:buAutoNum type="arabicPeriod"/>
            </a:pPr>
            <a:r>
              <a:rPr lang="ru-RU" sz="2400" dirty="0" smtClean="0"/>
              <a:t>представления требовали дополнений или корректировки</a:t>
            </a:r>
          </a:p>
          <a:p>
            <a:pPr marL="342900" indent="-342900">
              <a:buFont typeface="+mj-lt"/>
              <a:buAutoNum type="arabicPeriod"/>
            </a:pPr>
            <a:r>
              <a:rPr lang="ru-RU" sz="2400" dirty="0" smtClean="0"/>
              <a:t>теория имеет дело с идеальными объектами, а эксперимент – с реальными. Они не могут друг другу соответствовать</a:t>
            </a:r>
          </a:p>
          <a:p>
            <a:pPr marL="342900" indent="-342900">
              <a:buFont typeface="+mj-lt"/>
              <a:buAutoNum type="arabicPeriod"/>
            </a:pPr>
            <a:r>
              <a:rPr lang="ru-RU" sz="2400" dirty="0" smtClean="0"/>
              <a:t>ни опыты, ни научные представления в XVIII веке не отражали истинную картину строения веществ</a:t>
            </a:r>
            <a:endParaRPr lang="ru-RU" sz="24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342900" indent="-342900"/>
            <a:r>
              <a:rPr lang="ru-RU" dirty="0" smtClean="0"/>
              <a:t>Модели строения газов, жидкостей и твердых </a:t>
            </a:r>
            <a:endParaRPr lang="ru-RU" dirty="0"/>
          </a:p>
        </p:txBody>
      </p:sp>
      <p:pic>
        <p:nvPicPr>
          <p:cNvPr id="49155" name="Picture 3"/>
          <p:cNvPicPr>
            <a:picLocks noChangeAspect="1" noChangeArrowheads="1"/>
          </p:cNvPicPr>
          <p:nvPr/>
        </p:nvPicPr>
        <p:blipFill>
          <a:blip r:embed="rId2"/>
          <a:srcRect/>
          <a:stretch>
            <a:fillRect/>
          </a:stretch>
        </p:blipFill>
        <p:spPr bwMode="auto">
          <a:xfrm>
            <a:off x="3286116" y="1428736"/>
            <a:ext cx="2686050" cy="3076575"/>
          </a:xfrm>
          <a:prstGeom prst="rect">
            <a:avLst/>
          </a:prstGeom>
          <a:noFill/>
          <a:ln w="9525">
            <a:noFill/>
            <a:miter lim="800000"/>
            <a:headEnd/>
            <a:tailEnd/>
          </a:ln>
          <a:effectLst/>
        </p:spPr>
      </p:pic>
      <p:pic>
        <p:nvPicPr>
          <p:cNvPr id="49156" name="Picture 4"/>
          <p:cNvPicPr>
            <a:picLocks noChangeAspect="1" noChangeArrowheads="1"/>
          </p:cNvPicPr>
          <p:nvPr/>
        </p:nvPicPr>
        <p:blipFill>
          <a:blip r:embed="rId3"/>
          <a:srcRect/>
          <a:stretch>
            <a:fillRect/>
          </a:stretch>
        </p:blipFill>
        <p:spPr bwMode="auto">
          <a:xfrm>
            <a:off x="214282" y="1500174"/>
            <a:ext cx="2709863" cy="3120745"/>
          </a:xfrm>
          <a:prstGeom prst="rect">
            <a:avLst/>
          </a:prstGeom>
          <a:noFill/>
          <a:ln w="9525">
            <a:noFill/>
            <a:miter lim="800000"/>
            <a:headEnd/>
            <a:tailEnd/>
          </a:ln>
          <a:effectLst/>
        </p:spPr>
      </p:pic>
      <p:pic>
        <p:nvPicPr>
          <p:cNvPr id="49157" name="Picture 5"/>
          <p:cNvPicPr>
            <a:picLocks noChangeAspect="1" noChangeArrowheads="1"/>
          </p:cNvPicPr>
          <p:nvPr/>
        </p:nvPicPr>
        <p:blipFill>
          <a:blip r:embed="rId4"/>
          <a:srcRect/>
          <a:stretch>
            <a:fillRect/>
          </a:stretch>
        </p:blipFill>
        <p:spPr bwMode="auto">
          <a:xfrm>
            <a:off x="6286512" y="1428736"/>
            <a:ext cx="2650773" cy="3071834"/>
          </a:xfrm>
          <a:prstGeom prst="rect">
            <a:avLst/>
          </a:prstGeom>
          <a:noFill/>
          <a:ln w="9525">
            <a:noFill/>
            <a:miter lim="800000"/>
            <a:headEnd/>
            <a:tailEnd/>
          </a:ln>
          <a:effectLst/>
        </p:spPr>
      </p:pic>
      <p:sp>
        <p:nvSpPr>
          <p:cNvPr id="11" name="Прямоугольник 10"/>
          <p:cNvSpPr/>
          <p:nvPr/>
        </p:nvSpPr>
        <p:spPr>
          <a:xfrm>
            <a:off x="142844" y="4572008"/>
            <a:ext cx="2786082" cy="2031325"/>
          </a:xfrm>
          <a:prstGeom prst="rect">
            <a:avLst/>
          </a:prstGeom>
        </p:spPr>
        <p:txBody>
          <a:bodyPr wrap="square">
            <a:spAutoFit/>
          </a:bodyPr>
          <a:lstStyle/>
          <a:p>
            <a:r>
              <a:rPr lang="ru-RU" dirty="0" smtClean="0"/>
              <a:t>В </a:t>
            </a:r>
            <a:r>
              <a:rPr lang="ru-RU" b="1" dirty="0" smtClean="0">
                <a:solidFill>
                  <a:srgbClr val="FF0000"/>
                </a:solidFill>
              </a:rPr>
              <a:t>твердых телах </a:t>
            </a:r>
            <a:r>
              <a:rPr lang="ru-RU" dirty="0" smtClean="0"/>
              <a:t>молекулы совершают </a:t>
            </a:r>
            <a:r>
              <a:rPr lang="ru-RU" b="1" dirty="0" smtClean="0"/>
              <a:t>беспорядочные колебания около фиксированных центров</a:t>
            </a:r>
            <a:r>
              <a:rPr lang="ru-RU" dirty="0" smtClean="0"/>
              <a:t> (положений равновесия). </a:t>
            </a:r>
            <a:endParaRPr lang="ru-RU" dirty="0"/>
          </a:p>
        </p:txBody>
      </p:sp>
      <p:sp>
        <p:nvSpPr>
          <p:cNvPr id="12" name="Прямоугольник 11"/>
          <p:cNvSpPr/>
          <p:nvPr/>
        </p:nvSpPr>
        <p:spPr>
          <a:xfrm>
            <a:off x="2643174" y="4549676"/>
            <a:ext cx="3714776" cy="2308324"/>
          </a:xfrm>
          <a:prstGeom prst="rect">
            <a:avLst/>
          </a:prstGeom>
          <a:noFill/>
        </p:spPr>
        <p:txBody>
          <a:bodyPr wrap="square">
            <a:spAutoFit/>
          </a:bodyPr>
          <a:lstStyle/>
          <a:p>
            <a:r>
              <a:rPr lang="ru-RU" dirty="0" smtClean="0"/>
              <a:t>В </a:t>
            </a:r>
            <a:r>
              <a:rPr lang="ru-RU" b="1" dirty="0" smtClean="0">
                <a:solidFill>
                  <a:srgbClr val="FF0000"/>
                </a:solidFill>
              </a:rPr>
              <a:t>жидкостях</a:t>
            </a:r>
            <a:r>
              <a:rPr lang="ru-RU" dirty="0" smtClean="0"/>
              <a:t> молекулы имеют значительно </a:t>
            </a:r>
            <a:r>
              <a:rPr lang="ru-RU" b="1" dirty="0" smtClean="0"/>
              <a:t>большую свободу </a:t>
            </a:r>
            <a:r>
              <a:rPr lang="ru-RU" dirty="0" smtClean="0"/>
              <a:t>для теплового движения. Они не привязаны к определенным центрам и </a:t>
            </a:r>
            <a:r>
              <a:rPr lang="ru-RU" b="1" dirty="0" smtClean="0"/>
              <a:t>могут перемещаться по всему объему</a:t>
            </a:r>
            <a:r>
              <a:rPr lang="ru-RU" dirty="0" smtClean="0"/>
              <a:t> жидкости. Этим объясняется </a:t>
            </a:r>
            <a:r>
              <a:rPr lang="ru-RU" b="1" dirty="0" smtClean="0">
                <a:solidFill>
                  <a:srgbClr val="FF0000"/>
                </a:solidFill>
              </a:rPr>
              <a:t>текучесть</a:t>
            </a:r>
            <a:r>
              <a:rPr lang="ru-RU" dirty="0" smtClean="0"/>
              <a:t> жидкостей</a:t>
            </a:r>
            <a:r>
              <a:rPr lang="ru-RU" sz="1600" dirty="0" smtClean="0"/>
              <a:t>. </a:t>
            </a:r>
            <a:endParaRPr lang="ru-RU" sz="1600" dirty="0"/>
          </a:p>
        </p:txBody>
      </p:sp>
      <p:sp>
        <p:nvSpPr>
          <p:cNvPr id="13" name="Прямоугольник 12"/>
          <p:cNvSpPr/>
          <p:nvPr/>
        </p:nvSpPr>
        <p:spPr>
          <a:xfrm>
            <a:off x="6286512" y="4429132"/>
            <a:ext cx="2857488" cy="2308324"/>
          </a:xfrm>
          <a:prstGeom prst="rect">
            <a:avLst/>
          </a:prstGeom>
        </p:spPr>
        <p:txBody>
          <a:bodyPr wrap="square">
            <a:spAutoFit/>
          </a:bodyPr>
          <a:lstStyle/>
          <a:p>
            <a:r>
              <a:rPr lang="ru-RU" sz="1600" dirty="0" smtClean="0"/>
              <a:t>В </a:t>
            </a:r>
            <a:r>
              <a:rPr lang="ru-RU" sz="1600" b="1" dirty="0" smtClean="0">
                <a:solidFill>
                  <a:srgbClr val="FF0000"/>
                </a:solidFill>
              </a:rPr>
              <a:t>газах</a:t>
            </a:r>
            <a:r>
              <a:rPr lang="ru-RU" sz="1600" dirty="0" smtClean="0"/>
              <a:t> расстояния между молекулами обычно значительно больше их размеров, каждая молекула </a:t>
            </a:r>
            <a:r>
              <a:rPr lang="ru-RU" sz="1600" b="1" dirty="0" smtClean="0"/>
              <a:t>движется</a:t>
            </a:r>
            <a:r>
              <a:rPr lang="ru-RU" sz="1600" dirty="0" smtClean="0"/>
              <a:t> вдоль прямой линии до очередного </a:t>
            </a:r>
            <a:r>
              <a:rPr lang="ru-RU" sz="1600" b="1" dirty="0" smtClean="0"/>
              <a:t>столкновения с другой молекулой </a:t>
            </a:r>
            <a:r>
              <a:rPr lang="ru-RU" sz="1600" dirty="0" smtClean="0"/>
              <a:t>или со стенкой сосуда.</a:t>
            </a:r>
            <a:endParaRPr lang="ru-RU"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9"/>
            <a:ext cx="8715375" cy="1511288"/>
          </a:xfrm>
        </p:spPr>
        <p:txBody>
          <a:bodyPr>
            <a:noAutofit/>
          </a:bodyPr>
          <a:lstStyle/>
          <a:p>
            <a:r>
              <a:rPr lang="ru-RU" sz="2400" b="1" dirty="0" smtClean="0">
                <a:solidFill>
                  <a:srgbClr val="FF0000"/>
                </a:solidFill>
              </a:rPr>
              <a:t>(ЕГЭ 2001 г.) А34. </a:t>
            </a:r>
            <a:r>
              <a:rPr lang="ru-RU" sz="2400" dirty="0" smtClean="0"/>
              <a:t>При исследовании зависимости давления газа от объема были получены некоторые данные. Какой график правильно проведен по экспериментальным точкам?</a:t>
            </a:r>
            <a:endParaRPr lang="ru-RU" sz="24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3794" name="Object 2"/>
          <p:cNvGraphicFramePr>
            <a:graphicFrameLocks noChangeAspect="1"/>
          </p:cNvGraphicFramePr>
          <p:nvPr/>
        </p:nvGraphicFramePr>
        <p:xfrm>
          <a:off x="430213" y="2357438"/>
          <a:ext cx="8102600" cy="2427287"/>
        </p:xfrm>
        <a:graphic>
          <a:graphicData uri="http://schemas.openxmlformats.org/presentationml/2006/ole">
            <p:oleObj spid="_x0000_s95234" name="Picture" r:id="rId3" imgW="6562800" imgH="2933640" progId="Word.Picture.8">
              <p:embed/>
            </p:oleObj>
          </a:graphicData>
        </a:graphic>
      </p:graphicFrame>
      <p:pic>
        <p:nvPicPr>
          <p:cNvPr id="33795" name="Picture 3"/>
          <p:cNvPicPr>
            <a:picLocks noChangeAspect="1" noChangeArrowheads="1"/>
          </p:cNvPicPr>
          <p:nvPr/>
        </p:nvPicPr>
        <p:blipFill>
          <a:blip r:embed="rId4"/>
          <a:srcRect/>
          <a:stretch>
            <a:fillRect/>
          </a:stretch>
        </p:blipFill>
        <p:spPr bwMode="auto">
          <a:xfrm>
            <a:off x="2571736" y="2357430"/>
            <a:ext cx="1858040" cy="22860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379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357166"/>
            <a:ext cx="8715436" cy="1725602"/>
          </a:xfrm>
        </p:spPr>
        <p:txBody>
          <a:bodyPr>
            <a:noAutofit/>
          </a:bodyPr>
          <a:lstStyle/>
          <a:p>
            <a:r>
              <a:rPr lang="ru-RU" sz="2400" b="1" dirty="0" smtClean="0">
                <a:solidFill>
                  <a:srgbClr val="FF0000"/>
                </a:solidFill>
              </a:rPr>
              <a:t>(ЕГЭ 2001 г.) А35. </a:t>
            </a:r>
            <a:r>
              <a:rPr lang="ru-RU" sz="2400" dirty="0" smtClean="0"/>
              <a:t>Одинаковые количества одного и того же газа нагревают в двух разных сосудах. Зависимость давления от температуры в этих сосудах представлена на графике. Что можно сказать об объемах этих сосудов?</a:t>
            </a:r>
            <a:br>
              <a:rPr lang="ru-RU" sz="2400" dirty="0" smtClean="0"/>
            </a:br>
            <a:endParaRPr lang="ru-RU" sz="24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5843" name="Object 3"/>
          <p:cNvGraphicFramePr>
            <a:graphicFrameLocks noChangeAspect="1"/>
          </p:cNvGraphicFramePr>
          <p:nvPr/>
        </p:nvGraphicFramePr>
        <p:xfrm>
          <a:off x="4786314" y="2500306"/>
          <a:ext cx="3814778" cy="2520478"/>
        </p:xfrm>
        <a:graphic>
          <a:graphicData uri="http://schemas.openxmlformats.org/presentationml/2006/ole">
            <p:oleObj spid="_x0000_s35843" name="Picture" r:id="rId3" imgW="1600200" imgH="1057320" progId="Word.Picture.8">
              <p:embed/>
            </p:oleObj>
          </a:graphicData>
        </a:graphic>
      </p:graphicFrame>
      <p:sp>
        <p:nvSpPr>
          <p:cNvPr id="35844" name="Rectangle 4"/>
          <p:cNvSpPr>
            <a:spLocks noChangeArrowheads="1"/>
          </p:cNvSpPr>
          <p:nvPr/>
        </p:nvSpPr>
        <p:spPr bwMode="auto">
          <a:xfrm>
            <a:off x="928662" y="3929066"/>
            <a:ext cx="750099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tab pos="576263" algn="l"/>
                <a:tab pos="2016125" algn="l"/>
                <a:tab pos="3455988" algn="l"/>
                <a:tab pos="4895850" algn="l"/>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rPr>
              <a:t>V</a:t>
            </a:r>
            <a:r>
              <a:rPr kumimoji="0" lang="ru-RU" sz="2800" b="0" i="0" u="none" strike="noStrike" cap="none" normalizeH="0" baseline="-30000" dirty="0" smtClean="0">
                <a:ln>
                  <a:noFill/>
                </a:ln>
                <a:solidFill>
                  <a:schemeClr val="tx1"/>
                </a:solidFill>
                <a:effectLst/>
                <a:latin typeface="Arial" pitchFamily="34" charset="0"/>
                <a:ea typeface="Times New Roman" pitchFamily="18" charset="0"/>
              </a:rPr>
              <a:t>1</a:t>
            </a:r>
            <a:r>
              <a:rPr kumimoji="0" lang="ru-RU" sz="2800" b="0" i="0" u="none" strike="noStrike" cap="none" normalizeH="0" baseline="0" dirty="0" smtClean="0">
                <a:ln>
                  <a:noFill/>
                </a:ln>
                <a:solidFill>
                  <a:schemeClr val="tx1"/>
                </a:solidFill>
                <a:effectLst/>
                <a:latin typeface="Arial" pitchFamily="34" charset="0"/>
                <a:ea typeface="Times New Roman" pitchFamily="18" charset="0"/>
              </a:rPr>
              <a:t> больше V</a:t>
            </a:r>
            <a:r>
              <a:rPr kumimoji="0" lang="ru-RU" sz="2800" b="0" i="0" u="none" strike="noStrike" cap="none" normalizeH="0" baseline="-30000" dirty="0" smtClean="0">
                <a:ln>
                  <a:noFill/>
                </a:ln>
                <a:solidFill>
                  <a:schemeClr val="tx1"/>
                </a:solidFill>
                <a:effectLst/>
                <a:latin typeface="Arial" pitchFamily="34" charset="0"/>
                <a:ea typeface="Times New Roman" pitchFamily="18" charset="0"/>
              </a:rPr>
              <a:t>2</a:t>
            </a:r>
            <a:endParaRPr kumimoji="0" lang="ru-RU" sz="28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576263" algn="l"/>
                <a:tab pos="2016125" algn="l"/>
                <a:tab pos="3455988" algn="l"/>
                <a:tab pos="4895850" algn="l"/>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rPr>
              <a:t>V</a:t>
            </a:r>
            <a:r>
              <a:rPr kumimoji="0" lang="ru-RU" sz="2800" b="0" i="0" u="none" strike="noStrike" cap="none" normalizeH="0" baseline="-30000" dirty="0" smtClean="0">
                <a:ln>
                  <a:noFill/>
                </a:ln>
                <a:solidFill>
                  <a:schemeClr val="tx1"/>
                </a:solidFill>
                <a:effectLst/>
                <a:latin typeface="Arial" pitchFamily="34" charset="0"/>
                <a:ea typeface="Times New Roman" pitchFamily="18" charset="0"/>
              </a:rPr>
              <a:t>1</a:t>
            </a:r>
            <a:r>
              <a:rPr kumimoji="0" lang="ru-RU" sz="2800" b="0" i="0" u="none" strike="noStrike" cap="none" normalizeH="0" baseline="0" dirty="0" smtClean="0">
                <a:ln>
                  <a:noFill/>
                </a:ln>
                <a:solidFill>
                  <a:schemeClr val="tx1"/>
                </a:solidFill>
                <a:effectLst/>
                <a:latin typeface="Arial" pitchFamily="34" charset="0"/>
                <a:ea typeface="Times New Roman" pitchFamily="18" charset="0"/>
              </a:rPr>
              <a:t> меньше V</a:t>
            </a:r>
            <a:r>
              <a:rPr kumimoji="0" lang="ru-RU" sz="2800" b="0" i="0" u="none" strike="noStrike" cap="none" normalizeH="0" baseline="-30000" dirty="0" smtClean="0">
                <a:ln>
                  <a:noFill/>
                </a:ln>
                <a:solidFill>
                  <a:schemeClr val="tx1"/>
                </a:solidFill>
                <a:effectLst/>
                <a:latin typeface="Arial" pitchFamily="34" charset="0"/>
                <a:ea typeface="Times New Roman" pitchFamily="18" charset="0"/>
              </a:rPr>
              <a:t>2</a:t>
            </a:r>
            <a:endParaRPr kumimoji="0" lang="ru-RU" sz="2800" b="0"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576263" algn="l"/>
                <a:tab pos="2016125" algn="l"/>
                <a:tab pos="3455988" algn="l"/>
                <a:tab pos="4895850" algn="l"/>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rPr>
              <a:t>V</a:t>
            </a:r>
            <a:r>
              <a:rPr kumimoji="0" lang="ru-RU" sz="2800" b="0" i="0" u="none" strike="noStrike" cap="none" normalizeH="0" baseline="-30000" dirty="0" smtClean="0">
                <a:ln>
                  <a:noFill/>
                </a:ln>
                <a:solidFill>
                  <a:schemeClr val="tx1"/>
                </a:solidFill>
                <a:effectLst/>
                <a:latin typeface="Arial" pitchFamily="34" charset="0"/>
                <a:ea typeface="Times New Roman" pitchFamily="18" charset="0"/>
              </a:rPr>
              <a:t>1</a:t>
            </a:r>
            <a:r>
              <a:rPr kumimoji="0" lang="ru-RU" sz="2800" b="0" i="0" u="none" strike="noStrike" cap="none" normalizeH="0" baseline="0" dirty="0" smtClean="0">
                <a:ln>
                  <a:noFill/>
                </a:ln>
                <a:solidFill>
                  <a:schemeClr val="tx1"/>
                </a:solidFill>
                <a:effectLst/>
                <a:latin typeface="Arial" pitchFamily="34" charset="0"/>
                <a:ea typeface="Times New Roman" pitchFamily="18" charset="0"/>
              </a:rPr>
              <a:t> равно V</a:t>
            </a:r>
            <a:r>
              <a:rPr kumimoji="0" lang="ru-RU" sz="2800" b="0" i="0" u="none" strike="noStrike" cap="none" normalizeH="0" baseline="-30000" dirty="0" smtClean="0">
                <a:ln>
                  <a:noFill/>
                </a:ln>
                <a:solidFill>
                  <a:schemeClr val="tx1"/>
                </a:solidFill>
                <a:effectLst/>
                <a:latin typeface="Arial" pitchFamily="34" charset="0"/>
                <a:ea typeface="Times New Roman" pitchFamily="18" charset="0"/>
              </a:rPr>
              <a:t>2</a:t>
            </a:r>
            <a:endParaRPr kumimoji="0" lang="ru-RU" sz="2800" b="0" i="0" u="none" strike="noStrike" cap="none" normalizeH="0" baseline="0" dirty="0" smtClean="0">
              <a:ln>
                <a:noFill/>
              </a:ln>
              <a:solidFill>
                <a:schemeClr val="tx1"/>
              </a:solidFill>
              <a:effectLst/>
              <a:latin typeface="Arial" pitchFamily="34" charset="0"/>
              <a:ea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576263" algn="l"/>
                <a:tab pos="2016125" algn="l"/>
                <a:tab pos="3455988" algn="l"/>
                <a:tab pos="4895850" algn="l"/>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rPr>
              <a:t>Связь V</a:t>
            </a:r>
            <a:r>
              <a:rPr kumimoji="0" lang="ru-RU" sz="2800" b="0" i="0" u="none" strike="noStrike" cap="none" normalizeH="0" baseline="-30000" dirty="0" smtClean="0">
                <a:ln>
                  <a:noFill/>
                </a:ln>
                <a:solidFill>
                  <a:schemeClr val="tx1"/>
                </a:solidFill>
                <a:effectLst/>
                <a:latin typeface="Arial" pitchFamily="34" charset="0"/>
                <a:ea typeface="Times New Roman" pitchFamily="18" charset="0"/>
              </a:rPr>
              <a:t>1</a:t>
            </a:r>
            <a:r>
              <a:rPr kumimoji="0" lang="ru-RU" sz="2800" b="0" i="0" u="none" strike="noStrike" cap="none" normalizeH="0" baseline="0" dirty="0" smtClean="0">
                <a:ln>
                  <a:noFill/>
                </a:ln>
                <a:solidFill>
                  <a:schemeClr val="tx1"/>
                </a:solidFill>
                <a:effectLst/>
                <a:latin typeface="Arial" pitchFamily="34" charset="0"/>
                <a:ea typeface="Times New Roman" pitchFamily="18" charset="0"/>
              </a:rPr>
              <a:t> и V</a:t>
            </a:r>
            <a:r>
              <a:rPr kumimoji="0" lang="ru-RU" sz="2800" b="0" i="0" u="none" strike="noStrike" cap="none" normalizeH="0" baseline="-30000" dirty="0" smtClean="0">
                <a:ln>
                  <a:noFill/>
                </a:ln>
                <a:solidFill>
                  <a:schemeClr val="tx1"/>
                </a:solidFill>
                <a:effectLst/>
                <a:latin typeface="Arial" pitchFamily="34" charset="0"/>
                <a:ea typeface="Times New Roman" pitchFamily="18" charset="0"/>
              </a:rPr>
              <a:t>2</a:t>
            </a:r>
            <a:r>
              <a:rPr kumimoji="0" lang="ru-RU" sz="2800" b="0" i="0" u="none" strike="noStrike" cap="none" normalizeH="0" baseline="0" dirty="0" smtClean="0">
                <a:ln>
                  <a:noFill/>
                </a:ln>
                <a:solidFill>
                  <a:schemeClr val="tx1"/>
                </a:solidFill>
                <a:effectLst/>
                <a:latin typeface="Arial" pitchFamily="34" charset="0"/>
                <a:ea typeface="Times New Roman" pitchFamily="18" charset="0"/>
              </a:rPr>
              <a:t> зависит от свойств газов в сосудах</a:t>
            </a:r>
            <a:r>
              <a:rPr kumimoji="0" lang="ru-RU" sz="2800" b="0" i="0" u="none" strike="noStrike" cap="none" normalizeH="0" baseline="0" dirty="0" smtClean="0">
                <a:ln>
                  <a:noFill/>
                </a:ln>
                <a:solidFill>
                  <a:schemeClr val="tx1"/>
                </a:solidFill>
                <a:effectLst/>
                <a:latin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584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3654428"/>
          </a:xfrm>
        </p:spPr>
        <p:txBody>
          <a:bodyPr>
            <a:noAutofit/>
          </a:bodyPr>
          <a:lstStyle/>
          <a:p>
            <a:pPr algn="l"/>
            <a:r>
              <a:rPr lang="ru-RU" sz="2400" b="1" dirty="0" smtClean="0">
                <a:solidFill>
                  <a:srgbClr val="FF0000"/>
                </a:solidFill>
              </a:rPr>
              <a:t>(ЕГЭ 2002 г., </a:t>
            </a:r>
            <a:r>
              <a:rPr lang="ru-RU" sz="2400" b="1" dirty="0" err="1" smtClean="0">
                <a:solidFill>
                  <a:srgbClr val="FF0000"/>
                </a:solidFill>
              </a:rPr>
              <a:t>Демо</a:t>
            </a:r>
            <a:r>
              <a:rPr lang="ru-RU" sz="2400" b="1" dirty="0" smtClean="0">
                <a:solidFill>
                  <a:srgbClr val="FF0000"/>
                </a:solidFill>
              </a:rPr>
              <a:t>) А8. </a:t>
            </a:r>
            <a:r>
              <a:rPr lang="ru-RU" sz="2400" dirty="0" smtClean="0"/>
              <a:t>Какой из перечисленных ниже опытов </a:t>
            </a:r>
            <a:r>
              <a:rPr lang="en-US" sz="2400" dirty="0" smtClean="0"/>
              <a:t>(</a:t>
            </a:r>
            <a:r>
              <a:rPr lang="ru-RU" sz="2400" dirty="0" smtClean="0"/>
              <a:t>А, Б или В) подтверждает вывод молекулярно-кинетической теории о том, что скорость молекул растет при увеличении температуры?</a:t>
            </a:r>
            <a:br>
              <a:rPr lang="ru-RU" sz="2400" dirty="0" smtClean="0"/>
            </a:br>
            <a:r>
              <a:rPr lang="ru-RU" sz="2400" b="1" dirty="0" smtClean="0"/>
              <a:t>А. Интенсивность броуновского движения растет с повышением температуры.</a:t>
            </a:r>
            <a:r>
              <a:rPr lang="ru-RU" sz="2400" dirty="0" smtClean="0"/>
              <a:t/>
            </a:r>
            <a:br>
              <a:rPr lang="ru-RU" sz="2400" dirty="0" smtClean="0"/>
            </a:br>
            <a:r>
              <a:rPr lang="ru-RU" sz="2400" b="1" dirty="0" smtClean="0"/>
              <a:t>Б.  Давление газа в сосуде растет с повышением температуры.</a:t>
            </a:r>
            <a:br>
              <a:rPr lang="ru-RU" sz="2400" b="1" dirty="0" smtClean="0"/>
            </a:br>
            <a:r>
              <a:rPr lang="ru-RU" sz="2400" b="1" dirty="0" smtClean="0"/>
              <a:t>В.  Скорость диффузии красителя в воде повышается с ростом температуры.</a:t>
            </a:r>
            <a:endParaRPr lang="ru-RU" sz="2400" b="1" dirty="0"/>
          </a:p>
        </p:txBody>
      </p:sp>
      <p:sp>
        <p:nvSpPr>
          <p:cNvPr id="5" name="Прямоугольник 4"/>
          <p:cNvSpPr/>
          <p:nvPr/>
        </p:nvSpPr>
        <p:spPr>
          <a:xfrm>
            <a:off x="4000496" y="4500570"/>
            <a:ext cx="2857520" cy="1815882"/>
          </a:xfrm>
          <a:prstGeom prst="rect">
            <a:avLst/>
          </a:prstGeom>
        </p:spPr>
        <p:txBody>
          <a:bodyPr wrap="square">
            <a:spAutoFit/>
          </a:bodyPr>
          <a:lstStyle/>
          <a:p>
            <a:pPr marL="342900" indent="-342900">
              <a:buFont typeface="+mj-lt"/>
              <a:buAutoNum type="arabicPeriod"/>
            </a:pPr>
            <a:r>
              <a:rPr lang="ru-RU" sz="2800" dirty="0" smtClean="0"/>
              <a:t>только А</a:t>
            </a:r>
          </a:p>
          <a:p>
            <a:pPr marL="342900" indent="-342900">
              <a:buFont typeface="+mj-lt"/>
              <a:buAutoNum type="arabicPeriod"/>
            </a:pPr>
            <a:r>
              <a:rPr lang="ru-RU" sz="2800" dirty="0" smtClean="0"/>
              <a:t>только Б</a:t>
            </a:r>
          </a:p>
          <a:p>
            <a:pPr marL="342900" indent="-342900">
              <a:buFont typeface="+mj-lt"/>
              <a:buAutoNum type="arabicPeriod"/>
            </a:pPr>
            <a:r>
              <a:rPr lang="ru-RU" sz="2800" dirty="0" smtClean="0"/>
              <a:t>только В</a:t>
            </a:r>
          </a:p>
          <a:p>
            <a:pPr marL="342900" indent="-342900">
              <a:buFont typeface="+mj-lt"/>
              <a:buAutoNum type="arabicPeriod"/>
            </a:pPr>
            <a:r>
              <a:rPr lang="ru-RU" sz="2800" dirty="0" smtClean="0"/>
              <a:t>А, Б и В</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154098"/>
          </a:xfrm>
        </p:spPr>
        <p:txBody>
          <a:bodyPr>
            <a:noAutofit/>
          </a:bodyPr>
          <a:lstStyle/>
          <a:p>
            <a:r>
              <a:rPr lang="ru-RU" sz="2400" b="1" dirty="0" smtClean="0">
                <a:solidFill>
                  <a:srgbClr val="FF0000"/>
                </a:solidFill>
              </a:rPr>
              <a:t>(ЕГЭ 2002 г., </a:t>
            </a:r>
            <a:r>
              <a:rPr lang="ru-RU" sz="2400" b="1" dirty="0" err="1" smtClean="0">
                <a:solidFill>
                  <a:srgbClr val="FF0000"/>
                </a:solidFill>
              </a:rPr>
              <a:t>Демо</a:t>
            </a:r>
            <a:r>
              <a:rPr lang="ru-RU" sz="2400" b="1" dirty="0" smtClean="0">
                <a:solidFill>
                  <a:srgbClr val="FF0000"/>
                </a:solidFill>
              </a:rPr>
              <a:t>) А9. </a:t>
            </a:r>
            <a:r>
              <a:rPr lang="ru-RU" sz="2400" dirty="0" smtClean="0"/>
              <a:t>Какой график </a:t>
            </a:r>
            <a:r>
              <a:rPr lang="ru-RU" sz="2400" i="1" dirty="0" smtClean="0"/>
              <a:t> </a:t>
            </a:r>
            <a:r>
              <a:rPr lang="ru-RU" sz="2400" dirty="0" smtClean="0"/>
              <a:t>(см. рис.) – верно изображает зависимость средней кинетической энергии  частиц идеального газа от абсолютной температуры?</a:t>
            </a:r>
            <a:endParaRPr lang="ru-RU" sz="2400" b="1" dirty="0"/>
          </a:p>
        </p:txBody>
      </p:sp>
      <p:sp>
        <p:nvSpPr>
          <p:cNvPr id="5" name="Прямоугольник 4"/>
          <p:cNvSpPr/>
          <p:nvPr/>
        </p:nvSpPr>
        <p:spPr>
          <a:xfrm>
            <a:off x="1357290" y="4429132"/>
            <a:ext cx="2857520" cy="1815882"/>
          </a:xfrm>
          <a:prstGeom prst="rect">
            <a:avLst/>
          </a:prstGeom>
        </p:spPr>
        <p:txBody>
          <a:bodyPr wrap="square">
            <a:spAutoFit/>
          </a:bodyPr>
          <a:lstStyle/>
          <a:p>
            <a:pPr marL="342900" indent="-342900">
              <a:buFont typeface="+mj-lt"/>
              <a:buAutoNum type="arabicPeriod"/>
            </a:pPr>
            <a:r>
              <a:rPr lang="ru-RU" sz="2800" dirty="0" smtClean="0"/>
              <a:t>1</a:t>
            </a:r>
          </a:p>
          <a:p>
            <a:pPr marL="342900" indent="-342900">
              <a:buFont typeface="+mj-lt"/>
              <a:buAutoNum type="arabicPeriod"/>
            </a:pPr>
            <a:r>
              <a:rPr lang="ru-RU" sz="2800" dirty="0" smtClean="0"/>
              <a:t>2</a:t>
            </a:r>
          </a:p>
          <a:p>
            <a:pPr marL="342900" indent="-342900">
              <a:buFont typeface="+mj-lt"/>
              <a:buAutoNum type="arabicPeriod"/>
            </a:pPr>
            <a:r>
              <a:rPr lang="ru-RU" sz="2800" dirty="0" smtClean="0"/>
              <a:t>3</a:t>
            </a:r>
          </a:p>
          <a:p>
            <a:pPr marL="342900" indent="-342900">
              <a:buFont typeface="+mj-lt"/>
              <a:buAutoNum type="arabicPeriod"/>
            </a:pPr>
            <a:r>
              <a:rPr lang="ru-RU" sz="2800" dirty="0" smtClean="0"/>
              <a:t>4</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60418" name="Picture 2"/>
          <p:cNvPicPr>
            <a:picLocks noChangeAspect="1" noChangeArrowheads="1"/>
          </p:cNvPicPr>
          <p:nvPr/>
        </p:nvPicPr>
        <p:blipFill>
          <a:blip r:embed="rId2"/>
          <a:srcRect/>
          <a:stretch>
            <a:fillRect/>
          </a:stretch>
        </p:blipFill>
        <p:spPr bwMode="auto">
          <a:xfrm>
            <a:off x="4714876" y="2143116"/>
            <a:ext cx="3857642" cy="4089101"/>
          </a:xfrm>
          <a:prstGeom prst="rect">
            <a:avLst/>
          </a:prstGeom>
          <a:solidFill>
            <a:schemeClr val="tx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457200" y="228600"/>
            <a:ext cx="8229600" cy="1200136"/>
          </a:xfrm>
        </p:spPr>
        <p:txBody>
          <a:bodyPr>
            <a:normAutofit fontScale="90000"/>
          </a:bodyPr>
          <a:lstStyle/>
          <a:p>
            <a:r>
              <a:rPr lang="ru-RU" sz="2800" dirty="0" smtClean="0">
                <a:solidFill>
                  <a:srgbClr val="FF0000"/>
                </a:solidFill>
              </a:rPr>
              <a:t>2002 г. А</a:t>
            </a:r>
            <a:r>
              <a:rPr lang="en-US" sz="2800" dirty="0" smtClean="0">
                <a:solidFill>
                  <a:srgbClr val="FF0000"/>
                </a:solidFill>
              </a:rPr>
              <a:t>9</a:t>
            </a:r>
            <a:r>
              <a:rPr lang="ru-RU" sz="2800" dirty="0" smtClean="0">
                <a:solidFill>
                  <a:srgbClr val="FF0000"/>
                </a:solidFill>
              </a:rPr>
              <a:t> (КИМ). </a:t>
            </a:r>
            <a:r>
              <a:rPr lang="ru-RU" sz="2800" dirty="0" smtClean="0"/>
              <a:t>В баллоне находится 6</a:t>
            </a:r>
            <a:r>
              <a:rPr lang="en-US" sz="2800" dirty="0" smtClean="0"/>
              <a:t> </a:t>
            </a:r>
            <a:r>
              <a:rPr lang="ru-RU" sz="2800" dirty="0" smtClean="0"/>
              <a:t>моль газа. Сколько примерно молекул газа находится в баллоне?</a:t>
            </a:r>
            <a:endParaRPr lang="ru-RU" sz="2700" dirty="0" smtClean="0"/>
          </a:p>
        </p:txBody>
      </p:sp>
      <p:pic>
        <p:nvPicPr>
          <p:cNvPr id="69634" name="Picture 2"/>
          <p:cNvPicPr>
            <a:picLocks noChangeAspect="1" noChangeArrowheads="1"/>
          </p:cNvPicPr>
          <p:nvPr/>
        </p:nvPicPr>
        <p:blipFill>
          <a:blip r:embed="rId2"/>
          <a:srcRect/>
          <a:stretch>
            <a:fillRect/>
          </a:stretch>
        </p:blipFill>
        <p:spPr bwMode="auto">
          <a:xfrm>
            <a:off x="214282" y="3857628"/>
            <a:ext cx="8643998" cy="329296"/>
          </a:xfrm>
          <a:prstGeom prst="rect">
            <a:avLst/>
          </a:prstGeom>
          <a:noFill/>
          <a:ln w="9525">
            <a:noFill/>
            <a:miter lim="800000"/>
            <a:headEnd/>
            <a:tailEnd/>
          </a:ln>
          <a:effectLst/>
        </p:spPr>
      </p:pic>
      <p:pic>
        <p:nvPicPr>
          <p:cNvPr id="69635" name="Picture 3"/>
          <p:cNvPicPr>
            <a:picLocks noChangeAspect="1" noChangeArrowheads="1"/>
          </p:cNvPicPr>
          <p:nvPr/>
        </p:nvPicPr>
        <p:blipFill>
          <a:blip r:embed="rId3"/>
          <a:srcRect/>
          <a:stretch>
            <a:fillRect/>
          </a:stretch>
        </p:blipFill>
        <p:spPr bwMode="auto">
          <a:xfrm>
            <a:off x="7429520" y="3786190"/>
            <a:ext cx="1328747" cy="4286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963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715375" cy="1439862"/>
          </a:xfrm>
        </p:spPr>
        <p:txBody>
          <a:bodyPr>
            <a:noAutofit/>
          </a:bodyPr>
          <a:lstStyle/>
          <a:p>
            <a:r>
              <a:rPr lang="ru-RU" sz="2400" b="1" dirty="0" smtClean="0">
                <a:solidFill>
                  <a:srgbClr val="FF0000"/>
                </a:solidFill>
              </a:rPr>
              <a:t>(ЕГЭ 2002 г., </a:t>
            </a:r>
            <a:r>
              <a:rPr lang="ru-RU" sz="2400" b="1" dirty="0" err="1" smtClean="0">
                <a:solidFill>
                  <a:srgbClr val="FF0000"/>
                </a:solidFill>
              </a:rPr>
              <a:t>Демо</a:t>
            </a:r>
            <a:r>
              <a:rPr lang="ru-RU" sz="2400" b="1" dirty="0" smtClean="0">
                <a:solidFill>
                  <a:srgbClr val="FF0000"/>
                </a:solidFill>
              </a:rPr>
              <a:t>) А12. </a:t>
            </a:r>
            <a:r>
              <a:rPr lang="ru-RU" sz="2400" dirty="0" smtClean="0"/>
              <a:t>Какой из графиков, изображенных на рисунке соответствует процессу, проведенному при постоянной температуре газа?</a:t>
            </a:r>
            <a:endParaRPr lang="ru-RU" sz="2400" b="1" dirty="0"/>
          </a:p>
        </p:txBody>
      </p:sp>
      <p:sp>
        <p:nvSpPr>
          <p:cNvPr id="5" name="Прямоугольник 4"/>
          <p:cNvSpPr/>
          <p:nvPr/>
        </p:nvSpPr>
        <p:spPr>
          <a:xfrm>
            <a:off x="785786" y="2000240"/>
            <a:ext cx="2214578" cy="1815882"/>
          </a:xfrm>
          <a:prstGeom prst="rect">
            <a:avLst/>
          </a:prstGeom>
        </p:spPr>
        <p:txBody>
          <a:bodyPr wrap="square">
            <a:spAutoFit/>
          </a:bodyPr>
          <a:lstStyle/>
          <a:p>
            <a:pPr marL="342900" indent="-342900">
              <a:buFont typeface="+mj-lt"/>
              <a:buAutoNum type="arabicPeriod"/>
            </a:pPr>
            <a:r>
              <a:rPr lang="ru-RU" sz="2800" dirty="0" smtClean="0"/>
              <a:t>А</a:t>
            </a:r>
          </a:p>
          <a:p>
            <a:pPr marL="342900" indent="-342900">
              <a:buFont typeface="+mj-lt"/>
              <a:buAutoNum type="arabicPeriod"/>
            </a:pPr>
            <a:r>
              <a:rPr lang="ru-RU" sz="2800" dirty="0" smtClean="0"/>
              <a:t>Б</a:t>
            </a:r>
          </a:p>
          <a:p>
            <a:pPr marL="342900" indent="-342900">
              <a:buFont typeface="+mj-lt"/>
              <a:buAutoNum type="arabicPeriod"/>
            </a:pPr>
            <a:r>
              <a:rPr lang="ru-RU" sz="2800" dirty="0" smtClean="0"/>
              <a:t>В</a:t>
            </a:r>
          </a:p>
          <a:p>
            <a:pPr marL="342900" indent="-342900">
              <a:buFont typeface="+mj-lt"/>
              <a:buAutoNum type="arabicPeriod"/>
            </a:pPr>
            <a:r>
              <a:rPr lang="ru-RU" sz="2800" dirty="0" smtClean="0"/>
              <a:t>Г</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4274" name="Picture 2"/>
          <p:cNvPicPr>
            <a:picLocks noChangeAspect="1" noChangeArrowheads="1"/>
          </p:cNvPicPr>
          <p:nvPr/>
        </p:nvPicPr>
        <p:blipFill>
          <a:blip r:embed="rId2"/>
          <a:srcRect/>
          <a:stretch>
            <a:fillRect/>
          </a:stretch>
        </p:blipFill>
        <p:spPr bwMode="auto">
          <a:xfrm>
            <a:off x="3786182" y="1857364"/>
            <a:ext cx="4624406" cy="3912959"/>
          </a:xfrm>
          <a:prstGeom prst="rect">
            <a:avLst/>
          </a:prstGeom>
          <a:solidFill>
            <a:schemeClr val="tx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439850"/>
          </a:xfrm>
        </p:spPr>
        <p:txBody>
          <a:bodyPr>
            <a:noAutofit/>
          </a:bodyPr>
          <a:lstStyle/>
          <a:p>
            <a:r>
              <a:rPr lang="ru-RU" sz="2400" b="1" dirty="0" smtClean="0">
                <a:solidFill>
                  <a:srgbClr val="FF0000"/>
                </a:solidFill>
              </a:rPr>
              <a:t>(ЕГЭ 2002 г., </a:t>
            </a:r>
            <a:r>
              <a:rPr lang="ru-RU" sz="2400" b="1" dirty="0" err="1" smtClean="0">
                <a:solidFill>
                  <a:srgbClr val="FF0000"/>
                </a:solidFill>
              </a:rPr>
              <a:t>Демо</a:t>
            </a:r>
            <a:r>
              <a:rPr lang="ru-RU" sz="2400" b="1" dirty="0" smtClean="0">
                <a:solidFill>
                  <a:srgbClr val="FF0000"/>
                </a:solidFill>
              </a:rPr>
              <a:t>) А13. </a:t>
            </a:r>
            <a:r>
              <a:rPr lang="ru-RU" sz="2400" dirty="0" smtClean="0"/>
              <a:t>При испарении жидкость остывает. Молекулярно-кинетическая теория объясняет это тем, что чаще всего жидкость покидают молекулы, кинетическая энергия которых</a:t>
            </a:r>
            <a:endParaRPr lang="ru-RU" sz="2400" b="1" dirty="0"/>
          </a:p>
        </p:txBody>
      </p:sp>
      <p:sp>
        <p:nvSpPr>
          <p:cNvPr id="5" name="Прямоугольник 4"/>
          <p:cNvSpPr/>
          <p:nvPr/>
        </p:nvSpPr>
        <p:spPr>
          <a:xfrm>
            <a:off x="214282" y="2000240"/>
            <a:ext cx="8643998" cy="3539430"/>
          </a:xfrm>
          <a:prstGeom prst="rect">
            <a:avLst/>
          </a:prstGeom>
        </p:spPr>
        <p:txBody>
          <a:bodyPr wrap="square">
            <a:spAutoFit/>
          </a:bodyPr>
          <a:lstStyle/>
          <a:p>
            <a:pPr marL="342900" indent="-342900">
              <a:buFont typeface="+mj-lt"/>
              <a:buAutoNum type="arabicPeriod"/>
            </a:pPr>
            <a:r>
              <a:rPr lang="ru-RU" sz="2800" dirty="0" smtClean="0"/>
              <a:t>равна средней кинетической энергии молекул жидкости</a:t>
            </a:r>
          </a:p>
          <a:p>
            <a:pPr marL="342900" indent="-342900">
              <a:buFont typeface="+mj-lt"/>
              <a:buAutoNum type="arabicPeriod"/>
            </a:pPr>
            <a:r>
              <a:rPr lang="ru-RU" sz="2800" dirty="0" smtClean="0"/>
              <a:t>превышает среднюю кинетическую энергию молекул жидкости</a:t>
            </a:r>
          </a:p>
          <a:p>
            <a:pPr marL="342900" indent="-342900">
              <a:buFont typeface="+mj-lt"/>
              <a:buAutoNum type="arabicPeriod"/>
            </a:pPr>
            <a:r>
              <a:rPr lang="ru-RU" sz="2800" dirty="0" smtClean="0"/>
              <a:t>меньше средней кинетической энергии молекул жидкости</a:t>
            </a:r>
          </a:p>
          <a:p>
            <a:pPr marL="342900" indent="-342900">
              <a:buFont typeface="+mj-lt"/>
              <a:buAutoNum type="arabicPeriod"/>
            </a:pPr>
            <a:r>
              <a:rPr lang="ru-RU" sz="2800" dirty="0" smtClean="0"/>
              <a:t>равна суммарной кинетической энергии молекул жидкости</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457200" y="228600"/>
            <a:ext cx="8229600" cy="1271574"/>
          </a:xfrm>
        </p:spPr>
        <p:txBody>
          <a:bodyPr>
            <a:normAutofit/>
          </a:bodyPr>
          <a:lstStyle/>
          <a:p>
            <a:r>
              <a:rPr lang="ru-RU" sz="2800" dirty="0" smtClean="0">
                <a:solidFill>
                  <a:srgbClr val="FF0000"/>
                </a:solidFill>
              </a:rPr>
              <a:t>2002 г. А</a:t>
            </a:r>
            <a:r>
              <a:rPr lang="en-US" sz="2800" dirty="0" smtClean="0">
                <a:solidFill>
                  <a:srgbClr val="FF0000"/>
                </a:solidFill>
              </a:rPr>
              <a:t>1</a:t>
            </a:r>
            <a:r>
              <a:rPr lang="ru-RU" sz="2800" dirty="0" smtClean="0">
                <a:solidFill>
                  <a:srgbClr val="FF0000"/>
                </a:solidFill>
              </a:rPr>
              <a:t>3 (КИМ). </a:t>
            </a:r>
            <a:r>
              <a:rPr lang="ru-RU" sz="2400" dirty="0" smtClean="0"/>
              <a:t>При сжатии  идеального газа объем уменьшился в 2 раза, а температура газа увеличилась в 2 раза. Как изменилось при этом давление газа? </a:t>
            </a:r>
            <a:endParaRPr lang="ru-RU" sz="2700" dirty="0" smtClean="0"/>
          </a:p>
        </p:txBody>
      </p:sp>
      <p:graphicFrame>
        <p:nvGraphicFramePr>
          <p:cNvPr id="6" name="Таблица 5"/>
          <p:cNvGraphicFramePr>
            <a:graphicFrameLocks noGrp="1"/>
          </p:cNvGraphicFramePr>
          <p:nvPr/>
        </p:nvGraphicFramePr>
        <p:xfrm>
          <a:off x="785786" y="3000372"/>
          <a:ext cx="7358114" cy="2571768"/>
        </p:xfrm>
        <a:graphic>
          <a:graphicData uri="http://schemas.openxmlformats.org/drawingml/2006/table">
            <a:tbl>
              <a:tblPr/>
              <a:tblGrid>
                <a:gridCol w="7358114"/>
              </a:tblGrid>
              <a:tr h="642942">
                <a:tc>
                  <a:txBody>
                    <a:bodyPr/>
                    <a:lstStyle/>
                    <a:p>
                      <a:pPr>
                        <a:spcAft>
                          <a:spcPts val="0"/>
                        </a:spcAft>
                      </a:pPr>
                      <a:r>
                        <a:rPr lang="ru-RU" sz="2800" dirty="0" smtClean="0">
                          <a:solidFill>
                            <a:schemeClr val="bg1"/>
                          </a:solidFill>
                          <a:latin typeface="Times New Roman"/>
                          <a:ea typeface="Times New Roman"/>
                          <a:cs typeface="Times New Roman"/>
                        </a:rPr>
                        <a:t>1. увеличилось </a:t>
                      </a:r>
                      <a:r>
                        <a:rPr lang="ru-RU" sz="2800" dirty="0">
                          <a:solidFill>
                            <a:schemeClr val="bg1"/>
                          </a:solidFill>
                          <a:latin typeface="Times New Roman"/>
                          <a:ea typeface="Times New Roman"/>
                          <a:cs typeface="Times New Roman"/>
                        </a:rPr>
                        <a:t>в 4 раза </a:t>
                      </a:r>
                    </a:p>
                  </a:txBody>
                  <a:tcPr marL="67945" marR="67945" marT="0" marB="0">
                    <a:lnL>
                      <a:noFill/>
                    </a:lnL>
                    <a:lnR>
                      <a:noFill/>
                    </a:lnR>
                    <a:lnT>
                      <a:noFill/>
                    </a:lnT>
                    <a:lnB>
                      <a:noFill/>
                    </a:lnB>
                    <a:solidFill>
                      <a:schemeClr val="tx1"/>
                    </a:solidFill>
                  </a:tcPr>
                </a:tc>
              </a:tr>
              <a:tr h="642942">
                <a:tc>
                  <a:txBody>
                    <a:bodyPr/>
                    <a:lstStyle/>
                    <a:p>
                      <a:pPr>
                        <a:spcAft>
                          <a:spcPts val="0"/>
                        </a:spcAft>
                      </a:pPr>
                      <a:r>
                        <a:rPr lang="ru-RU" sz="2800" dirty="0" smtClean="0">
                          <a:solidFill>
                            <a:schemeClr val="bg1"/>
                          </a:solidFill>
                          <a:latin typeface="Times New Roman"/>
                          <a:ea typeface="Times New Roman"/>
                          <a:cs typeface="Times New Roman"/>
                        </a:rPr>
                        <a:t>2. уменьшилось </a:t>
                      </a:r>
                      <a:r>
                        <a:rPr lang="ru-RU" sz="2800" dirty="0">
                          <a:solidFill>
                            <a:schemeClr val="bg1"/>
                          </a:solidFill>
                          <a:latin typeface="Times New Roman"/>
                          <a:ea typeface="Times New Roman"/>
                          <a:cs typeface="Times New Roman"/>
                        </a:rPr>
                        <a:t>в 2 раза</a:t>
                      </a:r>
                    </a:p>
                  </a:txBody>
                  <a:tcPr marL="67945" marR="67945" marT="0" marB="0">
                    <a:lnL>
                      <a:noFill/>
                    </a:lnL>
                    <a:lnR>
                      <a:noFill/>
                    </a:lnR>
                    <a:lnT>
                      <a:noFill/>
                    </a:lnT>
                    <a:lnB>
                      <a:noFill/>
                    </a:lnB>
                    <a:solidFill>
                      <a:schemeClr val="tx1"/>
                    </a:solidFill>
                  </a:tcPr>
                </a:tc>
              </a:tr>
              <a:tr h="642942">
                <a:tc>
                  <a:txBody>
                    <a:bodyPr/>
                    <a:lstStyle/>
                    <a:p>
                      <a:pPr>
                        <a:spcAft>
                          <a:spcPts val="0"/>
                        </a:spcAft>
                      </a:pPr>
                      <a:r>
                        <a:rPr lang="ru-RU" sz="2800" dirty="0" smtClean="0">
                          <a:solidFill>
                            <a:schemeClr val="bg1"/>
                          </a:solidFill>
                          <a:latin typeface="Times New Roman"/>
                          <a:ea typeface="Times New Roman"/>
                          <a:cs typeface="Times New Roman"/>
                        </a:rPr>
                        <a:t>3. </a:t>
                      </a:r>
                      <a:r>
                        <a:rPr lang="en-US" sz="2800" dirty="0" smtClean="0">
                          <a:solidFill>
                            <a:schemeClr val="bg1"/>
                          </a:solidFill>
                          <a:latin typeface="Times New Roman"/>
                          <a:ea typeface="Times New Roman"/>
                          <a:cs typeface="Times New Roman"/>
                        </a:rPr>
                        <a:t>у</a:t>
                      </a:r>
                      <a:r>
                        <a:rPr lang="ru-RU" sz="2800" dirty="0" err="1">
                          <a:solidFill>
                            <a:schemeClr val="bg1"/>
                          </a:solidFill>
                          <a:latin typeface="Times New Roman"/>
                          <a:ea typeface="Times New Roman"/>
                          <a:cs typeface="Times New Roman"/>
                        </a:rPr>
                        <a:t>величилось</a:t>
                      </a:r>
                      <a:r>
                        <a:rPr lang="ru-RU" sz="2800" dirty="0">
                          <a:solidFill>
                            <a:schemeClr val="bg1"/>
                          </a:solidFill>
                          <a:latin typeface="Times New Roman"/>
                          <a:ea typeface="Times New Roman"/>
                          <a:cs typeface="Times New Roman"/>
                        </a:rPr>
                        <a:t> в 2 раза</a:t>
                      </a:r>
                    </a:p>
                  </a:txBody>
                  <a:tcPr marL="67945" marR="67945" marT="0" marB="0">
                    <a:lnL>
                      <a:noFill/>
                    </a:lnL>
                    <a:lnR>
                      <a:noFill/>
                    </a:lnR>
                    <a:lnT>
                      <a:noFill/>
                    </a:lnT>
                    <a:lnB>
                      <a:noFill/>
                    </a:lnB>
                    <a:solidFill>
                      <a:schemeClr val="tx1"/>
                    </a:solidFill>
                  </a:tcPr>
                </a:tc>
              </a:tr>
              <a:tr h="642942">
                <a:tc>
                  <a:txBody>
                    <a:bodyPr/>
                    <a:lstStyle/>
                    <a:p>
                      <a:pPr>
                        <a:spcAft>
                          <a:spcPts val="0"/>
                        </a:spcAft>
                      </a:pPr>
                      <a:r>
                        <a:rPr lang="ru-RU" sz="2800" dirty="0" smtClean="0">
                          <a:solidFill>
                            <a:schemeClr val="bg1"/>
                          </a:solidFill>
                          <a:latin typeface="Times New Roman"/>
                          <a:ea typeface="Times New Roman"/>
                          <a:cs typeface="Times New Roman"/>
                        </a:rPr>
                        <a:t>4. не </a:t>
                      </a:r>
                      <a:r>
                        <a:rPr lang="ru-RU" sz="2800" dirty="0">
                          <a:solidFill>
                            <a:schemeClr val="bg1"/>
                          </a:solidFill>
                          <a:latin typeface="Times New Roman"/>
                          <a:ea typeface="Times New Roman"/>
                          <a:cs typeface="Times New Roman"/>
                        </a:rPr>
                        <a:t>изменилось</a:t>
                      </a:r>
                    </a:p>
                  </a:txBody>
                  <a:tcPr marL="67945" marR="67945" marT="0" marB="0">
                    <a:lnL>
                      <a:noFill/>
                    </a:lnL>
                    <a:lnR>
                      <a:noFill/>
                    </a:lnR>
                    <a:lnT>
                      <a:noFill/>
                    </a:lnT>
                    <a:lnB>
                      <a:noFill/>
                    </a:lnB>
                    <a:solidFill>
                      <a:schemeClr val="tx1"/>
                    </a:solidFill>
                  </a:tcPr>
                </a:tc>
              </a:tr>
            </a:tbl>
          </a:graphicData>
        </a:graphic>
      </p:graphicFrame>
      <p:pic>
        <p:nvPicPr>
          <p:cNvPr id="70657" name="Picture 1"/>
          <p:cNvPicPr>
            <a:picLocks noChangeAspect="1" noChangeArrowheads="1"/>
          </p:cNvPicPr>
          <p:nvPr/>
        </p:nvPicPr>
        <p:blipFill>
          <a:blip r:embed="rId2"/>
          <a:srcRect/>
          <a:stretch>
            <a:fillRect/>
          </a:stretch>
        </p:blipFill>
        <p:spPr bwMode="auto">
          <a:xfrm>
            <a:off x="785786" y="3000372"/>
            <a:ext cx="3571900" cy="5421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065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457200" y="228600"/>
            <a:ext cx="8229600" cy="2414582"/>
          </a:xfrm>
        </p:spPr>
        <p:txBody>
          <a:bodyPr>
            <a:normAutofit/>
          </a:bodyPr>
          <a:lstStyle/>
          <a:p>
            <a:r>
              <a:rPr lang="ru-RU" sz="2800" dirty="0" smtClean="0">
                <a:solidFill>
                  <a:srgbClr val="FF0000"/>
                </a:solidFill>
              </a:rPr>
              <a:t>2002 г. А</a:t>
            </a:r>
            <a:r>
              <a:rPr lang="en-US" sz="2800" dirty="0" smtClean="0">
                <a:solidFill>
                  <a:srgbClr val="FF0000"/>
                </a:solidFill>
              </a:rPr>
              <a:t>1</a:t>
            </a:r>
            <a:r>
              <a:rPr lang="ru-RU" sz="2800" dirty="0" smtClean="0">
                <a:solidFill>
                  <a:srgbClr val="FF0000"/>
                </a:solidFill>
              </a:rPr>
              <a:t>4 (КИМ). </a:t>
            </a:r>
            <a:r>
              <a:rPr lang="ru-RU" sz="2800" dirty="0" smtClean="0"/>
              <a:t>В результате нагревания газа средняя кинетическая энергия теплового движения его молекул увеличилась в 4 раза. Как изменилась при этом абсолютная температура газа?</a:t>
            </a:r>
          </a:p>
        </p:txBody>
      </p:sp>
      <p:graphicFrame>
        <p:nvGraphicFramePr>
          <p:cNvPr id="5" name="Таблица 4"/>
          <p:cNvGraphicFramePr>
            <a:graphicFrameLocks noGrp="1"/>
          </p:cNvGraphicFramePr>
          <p:nvPr/>
        </p:nvGraphicFramePr>
        <p:xfrm>
          <a:off x="785786" y="3286124"/>
          <a:ext cx="7643866" cy="2571768"/>
        </p:xfrm>
        <a:graphic>
          <a:graphicData uri="http://schemas.openxmlformats.org/drawingml/2006/table">
            <a:tbl>
              <a:tblPr/>
              <a:tblGrid>
                <a:gridCol w="7643866"/>
              </a:tblGrid>
              <a:tr h="642942">
                <a:tc>
                  <a:txBody>
                    <a:bodyPr/>
                    <a:lstStyle/>
                    <a:p>
                      <a:pPr>
                        <a:spcAft>
                          <a:spcPts val="0"/>
                        </a:spcAft>
                      </a:pPr>
                      <a:r>
                        <a:rPr lang="ru-RU" sz="2800" dirty="0" smtClean="0">
                          <a:latin typeface="Times New Roman"/>
                          <a:ea typeface="Times New Roman"/>
                          <a:cs typeface="Times New Roman"/>
                        </a:rPr>
                        <a:t>1. увеличилась </a:t>
                      </a:r>
                      <a:r>
                        <a:rPr lang="ru-RU" sz="2800" dirty="0">
                          <a:latin typeface="Times New Roman"/>
                          <a:ea typeface="Times New Roman"/>
                          <a:cs typeface="Times New Roman"/>
                        </a:rPr>
                        <a:t>в 2 раза</a:t>
                      </a:r>
                    </a:p>
                  </a:txBody>
                  <a:tcPr marL="67945" marR="67945" marT="0" marB="0">
                    <a:lnL>
                      <a:noFill/>
                    </a:lnL>
                    <a:lnR>
                      <a:noFill/>
                    </a:lnR>
                    <a:lnT>
                      <a:noFill/>
                    </a:lnT>
                    <a:lnB>
                      <a:noFill/>
                    </a:lnB>
                    <a:solidFill>
                      <a:schemeClr val="tx1"/>
                    </a:solidFill>
                  </a:tcPr>
                </a:tc>
              </a:tr>
              <a:tr h="642942">
                <a:tc>
                  <a:txBody>
                    <a:bodyPr/>
                    <a:lstStyle/>
                    <a:p>
                      <a:pPr>
                        <a:spcAft>
                          <a:spcPts val="0"/>
                        </a:spcAft>
                      </a:pPr>
                      <a:r>
                        <a:rPr lang="ru-RU" sz="2800" dirty="0" smtClean="0">
                          <a:solidFill>
                            <a:schemeClr val="bg1"/>
                          </a:solidFill>
                          <a:latin typeface="Times New Roman"/>
                          <a:ea typeface="Times New Roman"/>
                          <a:cs typeface="Times New Roman"/>
                        </a:rPr>
                        <a:t>2. увеличилась </a:t>
                      </a:r>
                      <a:r>
                        <a:rPr lang="ru-RU" sz="2800" dirty="0">
                          <a:solidFill>
                            <a:schemeClr val="bg1"/>
                          </a:solidFill>
                          <a:latin typeface="Times New Roman"/>
                          <a:ea typeface="Times New Roman"/>
                          <a:cs typeface="Times New Roman"/>
                        </a:rPr>
                        <a:t>в 4 раза </a:t>
                      </a:r>
                    </a:p>
                  </a:txBody>
                  <a:tcPr marL="67945" marR="67945" marT="0" marB="0">
                    <a:lnL>
                      <a:noFill/>
                    </a:lnL>
                    <a:lnR>
                      <a:noFill/>
                    </a:lnR>
                    <a:lnT>
                      <a:noFill/>
                    </a:lnT>
                    <a:lnB>
                      <a:noFill/>
                    </a:lnB>
                    <a:solidFill>
                      <a:schemeClr val="tx1"/>
                    </a:solidFill>
                  </a:tcPr>
                </a:tc>
              </a:tr>
              <a:tr h="642942">
                <a:tc>
                  <a:txBody>
                    <a:bodyPr/>
                    <a:lstStyle/>
                    <a:p>
                      <a:pPr>
                        <a:spcAft>
                          <a:spcPts val="0"/>
                        </a:spcAft>
                      </a:pPr>
                      <a:r>
                        <a:rPr lang="ru-RU" sz="2800" dirty="0" smtClean="0">
                          <a:solidFill>
                            <a:schemeClr val="bg1"/>
                          </a:solidFill>
                          <a:latin typeface="Times New Roman"/>
                          <a:ea typeface="Times New Roman"/>
                          <a:cs typeface="Times New Roman"/>
                        </a:rPr>
                        <a:t>3. уменьшилась </a:t>
                      </a:r>
                      <a:r>
                        <a:rPr lang="ru-RU" sz="2800" dirty="0">
                          <a:solidFill>
                            <a:schemeClr val="bg1"/>
                          </a:solidFill>
                          <a:latin typeface="Times New Roman"/>
                          <a:ea typeface="Times New Roman"/>
                          <a:cs typeface="Times New Roman"/>
                        </a:rPr>
                        <a:t>в 4 раза</a:t>
                      </a:r>
                    </a:p>
                  </a:txBody>
                  <a:tcPr marL="67945" marR="67945" marT="0" marB="0">
                    <a:lnL>
                      <a:noFill/>
                    </a:lnL>
                    <a:lnR>
                      <a:noFill/>
                    </a:lnR>
                    <a:lnT>
                      <a:noFill/>
                    </a:lnT>
                    <a:lnB>
                      <a:noFill/>
                    </a:lnB>
                    <a:solidFill>
                      <a:schemeClr val="tx1"/>
                    </a:solidFill>
                  </a:tcPr>
                </a:tc>
              </a:tr>
              <a:tr h="642942">
                <a:tc>
                  <a:txBody>
                    <a:bodyPr/>
                    <a:lstStyle/>
                    <a:p>
                      <a:pPr>
                        <a:spcAft>
                          <a:spcPts val="0"/>
                        </a:spcAft>
                      </a:pPr>
                      <a:r>
                        <a:rPr lang="ru-RU" sz="2800" dirty="0" smtClean="0">
                          <a:solidFill>
                            <a:schemeClr val="bg1"/>
                          </a:solidFill>
                          <a:latin typeface="Times New Roman"/>
                          <a:ea typeface="Times New Roman"/>
                          <a:cs typeface="Times New Roman"/>
                        </a:rPr>
                        <a:t>4. не </a:t>
                      </a:r>
                      <a:r>
                        <a:rPr lang="ru-RU" sz="2800" dirty="0">
                          <a:solidFill>
                            <a:schemeClr val="bg1"/>
                          </a:solidFill>
                          <a:latin typeface="Times New Roman"/>
                          <a:ea typeface="Times New Roman"/>
                          <a:cs typeface="Times New Roman"/>
                        </a:rPr>
                        <a:t>изменилась</a:t>
                      </a:r>
                    </a:p>
                  </a:txBody>
                  <a:tcPr marL="67945" marR="67945" marT="0" marB="0">
                    <a:lnL>
                      <a:noFill/>
                    </a:lnL>
                    <a:lnR>
                      <a:noFill/>
                    </a:lnR>
                    <a:lnT>
                      <a:noFill/>
                    </a:lnT>
                    <a:lnB>
                      <a:noFill/>
                    </a:lnB>
                    <a:solidFill>
                      <a:schemeClr val="tx1"/>
                    </a:solidFill>
                  </a:tcPr>
                </a:tc>
              </a:tr>
            </a:tbl>
          </a:graphicData>
        </a:graphic>
      </p:graphicFrame>
      <p:pic>
        <p:nvPicPr>
          <p:cNvPr id="72705" name="Picture 1"/>
          <p:cNvPicPr>
            <a:picLocks noChangeAspect="1" noChangeArrowheads="1"/>
          </p:cNvPicPr>
          <p:nvPr/>
        </p:nvPicPr>
        <p:blipFill>
          <a:blip r:embed="rId2"/>
          <a:srcRect/>
          <a:stretch>
            <a:fillRect/>
          </a:stretch>
        </p:blipFill>
        <p:spPr bwMode="auto">
          <a:xfrm>
            <a:off x="857224" y="3357562"/>
            <a:ext cx="3583319" cy="52387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270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457200" y="228600"/>
            <a:ext cx="8229600" cy="3128962"/>
          </a:xfrm>
        </p:spPr>
        <p:txBody>
          <a:bodyPr>
            <a:normAutofit fontScale="90000"/>
          </a:bodyPr>
          <a:lstStyle/>
          <a:p>
            <a:r>
              <a:rPr lang="ru-RU" sz="2800" dirty="0" smtClean="0">
                <a:solidFill>
                  <a:srgbClr val="FF0000"/>
                </a:solidFill>
              </a:rPr>
              <a:t>2002 г. А29 (КИМ). </a:t>
            </a:r>
            <a:r>
              <a:rPr lang="ru-RU" sz="2800" dirty="0" smtClean="0"/>
              <a:t>Идеальный газ сначала нагревался при постоянном давлении, потом его давление увеличивалось при постоянном объеме, затем при постоянной температуре давление газа уменьшилось до первоначального значения. Какой из графиков в координатных осях </a:t>
            </a:r>
            <a:r>
              <a:rPr lang="en-US" sz="2800" dirty="0" smtClean="0"/>
              <a:t>p</a:t>
            </a:r>
            <a:r>
              <a:rPr lang="ru-RU" sz="2800" dirty="0" smtClean="0"/>
              <a:t>–</a:t>
            </a:r>
            <a:r>
              <a:rPr lang="en-US" sz="2800" dirty="0" smtClean="0"/>
              <a:t>V</a:t>
            </a:r>
            <a:r>
              <a:rPr lang="ru-RU" sz="2800" dirty="0" smtClean="0"/>
              <a:t> соответствует этим изменениям состояния газа?</a:t>
            </a:r>
          </a:p>
        </p:txBody>
      </p:sp>
      <p:pic>
        <p:nvPicPr>
          <p:cNvPr id="73730" name="Picture 2"/>
          <p:cNvPicPr>
            <a:picLocks noChangeAspect="1" noChangeArrowheads="1"/>
          </p:cNvPicPr>
          <p:nvPr/>
        </p:nvPicPr>
        <p:blipFill>
          <a:blip r:embed="rId2"/>
          <a:srcRect/>
          <a:stretch>
            <a:fillRect/>
          </a:stretch>
        </p:blipFill>
        <p:spPr bwMode="auto">
          <a:xfrm>
            <a:off x="285720" y="3500438"/>
            <a:ext cx="8189234" cy="1785950"/>
          </a:xfrm>
          <a:prstGeom prst="rect">
            <a:avLst/>
          </a:prstGeom>
          <a:noFill/>
          <a:ln w="9525">
            <a:noFill/>
            <a:miter lim="800000"/>
            <a:headEnd/>
            <a:tailEnd/>
          </a:ln>
          <a:effectLst/>
        </p:spPr>
      </p:pic>
      <p:pic>
        <p:nvPicPr>
          <p:cNvPr id="73731" name="Picture 3"/>
          <p:cNvPicPr>
            <a:picLocks noChangeAspect="1" noChangeArrowheads="1"/>
          </p:cNvPicPr>
          <p:nvPr/>
        </p:nvPicPr>
        <p:blipFill>
          <a:blip r:embed="rId3"/>
          <a:srcRect/>
          <a:stretch>
            <a:fillRect/>
          </a:stretch>
        </p:blipFill>
        <p:spPr bwMode="auto">
          <a:xfrm>
            <a:off x="4429124" y="3500438"/>
            <a:ext cx="2099178" cy="17145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373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68" y="142852"/>
            <a:ext cx="5323188" cy="923948"/>
          </a:xfrm>
        </p:spPr>
        <p:txBody>
          <a:bodyPr>
            <a:normAutofit/>
          </a:bodyPr>
          <a:lstStyle/>
          <a:p>
            <a:pPr lvl="0"/>
            <a:r>
              <a:rPr lang="ru-RU" dirty="0" smtClean="0"/>
              <a:t>Тепловое движение атомов и молекул </a:t>
            </a:r>
            <a:br>
              <a:rPr lang="ru-RU" dirty="0" smtClean="0"/>
            </a:br>
            <a:endParaRPr lang="ru-RU" dirty="0"/>
          </a:p>
        </p:txBody>
      </p:sp>
      <p:sp>
        <p:nvSpPr>
          <p:cNvPr id="3" name="Текст 2"/>
          <p:cNvSpPr>
            <a:spLocks noGrp="1"/>
          </p:cNvSpPr>
          <p:nvPr>
            <p:ph type="body" idx="2"/>
          </p:nvPr>
        </p:nvSpPr>
        <p:spPr>
          <a:xfrm>
            <a:off x="142844" y="1000108"/>
            <a:ext cx="7072362" cy="1174252"/>
          </a:xfrm>
        </p:spPr>
        <p:txBody>
          <a:bodyPr>
            <a:normAutofit/>
          </a:bodyPr>
          <a:lstStyle/>
          <a:p>
            <a:r>
              <a:rPr lang="ru-RU" sz="2400" dirty="0" smtClean="0"/>
              <a:t>Беспорядочное хаотическое движение молекул называется </a:t>
            </a:r>
            <a:r>
              <a:rPr lang="ru-RU" sz="2400" b="1" dirty="0" smtClean="0">
                <a:solidFill>
                  <a:srgbClr val="FF0000"/>
                </a:solidFill>
              </a:rPr>
              <a:t>тепловым движением.</a:t>
            </a:r>
          </a:p>
          <a:p>
            <a:endParaRPr lang="ru-RU" dirty="0"/>
          </a:p>
        </p:txBody>
      </p:sp>
      <p:sp>
        <p:nvSpPr>
          <p:cNvPr id="4" name="Содержимое 3"/>
          <p:cNvSpPr>
            <a:spLocks noGrp="1"/>
          </p:cNvSpPr>
          <p:nvPr>
            <p:ph sz="half" idx="1"/>
          </p:nvPr>
        </p:nvSpPr>
        <p:spPr>
          <a:xfrm>
            <a:off x="228600" y="2209800"/>
            <a:ext cx="6843730" cy="4505348"/>
          </a:xfrm>
        </p:spPr>
        <p:txBody>
          <a:bodyPr/>
          <a:lstStyle/>
          <a:p>
            <a:r>
              <a:rPr lang="ru-RU" b="1" dirty="0" smtClean="0"/>
              <a:t>Тепловое движение атомов в твердых телах:</a:t>
            </a:r>
          </a:p>
          <a:p>
            <a:r>
              <a:rPr lang="ru-RU" b="1" dirty="0" smtClean="0"/>
              <a:t>Тепловое движение молекул в жидкости:</a:t>
            </a:r>
          </a:p>
          <a:p>
            <a:r>
              <a:rPr lang="ru-RU" b="1" dirty="0" smtClean="0"/>
              <a:t>Тепловое движение молекул в газе:</a:t>
            </a:r>
            <a:endParaRPr lang="ru-RU" dirty="0"/>
          </a:p>
        </p:txBody>
      </p:sp>
      <p:pic>
        <p:nvPicPr>
          <p:cNvPr id="48134" name="Picture 6" descr="Тепловое движение атомов в твердых телах."/>
          <p:cNvPicPr>
            <a:picLocks noChangeAspect="1" noChangeArrowheads="1"/>
          </p:cNvPicPr>
          <p:nvPr/>
        </p:nvPicPr>
        <p:blipFill>
          <a:blip r:embed="rId2"/>
          <a:srcRect/>
          <a:stretch>
            <a:fillRect/>
          </a:stretch>
        </p:blipFill>
        <p:spPr bwMode="auto">
          <a:xfrm>
            <a:off x="7215206" y="1142984"/>
            <a:ext cx="1800225" cy="1800225"/>
          </a:xfrm>
          <a:prstGeom prst="rect">
            <a:avLst/>
          </a:prstGeom>
          <a:noFill/>
        </p:spPr>
      </p:pic>
      <p:pic>
        <p:nvPicPr>
          <p:cNvPr id="48136" name="Picture 8" descr="Тепловое движение молекул в жидкости."/>
          <p:cNvPicPr>
            <a:picLocks noChangeAspect="1" noChangeArrowheads="1" noCrop="1"/>
          </p:cNvPicPr>
          <p:nvPr/>
        </p:nvPicPr>
        <p:blipFill>
          <a:blip r:embed="rId3"/>
          <a:srcRect/>
          <a:stretch>
            <a:fillRect/>
          </a:stretch>
        </p:blipFill>
        <p:spPr bwMode="auto">
          <a:xfrm>
            <a:off x="7215206" y="3000372"/>
            <a:ext cx="1800225" cy="1800225"/>
          </a:xfrm>
          <a:prstGeom prst="rect">
            <a:avLst/>
          </a:prstGeom>
          <a:noFill/>
        </p:spPr>
      </p:pic>
      <p:pic>
        <p:nvPicPr>
          <p:cNvPr id="48138" name="Picture 10" descr="Хаотичное движение молекул в газе."/>
          <p:cNvPicPr>
            <a:picLocks noChangeAspect="1" noChangeArrowheads="1"/>
          </p:cNvPicPr>
          <p:nvPr/>
        </p:nvPicPr>
        <p:blipFill>
          <a:blip r:embed="rId4"/>
          <a:srcRect/>
          <a:stretch>
            <a:fillRect/>
          </a:stretch>
        </p:blipFill>
        <p:spPr bwMode="auto">
          <a:xfrm>
            <a:off x="7215206" y="4857760"/>
            <a:ext cx="1800225" cy="1800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8134"/>
                                        </p:tgtEl>
                                        <p:attrNameLst>
                                          <p:attrName>style.visibility</p:attrName>
                                        </p:attrNameLst>
                                      </p:cBhvr>
                                      <p:to>
                                        <p:strVal val="visible"/>
                                      </p:to>
                                    </p:set>
                                    <p:animEffect transition="in" filter="blinds(horizontal)">
                                      <p:cBhvr>
                                        <p:cTn id="17" dur="500"/>
                                        <p:tgtEl>
                                          <p:spTgt spid="481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linds(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8136"/>
                                        </p:tgtEl>
                                        <p:attrNameLst>
                                          <p:attrName>style.visibility</p:attrName>
                                        </p:attrNameLst>
                                      </p:cBhvr>
                                      <p:to>
                                        <p:strVal val="visible"/>
                                      </p:to>
                                    </p:set>
                                    <p:animEffect transition="in" filter="blinds(horizontal)">
                                      <p:cBhvr>
                                        <p:cTn id="27" dur="500"/>
                                        <p:tgtEl>
                                          <p:spTgt spid="4813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8138"/>
                                        </p:tgtEl>
                                        <p:attrNameLst>
                                          <p:attrName>style.visibility</p:attrName>
                                        </p:attrNameLst>
                                      </p:cBhvr>
                                      <p:to>
                                        <p:strVal val="visible"/>
                                      </p:to>
                                    </p:set>
                                    <p:animEffect transition="in" filter="blinds(horizontal)">
                                      <p:cBhvr>
                                        <p:cTn id="37" dur="500"/>
                                        <p:tgtEl>
                                          <p:spTgt spid="48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011222"/>
          </a:xfrm>
        </p:spPr>
        <p:txBody>
          <a:bodyPr>
            <a:noAutofit/>
          </a:bodyPr>
          <a:lstStyle/>
          <a:p>
            <a:r>
              <a:rPr lang="ru-RU" sz="2400" b="1" dirty="0" smtClean="0">
                <a:solidFill>
                  <a:srgbClr val="FF0000"/>
                </a:solidFill>
              </a:rPr>
              <a:t>(ЕГЭ 2002 г., </a:t>
            </a:r>
            <a:r>
              <a:rPr lang="ru-RU" sz="2400" b="1" dirty="0" err="1" smtClean="0">
                <a:solidFill>
                  <a:srgbClr val="FF0000"/>
                </a:solidFill>
              </a:rPr>
              <a:t>Демо</a:t>
            </a:r>
            <a:r>
              <a:rPr lang="ru-RU" sz="2400" b="1" dirty="0" smtClean="0">
                <a:solidFill>
                  <a:srgbClr val="FF0000"/>
                </a:solidFill>
              </a:rPr>
              <a:t>) А30. </a:t>
            </a:r>
            <a:r>
              <a:rPr lang="ru-RU" sz="2400" dirty="0" smtClean="0"/>
              <a:t>Какова температура идеального газа в точке 2, если в точке 4 она равна 200К</a:t>
            </a:r>
            <a:endParaRPr lang="ru-RU" sz="2400" b="1" dirty="0"/>
          </a:p>
        </p:txBody>
      </p:sp>
      <p:sp>
        <p:nvSpPr>
          <p:cNvPr id="5" name="Прямоугольник 4"/>
          <p:cNvSpPr/>
          <p:nvPr/>
        </p:nvSpPr>
        <p:spPr>
          <a:xfrm>
            <a:off x="642910" y="3714752"/>
            <a:ext cx="2714644" cy="1815882"/>
          </a:xfrm>
          <a:prstGeom prst="rect">
            <a:avLst/>
          </a:prstGeom>
        </p:spPr>
        <p:txBody>
          <a:bodyPr wrap="square">
            <a:spAutoFit/>
          </a:bodyPr>
          <a:lstStyle/>
          <a:p>
            <a:pPr marL="457200" indent="-457200">
              <a:buFont typeface="+mj-lt"/>
              <a:buAutoNum type="arabicPeriod"/>
            </a:pPr>
            <a:r>
              <a:rPr lang="ru-RU" sz="2800" dirty="0" smtClean="0"/>
              <a:t>200 К</a:t>
            </a:r>
          </a:p>
          <a:p>
            <a:pPr marL="457200" indent="-457200">
              <a:buFont typeface="+mj-lt"/>
              <a:buAutoNum type="arabicPeriod"/>
            </a:pPr>
            <a:r>
              <a:rPr lang="ru-RU" sz="2800" dirty="0" smtClean="0"/>
              <a:t>400 К</a:t>
            </a:r>
          </a:p>
          <a:p>
            <a:pPr marL="457200" indent="-457200">
              <a:buFont typeface="+mj-lt"/>
              <a:buAutoNum type="arabicPeriod"/>
            </a:pPr>
            <a:r>
              <a:rPr lang="ru-RU" sz="2800" dirty="0" smtClean="0"/>
              <a:t>600 К</a:t>
            </a:r>
          </a:p>
          <a:p>
            <a:pPr marL="457200" indent="-457200">
              <a:buFont typeface="+mj-lt"/>
              <a:buAutoNum type="arabicPeriod"/>
            </a:pPr>
            <a:r>
              <a:rPr lang="ru-RU" sz="2800" dirty="0" smtClean="0"/>
              <a:t>1200 К</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5298" name="Object 2"/>
          <p:cNvGraphicFramePr>
            <a:graphicFrameLocks noChangeAspect="1"/>
          </p:cNvGraphicFramePr>
          <p:nvPr/>
        </p:nvGraphicFramePr>
        <p:xfrm>
          <a:off x="3593246" y="2285992"/>
          <a:ext cx="4945933" cy="3911872"/>
        </p:xfrm>
        <a:graphic>
          <a:graphicData uri="http://schemas.openxmlformats.org/presentationml/2006/ole">
            <p:oleObj spid="_x0000_s98306" name="Picture" r:id="rId3" imgW="1609560" imgH="1272600" progId="Word.Picture.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939784"/>
          </a:xfrm>
        </p:spPr>
        <p:txBody>
          <a:bodyPr>
            <a:noAutofit/>
          </a:bodyPr>
          <a:lstStyle/>
          <a:p>
            <a:r>
              <a:rPr lang="ru-RU" sz="2400" b="1" dirty="0" smtClean="0">
                <a:solidFill>
                  <a:srgbClr val="FF0000"/>
                </a:solidFill>
              </a:rPr>
              <a:t>(ЕГЭ 2003 г., КИМ) А8. </a:t>
            </a:r>
            <a:r>
              <a:rPr lang="ru-RU" sz="2400" dirty="0" smtClean="0"/>
              <a:t>Диффузия происходит быстрее при повышении температуры вещества, потому что</a:t>
            </a:r>
            <a:endParaRPr lang="ru-RU" sz="2400" b="1" dirty="0"/>
          </a:p>
        </p:txBody>
      </p:sp>
      <p:sp>
        <p:nvSpPr>
          <p:cNvPr id="5" name="Прямоугольник 4"/>
          <p:cNvSpPr/>
          <p:nvPr/>
        </p:nvSpPr>
        <p:spPr>
          <a:xfrm>
            <a:off x="714348" y="2500306"/>
            <a:ext cx="7500990" cy="1815882"/>
          </a:xfrm>
          <a:prstGeom prst="rect">
            <a:avLst/>
          </a:prstGeom>
        </p:spPr>
        <p:txBody>
          <a:bodyPr wrap="square">
            <a:spAutoFit/>
          </a:bodyPr>
          <a:lstStyle/>
          <a:p>
            <a:pPr marL="457200" lvl="0" indent="-457200" hangingPunct="0">
              <a:buFont typeface="+mj-lt"/>
              <a:buAutoNum type="arabicPeriod"/>
            </a:pPr>
            <a:r>
              <a:rPr lang="ru-RU" sz="2800" dirty="0" smtClean="0"/>
              <a:t>увеличивается скорость движения частиц</a:t>
            </a:r>
          </a:p>
          <a:p>
            <a:pPr marL="457200" lvl="0" indent="-457200" hangingPunct="0">
              <a:buFont typeface="+mj-lt"/>
              <a:buAutoNum type="arabicPeriod"/>
            </a:pPr>
            <a:r>
              <a:rPr lang="ru-RU" sz="2800" dirty="0" smtClean="0"/>
              <a:t>увеличивается взаимодействие частиц</a:t>
            </a:r>
          </a:p>
          <a:p>
            <a:pPr marL="457200" lvl="0" indent="-457200" hangingPunct="0">
              <a:buFont typeface="+mj-lt"/>
              <a:buAutoNum type="arabicPeriod"/>
            </a:pPr>
            <a:r>
              <a:rPr lang="ru-RU" sz="2800" dirty="0" smtClean="0"/>
              <a:t>тело при нагревании расширяется</a:t>
            </a:r>
          </a:p>
          <a:p>
            <a:pPr marL="457200" indent="-457200">
              <a:buFont typeface="+mj-lt"/>
              <a:buAutoNum type="arabicPeriod"/>
            </a:pPr>
            <a:r>
              <a:rPr lang="ru-RU" sz="2800" dirty="0" smtClean="0"/>
              <a:t>уменьшается скорость движения частиц</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511288"/>
          </a:xfrm>
        </p:spPr>
        <p:txBody>
          <a:bodyPr>
            <a:noAutofit/>
          </a:bodyPr>
          <a:lstStyle/>
          <a:p>
            <a:r>
              <a:rPr lang="ru-RU" sz="2400" b="1" dirty="0" smtClean="0">
                <a:solidFill>
                  <a:srgbClr val="FF0000"/>
                </a:solidFill>
              </a:rPr>
              <a:t>(ЕГЭ 2003 г., КИМ) А9. </a:t>
            </a:r>
            <a:r>
              <a:rPr lang="ru-RU" sz="2400" dirty="0" smtClean="0"/>
              <a:t>При неизменной концентрации частиц идеального газа средняя кинетическая энергия теплового движения его молекул увеличилась в 3 раза. При этом давление газа</a:t>
            </a:r>
            <a:endParaRPr lang="ru-RU" sz="2400" b="1" dirty="0"/>
          </a:p>
        </p:txBody>
      </p:sp>
      <p:sp>
        <p:nvSpPr>
          <p:cNvPr id="5" name="Прямоугольник 4"/>
          <p:cNvSpPr/>
          <p:nvPr/>
        </p:nvSpPr>
        <p:spPr>
          <a:xfrm>
            <a:off x="785786" y="2643182"/>
            <a:ext cx="7286676" cy="1815882"/>
          </a:xfrm>
          <a:prstGeom prst="rect">
            <a:avLst/>
          </a:prstGeom>
        </p:spPr>
        <p:txBody>
          <a:bodyPr wrap="square">
            <a:spAutoFit/>
          </a:bodyPr>
          <a:lstStyle/>
          <a:p>
            <a:pPr marL="457200" lvl="0" indent="-457200" hangingPunct="0">
              <a:buFont typeface="+mj-lt"/>
              <a:buAutoNum type="arabicPeriod"/>
            </a:pPr>
            <a:r>
              <a:rPr lang="ru-RU" sz="2800" dirty="0" smtClean="0"/>
              <a:t>уменьшилось в 3 раза</a:t>
            </a:r>
          </a:p>
          <a:p>
            <a:pPr marL="457200" lvl="0" indent="-457200" hangingPunct="0">
              <a:buFont typeface="+mj-lt"/>
              <a:buAutoNum type="arabicPeriod"/>
            </a:pPr>
            <a:r>
              <a:rPr lang="ru-RU" sz="2800" dirty="0" smtClean="0"/>
              <a:t>увеличилось в 3 раза</a:t>
            </a:r>
          </a:p>
          <a:p>
            <a:pPr marL="457200" lvl="0" indent="-457200" hangingPunct="0">
              <a:buFont typeface="+mj-lt"/>
              <a:buAutoNum type="arabicPeriod"/>
            </a:pPr>
            <a:r>
              <a:rPr lang="ru-RU" sz="2800" dirty="0" smtClean="0"/>
              <a:t>увеличилось в 9 раз</a:t>
            </a:r>
          </a:p>
          <a:p>
            <a:pPr marL="457200" indent="-457200">
              <a:buFont typeface="+mj-lt"/>
              <a:buAutoNum type="arabicPeriod"/>
            </a:pPr>
            <a:r>
              <a:rPr lang="ru-RU" sz="2800" dirty="0" smtClean="0"/>
              <a:t>не изменилось</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715375" cy="1654175"/>
          </a:xfrm>
        </p:spPr>
        <p:txBody>
          <a:bodyPr>
            <a:noAutofit/>
          </a:bodyPr>
          <a:lstStyle/>
          <a:p>
            <a:r>
              <a:rPr lang="ru-RU" sz="2400" b="1" dirty="0" smtClean="0">
                <a:solidFill>
                  <a:srgbClr val="FF0000"/>
                </a:solidFill>
              </a:rPr>
              <a:t>(ЕГЭ 2003 г., КИМ) А10. </a:t>
            </a:r>
            <a:r>
              <a:rPr lang="ru-RU" sz="2400" dirty="0" smtClean="0"/>
              <a:t>На рисунке изображен график зависимости давления газа на стенки сосуда от температуры. Какой процесс изменения состояния газа изображен?</a:t>
            </a:r>
            <a:endParaRPr lang="ru-RU" sz="2400" b="1" dirty="0"/>
          </a:p>
        </p:txBody>
      </p:sp>
      <p:sp>
        <p:nvSpPr>
          <p:cNvPr id="5" name="Прямоугольник 4"/>
          <p:cNvSpPr/>
          <p:nvPr/>
        </p:nvSpPr>
        <p:spPr>
          <a:xfrm>
            <a:off x="3929026" y="4572008"/>
            <a:ext cx="5214974" cy="1815882"/>
          </a:xfrm>
          <a:prstGeom prst="rect">
            <a:avLst/>
          </a:prstGeom>
        </p:spPr>
        <p:txBody>
          <a:bodyPr wrap="square">
            <a:spAutoFit/>
          </a:bodyPr>
          <a:lstStyle/>
          <a:p>
            <a:pPr marL="457200" lvl="0" indent="-457200" hangingPunct="0">
              <a:buFont typeface="+mj-lt"/>
              <a:buAutoNum type="arabicPeriod"/>
            </a:pPr>
            <a:r>
              <a:rPr lang="ru-RU" sz="2800" dirty="0" smtClean="0"/>
              <a:t>изобарное нагревание</a:t>
            </a:r>
          </a:p>
          <a:p>
            <a:pPr marL="457200" lvl="0" indent="-457200" hangingPunct="0">
              <a:buFont typeface="+mj-lt"/>
              <a:buAutoNum type="arabicPeriod"/>
            </a:pPr>
            <a:r>
              <a:rPr lang="ru-RU" sz="2800" dirty="0" smtClean="0"/>
              <a:t>изохорное охлаждение</a:t>
            </a:r>
          </a:p>
          <a:p>
            <a:pPr marL="457200" lvl="0" indent="-457200" hangingPunct="0">
              <a:buFont typeface="+mj-lt"/>
              <a:buAutoNum type="arabicPeriod"/>
            </a:pPr>
            <a:r>
              <a:rPr lang="ru-RU" sz="2800" dirty="0" smtClean="0"/>
              <a:t>изотермическое сжатие</a:t>
            </a:r>
          </a:p>
          <a:p>
            <a:pPr marL="457200" indent="-457200">
              <a:buFont typeface="+mj-lt"/>
              <a:buAutoNum type="arabicPeriod"/>
            </a:pPr>
            <a:r>
              <a:rPr lang="ru-RU" sz="2800" dirty="0" smtClean="0"/>
              <a:t>изохорное нагревание</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65538" name="Picture 2"/>
          <p:cNvPicPr>
            <a:picLocks noChangeAspect="1" noChangeArrowheads="1"/>
          </p:cNvPicPr>
          <p:nvPr/>
        </p:nvPicPr>
        <p:blipFill>
          <a:blip r:embed="rId2"/>
          <a:srcRect/>
          <a:stretch>
            <a:fillRect/>
          </a:stretch>
        </p:blipFill>
        <p:spPr bwMode="auto">
          <a:xfrm>
            <a:off x="357158" y="2000240"/>
            <a:ext cx="3767974" cy="26432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715375" cy="1296987"/>
          </a:xfrm>
        </p:spPr>
        <p:txBody>
          <a:bodyPr>
            <a:noAutofit/>
          </a:bodyPr>
          <a:lstStyle/>
          <a:p>
            <a:r>
              <a:rPr lang="ru-RU" sz="2400" b="1" dirty="0" smtClean="0">
                <a:solidFill>
                  <a:srgbClr val="FF0000"/>
                </a:solidFill>
              </a:rPr>
              <a:t>(ЕГЭ 2003 г., КИМ) А1</a:t>
            </a:r>
            <a:r>
              <a:rPr lang="en-US" sz="2400" b="1" dirty="0" smtClean="0">
                <a:solidFill>
                  <a:srgbClr val="FF0000"/>
                </a:solidFill>
              </a:rPr>
              <a:t>3</a:t>
            </a:r>
            <a:r>
              <a:rPr lang="ru-RU" sz="2400" b="1" dirty="0" smtClean="0">
                <a:solidFill>
                  <a:srgbClr val="FF0000"/>
                </a:solidFill>
              </a:rPr>
              <a:t>. </a:t>
            </a:r>
            <a:br>
              <a:rPr lang="ru-RU" sz="2400" b="1" dirty="0" smtClean="0">
                <a:solidFill>
                  <a:srgbClr val="FF0000"/>
                </a:solidFill>
              </a:rPr>
            </a:br>
            <a:r>
              <a:rPr lang="ru-RU" sz="2400" dirty="0" smtClean="0"/>
              <a:t>Температура кипения воды зависит от</a:t>
            </a:r>
            <a:endParaRPr lang="ru-RU" sz="2400" b="1"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500034" y="1928802"/>
            <a:ext cx="8143932" cy="1815882"/>
          </a:xfrm>
          <a:prstGeom prst="rect">
            <a:avLst/>
          </a:prstGeom>
        </p:spPr>
        <p:txBody>
          <a:bodyPr wrap="square">
            <a:spAutoFit/>
          </a:bodyPr>
          <a:lstStyle/>
          <a:p>
            <a:pPr marL="342900" lvl="0" indent="-342900" hangingPunct="0">
              <a:buFont typeface="+mj-lt"/>
              <a:buAutoNum type="arabicPeriod"/>
            </a:pPr>
            <a:r>
              <a:rPr lang="ru-RU" sz="2800" dirty="0" smtClean="0"/>
              <a:t>мощности нагревателя</a:t>
            </a:r>
          </a:p>
          <a:p>
            <a:pPr marL="342900" lvl="0" indent="-342900" hangingPunct="0">
              <a:buFont typeface="+mj-lt"/>
              <a:buAutoNum type="arabicPeriod"/>
            </a:pPr>
            <a:r>
              <a:rPr lang="ru-RU" sz="2800" dirty="0" smtClean="0"/>
              <a:t>вещества сосуда, в котором нагревается вода</a:t>
            </a:r>
          </a:p>
          <a:p>
            <a:pPr marL="342900" lvl="0" indent="-342900" hangingPunct="0">
              <a:buFont typeface="+mj-lt"/>
              <a:buAutoNum type="arabicPeriod"/>
            </a:pPr>
            <a:r>
              <a:rPr lang="ru-RU" sz="2800" dirty="0" smtClean="0"/>
              <a:t>атмосферного давления</a:t>
            </a:r>
          </a:p>
          <a:p>
            <a:pPr marL="342900" lvl="0" indent="-342900" hangingPunct="0">
              <a:buFont typeface="+mj-lt"/>
              <a:buAutoNum type="arabicPeriod"/>
            </a:pPr>
            <a:r>
              <a:rPr lang="ru-RU" sz="2800" dirty="0" smtClean="0"/>
              <a:t>начальной температуры воды</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715375" cy="1582737"/>
          </a:xfrm>
        </p:spPr>
        <p:txBody>
          <a:bodyPr>
            <a:noAutofit/>
          </a:bodyPr>
          <a:lstStyle/>
          <a:p>
            <a:r>
              <a:rPr lang="ru-RU" sz="2400" b="1" dirty="0" smtClean="0">
                <a:solidFill>
                  <a:srgbClr val="FF0000"/>
                </a:solidFill>
              </a:rPr>
              <a:t>(ЕГЭ 2003 г., КИМ) А1</a:t>
            </a:r>
            <a:r>
              <a:rPr lang="en-US" sz="2400" b="1" dirty="0" smtClean="0">
                <a:solidFill>
                  <a:srgbClr val="FF0000"/>
                </a:solidFill>
              </a:rPr>
              <a:t>4</a:t>
            </a:r>
            <a:r>
              <a:rPr lang="ru-RU" sz="2400" b="1" dirty="0" smtClean="0">
                <a:solidFill>
                  <a:srgbClr val="FF0000"/>
                </a:solidFill>
              </a:rPr>
              <a:t>. </a:t>
            </a:r>
            <a:r>
              <a:rPr lang="ru-RU" sz="2400" dirty="0" smtClean="0"/>
              <a:t>На рисунке изображен график плавления и кристаллизации нафталина. Какая из точек соответствует началу отвердевания вещества?</a:t>
            </a:r>
            <a:endParaRPr lang="ru-RU" sz="2400" b="1"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1000100" y="2500306"/>
            <a:ext cx="2286016" cy="1815882"/>
          </a:xfrm>
          <a:prstGeom prst="rect">
            <a:avLst/>
          </a:prstGeom>
        </p:spPr>
        <p:txBody>
          <a:bodyPr wrap="square">
            <a:spAutoFit/>
          </a:bodyPr>
          <a:lstStyle/>
          <a:p>
            <a:pPr marL="342900" lvl="0" indent="-342900" hangingPunct="0">
              <a:buFont typeface="+mj-lt"/>
              <a:buAutoNum type="arabicPeriod"/>
            </a:pPr>
            <a:r>
              <a:rPr lang="ru-RU" sz="2800" dirty="0" smtClean="0"/>
              <a:t>точка 2</a:t>
            </a:r>
          </a:p>
          <a:p>
            <a:pPr marL="342900" lvl="0" indent="-342900" hangingPunct="0">
              <a:buFont typeface="+mj-lt"/>
              <a:buAutoNum type="arabicPeriod"/>
            </a:pPr>
            <a:r>
              <a:rPr lang="ru-RU" sz="2800" dirty="0" smtClean="0"/>
              <a:t>точка 4</a:t>
            </a:r>
          </a:p>
          <a:p>
            <a:pPr marL="342900" lvl="0" indent="-342900" hangingPunct="0">
              <a:buFont typeface="+mj-lt"/>
              <a:buAutoNum type="arabicPeriod"/>
            </a:pPr>
            <a:r>
              <a:rPr lang="ru-RU" sz="2800" dirty="0" smtClean="0"/>
              <a:t>точка 5</a:t>
            </a:r>
          </a:p>
          <a:p>
            <a:pPr marL="342900" indent="-342900">
              <a:buFont typeface="+mj-lt"/>
              <a:buAutoNum type="arabicPeriod"/>
            </a:pPr>
            <a:r>
              <a:rPr lang="ru-RU" sz="2800" dirty="0" smtClean="0"/>
              <a:t>точка 6</a:t>
            </a:r>
            <a:endParaRPr lang="ru-RU" sz="2800" dirty="0"/>
          </a:p>
        </p:txBody>
      </p:sp>
      <p:pic>
        <p:nvPicPr>
          <p:cNvPr id="67586" name="Picture 2"/>
          <p:cNvPicPr>
            <a:picLocks noChangeAspect="1" noChangeArrowheads="1"/>
          </p:cNvPicPr>
          <p:nvPr/>
        </p:nvPicPr>
        <p:blipFill>
          <a:blip r:embed="rId2"/>
          <a:srcRect/>
          <a:stretch>
            <a:fillRect/>
          </a:stretch>
        </p:blipFill>
        <p:spPr bwMode="auto">
          <a:xfrm>
            <a:off x="4071934" y="2143116"/>
            <a:ext cx="4657744" cy="23745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154098"/>
          </a:xfrm>
        </p:spPr>
        <p:txBody>
          <a:bodyPr>
            <a:noAutofit/>
          </a:bodyPr>
          <a:lstStyle/>
          <a:p>
            <a:r>
              <a:rPr lang="ru-RU" sz="2400" b="1" dirty="0" smtClean="0">
                <a:solidFill>
                  <a:srgbClr val="FF0000"/>
                </a:solidFill>
              </a:rPr>
              <a:t>(ЕГЭ 2004 г., </a:t>
            </a:r>
            <a:r>
              <a:rPr lang="ru-RU" sz="2400" b="1" dirty="0" err="1" smtClean="0">
                <a:solidFill>
                  <a:srgbClr val="FF0000"/>
                </a:solidFill>
              </a:rPr>
              <a:t>демо</a:t>
            </a:r>
            <a:r>
              <a:rPr lang="ru-RU" sz="2400" b="1" dirty="0" smtClean="0">
                <a:solidFill>
                  <a:srgbClr val="FF0000"/>
                </a:solidFill>
              </a:rPr>
              <a:t>) А7. </a:t>
            </a:r>
            <a:r>
              <a:rPr lang="ru-RU" sz="2400" dirty="0" smtClean="0"/>
              <a:t>Давление идеального газа зависит от  </a:t>
            </a:r>
            <a:br>
              <a:rPr lang="ru-RU" sz="2400" dirty="0" smtClean="0"/>
            </a:br>
            <a:r>
              <a:rPr lang="ru-RU" sz="2400" b="1" dirty="0" smtClean="0"/>
              <a:t>А. </a:t>
            </a:r>
            <a:r>
              <a:rPr lang="ru-RU" sz="2400" dirty="0" smtClean="0"/>
              <a:t>концентрации молекул.</a:t>
            </a:r>
            <a:br>
              <a:rPr lang="ru-RU" sz="2400" dirty="0" smtClean="0"/>
            </a:br>
            <a:r>
              <a:rPr lang="ru-RU" sz="2400" b="1" dirty="0" smtClean="0"/>
              <a:t>Б. </a:t>
            </a:r>
            <a:r>
              <a:rPr lang="ru-RU" sz="2400" dirty="0" smtClean="0"/>
              <a:t>средней кинетической энергии молекул.</a:t>
            </a:r>
            <a:endParaRPr lang="ru-RU" sz="2400" b="1" dirty="0"/>
          </a:p>
        </p:txBody>
      </p:sp>
      <p:sp>
        <p:nvSpPr>
          <p:cNvPr id="5" name="Прямоугольник 4"/>
          <p:cNvSpPr/>
          <p:nvPr/>
        </p:nvSpPr>
        <p:spPr>
          <a:xfrm>
            <a:off x="2143108" y="2000240"/>
            <a:ext cx="3286148" cy="1815882"/>
          </a:xfrm>
          <a:prstGeom prst="rect">
            <a:avLst/>
          </a:prstGeom>
        </p:spPr>
        <p:txBody>
          <a:bodyPr wrap="square">
            <a:spAutoFit/>
          </a:bodyPr>
          <a:lstStyle/>
          <a:p>
            <a:pPr marL="457200" indent="-457200">
              <a:buFont typeface="+mj-lt"/>
              <a:buAutoNum type="arabicPeriod"/>
            </a:pPr>
            <a:r>
              <a:rPr lang="ru-RU" sz="2800" dirty="0" smtClean="0"/>
              <a:t>только от А</a:t>
            </a:r>
          </a:p>
          <a:p>
            <a:pPr marL="457200" indent="-457200">
              <a:buFont typeface="+mj-lt"/>
              <a:buAutoNum type="arabicPeriod"/>
            </a:pPr>
            <a:r>
              <a:rPr lang="ru-RU" sz="2800" dirty="0" smtClean="0"/>
              <a:t>только от Б</a:t>
            </a:r>
          </a:p>
          <a:p>
            <a:pPr marL="457200" indent="-457200">
              <a:buFont typeface="+mj-lt"/>
              <a:buAutoNum type="arabicPeriod"/>
            </a:pPr>
            <a:r>
              <a:rPr lang="ru-RU" sz="2800" dirty="0" smtClean="0"/>
              <a:t>и от А, и от Б</a:t>
            </a:r>
          </a:p>
          <a:p>
            <a:pPr marL="457200" indent="-457200">
              <a:buFont typeface="+mj-lt"/>
              <a:buAutoNum type="arabicPeriod"/>
            </a:pPr>
            <a:r>
              <a:rPr lang="ru-RU" sz="2800" dirty="0" smtClean="0"/>
              <a:t>ни от А, ни от Б</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715375" cy="1511300"/>
          </a:xfrm>
        </p:spPr>
        <p:txBody>
          <a:bodyPr>
            <a:noAutofit/>
          </a:bodyPr>
          <a:lstStyle/>
          <a:p>
            <a:r>
              <a:rPr lang="ru-RU" sz="2400" b="1" dirty="0" smtClean="0">
                <a:solidFill>
                  <a:srgbClr val="FF0000"/>
                </a:solidFill>
              </a:rPr>
              <a:t>(ЕГЭ 2004 г., </a:t>
            </a:r>
            <a:r>
              <a:rPr lang="ru-RU" sz="2400" b="1" dirty="0" err="1" smtClean="0">
                <a:solidFill>
                  <a:srgbClr val="FF0000"/>
                </a:solidFill>
              </a:rPr>
              <a:t>демо</a:t>
            </a:r>
            <a:r>
              <a:rPr lang="ru-RU" sz="2400" b="1" dirty="0" smtClean="0">
                <a:solidFill>
                  <a:srgbClr val="FF0000"/>
                </a:solidFill>
              </a:rPr>
              <a:t>) А10. </a:t>
            </a:r>
            <a:br>
              <a:rPr lang="ru-RU" sz="2400" b="1" dirty="0" smtClean="0">
                <a:solidFill>
                  <a:srgbClr val="FF0000"/>
                </a:solidFill>
              </a:rPr>
            </a:br>
            <a:r>
              <a:rPr lang="ru-RU" sz="2400" dirty="0" smtClean="0"/>
              <a:t>Весной при таянии  льда в водоеме температура окружающего воздуха</a:t>
            </a:r>
            <a:endParaRPr lang="ru-RU" sz="2400" b="1" dirty="0"/>
          </a:p>
        </p:txBody>
      </p:sp>
      <p:sp>
        <p:nvSpPr>
          <p:cNvPr id="5" name="Прямоугольник 4"/>
          <p:cNvSpPr/>
          <p:nvPr/>
        </p:nvSpPr>
        <p:spPr>
          <a:xfrm>
            <a:off x="428596" y="2214554"/>
            <a:ext cx="8286808" cy="1815882"/>
          </a:xfrm>
          <a:prstGeom prst="rect">
            <a:avLst/>
          </a:prstGeom>
        </p:spPr>
        <p:txBody>
          <a:bodyPr wrap="square">
            <a:spAutoFit/>
          </a:bodyPr>
          <a:lstStyle/>
          <a:p>
            <a:pPr marL="457200" indent="-457200">
              <a:buFont typeface="+mj-lt"/>
              <a:buAutoNum type="arabicPeriod"/>
            </a:pPr>
            <a:r>
              <a:rPr lang="ru-RU" sz="2800" dirty="0" smtClean="0"/>
              <a:t>уменьшается</a:t>
            </a:r>
          </a:p>
          <a:p>
            <a:pPr marL="457200" indent="-457200">
              <a:buFont typeface="+mj-lt"/>
              <a:buAutoNum type="arabicPeriod"/>
            </a:pPr>
            <a:r>
              <a:rPr lang="ru-RU" sz="2800" dirty="0" smtClean="0"/>
              <a:t>увеличивается</a:t>
            </a:r>
          </a:p>
          <a:p>
            <a:pPr marL="457200" indent="-457200">
              <a:buFont typeface="+mj-lt"/>
              <a:buAutoNum type="arabicPeriod"/>
            </a:pPr>
            <a:r>
              <a:rPr lang="ru-RU" sz="2800" dirty="0" smtClean="0"/>
              <a:t>не изменяется</a:t>
            </a:r>
          </a:p>
          <a:p>
            <a:pPr marL="457200" indent="-457200">
              <a:buFont typeface="+mj-lt"/>
              <a:buAutoNum type="arabicPeriod"/>
            </a:pPr>
            <a:r>
              <a:rPr lang="ru-RU" sz="2800" dirty="0" smtClean="0"/>
              <a:t>может увеличиваться или уменьшаться</a:t>
            </a:r>
            <a:endParaRPr lang="ru-RU" sz="28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011222"/>
          </a:xfrm>
        </p:spPr>
        <p:txBody>
          <a:bodyPr>
            <a:noAutofit/>
          </a:bodyPr>
          <a:lstStyle/>
          <a:p>
            <a:r>
              <a:rPr lang="ru-RU" sz="2400" b="1" dirty="0" smtClean="0">
                <a:solidFill>
                  <a:srgbClr val="FF0000"/>
                </a:solidFill>
              </a:rPr>
              <a:t>(ЕГЭ 2004 г., </a:t>
            </a:r>
            <a:r>
              <a:rPr lang="ru-RU" sz="2400" b="1" dirty="0" err="1" smtClean="0">
                <a:solidFill>
                  <a:srgbClr val="FF0000"/>
                </a:solidFill>
              </a:rPr>
              <a:t>демо</a:t>
            </a:r>
            <a:r>
              <a:rPr lang="ru-RU" sz="2400" b="1" dirty="0" smtClean="0">
                <a:solidFill>
                  <a:srgbClr val="FF0000"/>
                </a:solidFill>
              </a:rPr>
              <a:t>) А23. </a:t>
            </a:r>
            <a:r>
              <a:rPr lang="ru-RU" sz="2400" dirty="0" smtClean="0"/>
              <a:t>При переходе из состояния А в состояние В температура идеального газа</a:t>
            </a:r>
            <a:endParaRPr lang="ru-RU" sz="2400" b="1"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Box 7"/>
          <p:cNvSpPr txBox="1"/>
          <p:nvPr/>
        </p:nvSpPr>
        <p:spPr>
          <a:xfrm>
            <a:off x="357158" y="4000504"/>
            <a:ext cx="4714908" cy="1569660"/>
          </a:xfrm>
          <a:prstGeom prst="rect">
            <a:avLst/>
          </a:prstGeom>
          <a:noFill/>
        </p:spPr>
        <p:txBody>
          <a:bodyPr wrap="square" rtlCol="0">
            <a:spAutoFit/>
          </a:bodyPr>
          <a:lstStyle/>
          <a:p>
            <a:pPr marL="342900" indent="-342900">
              <a:buFont typeface="+mj-lt"/>
              <a:buAutoNum type="arabicPeriod"/>
            </a:pPr>
            <a:r>
              <a:rPr lang="ru-RU" sz="2400" dirty="0" smtClean="0"/>
              <a:t>увеличилась в 2 раза</a:t>
            </a:r>
          </a:p>
          <a:p>
            <a:pPr marL="342900" indent="-342900">
              <a:buFont typeface="+mj-lt"/>
              <a:buAutoNum type="arabicPeriod"/>
            </a:pPr>
            <a:r>
              <a:rPr lang="ru-RU" sz="2400" dirty="0" smtClean="0"/>
              <a:t>увеличилась в 4 раза</a:t>
            </a:r>
          </a:p>
          <a:p>
            <a:pPr marL="342900" indent="-342900">
              <a:buFont typeface="+mj-lt"/>
              <a:buAutoNum type="arabicPeriod"/>
            </a:pPr>
            <a:r>
              <a:rPr lang="ru-RU" sz="2400" dirty="0" smtClean="0"/>
              <a:t>уменьшилась в 2 раза</a:t>
            </a:r>
          </a:p>
          <a:p>
            <a:pPr marL="342900" indent="-342900">
              <a:buFont typeface="+mj-lt"/>
              <a:buAutoNum type="arabicPeriod"/>
            </a:pPr>
            <a:r>
              <a:rPr lang="ru-RU" sz="2400" dirty="0" smtClean="0"/>
              <a:t>уменьшилась в 4 раза</a:t>
            </a:r>
            <a:endParaRPr lang="ru-RU" sz="2400" dirty="0"/>
          </a:p>
        </p:txBody>
      </p:sp>
      <p:graphicFrame>
        <p:nvGraphicFramePr>
          <p:cNvPr id="75778" name="Object 2"/>
          <p:cNvGraphicFramePr>
            <a:graphicFrameLocks/>
          </p:cNvGraphicFramePr>
          <p:nvPr/>
        </p:nvGraphicFramePr>
        <p:xfrm>
          <a:off x="5214942" y="3429000"/>
          <a:ext cx="3311533" cy="2714644"/>
        </p:xfrm>
        <a:graphic>
          <a:graphicData uri="http://schemas.openxmlformats.org/presentationml/2006/ole">
            <p:oleObj spid="_x0000_s99330" name="Picture" r:id="rId3" imgW="2239560" imgH="1149480" progId="Word.Picture.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154098"/>
          </a:xfrm>
        </p:spPr>
        <p:txBody>
          <a:bodyPr>
            <a:noAutofit/>
          </a:bodyPr>
          <a:lstStyle/>
          <a:p>
            <a:r>
              <a:rPr lang="ru-RU" sz="2400" b="1" dirty="0" smtClean="0">
                <a:solidFill>
                  <a:srgbClr val="FF0000"/>
                </a:solidFill>
              </a:rPr>
              <a:t>(ЕГЭ 2004 г., </a:t>
            </a:r>
            <a:r>
              <a:rPr lang="ru-RU" sz="2400" b="1" dirty="0" err="1" smtClean="0">
                <a:solidFill>
                  <a:srgbClr val="FF0000"/>
                </a:solidFill>
              </a:rPr>
              <a:t>демо</a:t>
            </a:r>
            <a:r>
              <a:rPr lang="ru-RU" sz="2400" b="1" dirty="0" smtClean="0">
                <a:solidFill>
                  <a:srgbClr val="FF0000"/>
                </a:solidFill>
              </a:rPr>
              <a:t>) А24. </a:t>
            </a:r>
            <a:r>
              <a:rPr lang="ru-RU" sz="2400" dirty="0" smtClean="0"/>
              <a:t>Идеальному газу сообщили количество теплоты 400 Дж. Газ расширился,  совершив работу 600 Дж. Внутренняя энергия газа при этом</a:t>
            </a:r>
            <a:endParaRPr lang="ru-RU" sz="2400" b="1"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Box 7"/>
          <p:cNvSpPr txBox="1"/>
          <p:nvPr/>
        </p:nvSpPr>
        <p:spPr>
          <a:xfrm>
            <a:off x="1714480" y="2357430"/>
            <a:ext cx="5857916" cy="1815882"/>
          </a:xfrm>
          <a:prstGeom prst="rect">
            <a:avLst/>
          </a:prstGeom>
          <a:noFill/>
        </p:spPr>
        <p:txBody>
          <a:bodyPr wrap="square" rtlCol="0">
            <a:spAutoFit/>
          </a:bodyPr>
          <a:lstStyle/>
          <a:p>
            <a:pPr marL="342900" indent="-342900">
              <a:buFont typeface="+mj-lt"/>
              <a:buAutoNum type="arabicPeriod"/>
            </a:pPr>
            <a:r>
              <a:rPr lang="ru-RU" sz="2800" dirty="0" smtClean="0"/>
              <a:t>увеличилась на 1000 Дж </a:t>
            </a:r>
          </a:p>
          <a:p>
            <a:pPr marL="342900" indent="-342900">
              <a:buFont typeface="+mj-lt"/>
              <a:buAutoNum type="arabicPeriod"/>
            </a:pPr>
            <a:r>
              <a:rPr lang="ru-RU" sz="2800" dirty="0" smtClean="0"/>
              <a:t>увеличилась на 200 Дж </a:t>
            </a:r>
          </a:p>
          <a:p>
            <a:pPr marL="342900" indent="-342900">
              <a:buFont typeface="+mj-lt"/>
              <a:buAutoNum type="arabicPeriod"/>
            </a:pPr>
            <a:r>
              <a:rPr lang="ru-RU" sz="2800" dirty="0" smtClean="0"/>
              <a:t>уменьшилась на 1000 Дж </a:t>
            </a:r>
          </a:p>
          <a:p>
            <a:pPr marL="342900" indent="-342900">
              <a:buFont typeface="+mj-lt"/>
              <a:buAutoNum type="arabicPeriod"/>
            </a:pPr>
            <a:r>
              <a:rPr lang="ru-RU" sz="2800" dirty="0" smtClean="0"/>
              <a:t>уменьшилась на 200 Дж </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68" y="142852"/>
            <a:ext cx="5323188" cy="923948"/>
          </a:xfrm>
        </p:spPr>
        <p:txBody>
          <a:bodyPr>
            <a:normAutofit/>
          </a:bodyPr>
          <a:lstStyle/>
          <a:p>
            <a:pPr lvl="0"/>
            <a:r>
              <a:rPr lang="ru-RU" dirty="0" smtClean="0"/>
              <a:t>Броуновское движение </a:t>
            </a:r>
            <a:br>
              <a:rPr lang="ru-RU" dirty="0" smtClean="0"/>
            </a:br>
            <a:r>
              <a:rPr lang="ru-RU" dirty="0" smtClean="0"/>
              <a:t>Диффузия </a:t>
            </a:r>
            <a:endParaRPr lang="ru-RU" dirty="0"/>
          </a:p>
        </p:txBody>
      </p:sp>
      <p:sp>
        <p:nvSpPr>
          <p:cNvPr id="3" name="Текст 2"/>
          <p:cNvSpPr>
            <a:spLocks noGrp="1"/>
          </p:cNvSpPr>
          <p:nvPr>
            <p:ph type="body" idx="2"/>
          </p:nvPr>
        </p:nvSpPr>
        <p:spPr>
          <a:xfrm>
            <a:off x="142844" y="1000108"/>
            <a:ext cx="8643998" cy="1174252"/>
          </a:xfrm>
        </p:spPr>
        <p:txBody>
          <a:bodyPr>
            <a:normAutofit/>
          </a:bodyPr>
          <a:lstStyle/>
          <a:p>
            <a:r>
              <a:rPr lang="ru-RU" sz="2400" b="1" dirty="0" smtClean="0">
                <a:solidFill>
                  <a:srgbClr val="FF0000"/>
                </a:solidFill>
              </a:rPr>
              <a:t>Броуновское движение </a:t>
            </a:r>
            <a:r>
              <a:rPr lang="ru-RU" sz="2400" b="1" dirty="0" smtClean="0"/>
              <a:t>- это тепловое движение мельчайших частиц, взвешенных в жидкости или газе.</a:t>
            </a:r>
            <a:endParaRPr lang="ru-RU" sz="2400" b="1" dirty="0" smtClean="0">
              <a:solidFill>
                <a:srgbClr val="FF0000"/>
              </a:solidFill>
            </a:endParaRPr>
          </a:p>
          <a:p>
            <a:endParaRPr lang="ru-RU" dirty="0"/>
          </a:p>
        </p:txBody>
      </p:sp>
      <p:sp>
        <p:nvSpPr>
          <p:cNvPr id="4" name="Содержимое 3"/>
          <p:cNvSpPr>
            <a:spLocks noGrp="1"/>
          </p:cNvSpPr>
          <p:nvPr>
            <p:ph sz="half" idx="1"/>
          </p:nvPr>
        </p:nvSpPr>
        <p:spPr>
          <a:xfrm>
            <a:off x="0" y="2209800"/>
            <a:ext cx="4714876" cy="4505348"/>
          </a:xfrm>
        </p:spPr>
        <p:txBody>
          <a:bodyPr/>
          <a:lstStyle/>
          <a:p>
            <a:r>
              <a:rPr lang="ru-RU" sz="2400" b="1" dirty="0" smtClean="0"/>
              <a:t>Броуновское движение :</a:t>
            </a:r>
          </a:p>
          <a:p>
            <a:r>
              <a:rPr lang="ru-RU" sz="2400" b="1" dirty="0" smtClean="0"/>
              <a:t>Броуновская частица среди молекул:</a:t>
            </a:r>
          </a:p>
          <a:p>
            <a:r>
              <a:rPr lang="ru-RU" sz="2400" b="1" dirty="0" smtClean="0"/>
              <a:t>Траектория движения 3-х броуновских частиц :</a:t>
            </a:r>
            <a:endParaRPr lang="ru-RU" sz="2400" dirty="0"/>
          </a:p>
        </p:txBody>
      </p:sp>
      <p:pic>
        <p:nvPicPr>
          <p:cNvPr id="145410" name="Picture 2" descr="Броуновское  движение."/>
          <p:cNvPicPr>
            <a:picLocks noChangeAspect="1" noChangeArrowheads="1" noCrop="1"/>
          </p:cNvPicPr>
          <p:nvPr/>
        </p:nvPicPr>
        <p:blipFill>
          <a:blip r:embed="rId2"/>
          <a:srcRect/>
          <a:stretch>
            <a:fillRect/>
          </a:stretch>
        </p:blipFill>
        <p:spPr bwMode="auto">
          <a:xfrm>
            <a:off x="4786314" y="1857364"/>
            <a:ext cx="2214578" cy="2214579"/>
          </a:xfrm>
          <a:prstGeom prst="rect">
            <a:avLst/>
          </a:prstGeom>
          <a:noFill/>
        </p:spPr>
      </p:pic>
      <p:pic>
        <p:nvPicPr>
          <p:cNvPr id="145412" name="Picture 4" descr="Броуновская частица среди молекул."/>
          <p:cNvPicPr>
            <a:picLocks noChangeAspect="1" noChangeArrowheads="1"/>
          </p:cNvPicPr>
          <p:nvPr/>
        </p:nvPicPr>
        <p:blipFill>
          <a:blip r:embed="rId3"/>
          <a:srcRect/>
          <a:stretch>
            <a:fillRect/>
          </a:stretch>
        </p:blipFill>
        <p:spPr bwMode="auto">
          <a:xfrm>
            <a:off x="7000892" y="3071810"/>
            <a:ext cx="2143108" cy="1998305"/>
          </a:xfrm>
          <a:prstGeom prst="rect">
            <a:avLst/>
          </a:prstGeom>
          <a:noFill/>
        </p:spPr>
      </p:pic>
      <p:pic>
        <p:nvPicPr>
          <p:cNvPr id="145414" name="Picture 6" descr="Траектория движения броуновской частицы."/>
          <p:cNvPicPr>
            <a:picLocks noChangeAspect="1" noChangeArrowheads="1"/>
          </p:cNvPicPr>
          <p:nvPr/>
        </p:nvPicPr>
        <p:blipFill>
          <a:blip r:embed="rId4"/>
          <a:srcRect/>
          <a:stretch>
            <a:fillRect/>
          </a:stretch>
        </p:blipFill>
        <p:spPr bwMode="auto">
          <a:xfrm>
            <a:off x="4643438" y="4962524"/>
            <a:ext cx="2638425" cy="1895476"/>
          </a:xfrm>
          <a:prstGeom prst="rect">
            <a:avLst/>
          </a:prstGeom>
          <a:noFill/>
        </p:spPr>
      </p:pic>
      <p:sp>
        <p:nvSpPr>
          <p:cNvPr id="8" name="Прямоугольник 7"/>
          <p:cNvSpPr/>
          <p:nvPr/>
        </p:nvSpPr>
        <p:spPr>
          <a:xfrm>
            <a:off x="357158" y="4857760"/>
            <a:ext cx="8643998" cy="1569660"/>
          </a:xfrm>
          <a:prstGeom prst="rect">
            <a:avLst/>
          </a:prstGeom>
        </p:spPr>
        <p:txBody>
          <a:bodyPr wrap="square">
            <a:spAutoFit/>
          </a:bodyPr>
          <a:lstStyle/>
          <a:p>
            <a:r>
              <a:rPr lang="ru-RU" sz="2400" b="1" dirty="0" smtClean="0">
                <a:solidFill>
                  <a:srgbClr val="FF0000"/>
                </a:solidFill>
              </a:rPr>
              <a:t>Диффузией</a:t>
            </a:r>
            <a:r>
              <a:rPr lang="ru-RU" sz="2400" b="1" dirty="0" smtClean="0"/>
              <a:t> называется явление проникновения двух или нескольких соприкасающихся веществ друг в друга.</a:t>
            </a:r>
          </a:p>
          <a:p>
            <a:r>
              <a:rPr lang="ru-RU" sz="2400" dirty="0" smtClean="0"/>
              <a:t>Диффузия приближает систему к состоянию </a:t>
            </a:r>
            <a:r>
              <a:rPr lang="ru-RU" sz="2400" b="1" dirty="0" smtClean="0">
                <a:solidFill>
                  <a:srgbClr val="FF0000"/>
                </a:solidFill>
              </a:rPr>
              <a:t>термодинамического равновесия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5410"/>
                                        </p:tgtEl>
                                        <p:attrNameLst>
                                          <p:attrName>style.visibility</p:attrName>
                                        </p:attrNameLst>
                                      </p:cBhvr>
                                      <p:to>
                                        <p:strVal val="visible"/>
                                      </p:to>
                                    </p:set>
                                    <p:animEffect transition="in" filter="blinds(horizontal)">
                                      <p:cBhvr>
                                        <p:cTn id="17" dur="500"/>
                                        <p:tgtEl>
                                          <p:spTgt spid="1454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linds(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5412"/>
                                        </p:tgtEl>
                                        <p:attrNameLst>
                                          <p:attrName>style.visibility</p:attrName>
                                        </p:attrNameLst>
                                      </p:cBhvr>
                                      <p:to>
                                        <p:strVal val="visible"/>
                                      </p:to>
                                    </p:set>
                                    <p:animEffect transition="in" filter="blinds(horizontal)">
                                      <p:cBhvr>
                                        <p:cTn id="27" dur="500"/>
                                        <p:tgtEl>
                                          <p:spTgt spid="1454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5414"/>
                                        </p:tgtEl>
                                        <p:attrNameLst>
                                          <p:attrName>style.visibility</p:attrName>
                                        </p:attrNameLst>
                                      </p:cBhvr>
                                      <p:to>
                                        <p:strVal val="visible"/>
                                      </p:to>
                                    </p:set>
                                    <p:animEffect transition="in" filter="blinds(horizontal)">
                                      <p:cBhvr>
                                        <p:cTn id="37" dur="500"/>
                                        <p:tgtEl>
                                          <p:spTgt spid="1454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blinds(horizontal)">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blinds(horizontal)">
                                      <p:cBhvr>
                                        <p:cTn id="4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457200" y="228600"/>
            <a:ext cx="8229600" cy="1200136"/>
          </a:xfrm>
        </p:spPr>
        <p:txBody>
          <a:bodyPr>
            <a:normAutofit fontScale="90000"/>
          </a:bodyPr>
          <a:lstStyle/>
          <a:p>
            <a:r>
              <a:rPr lang="ru-RU" sz="2800" dirty="0" smtClean="0">
                <a:solidFill>
                  <a:srgbClr val="FF0000"/>
                </a:solidFill>
              </a:rPr>
              <a:t>200</a:t>
            </a:r>
            <a:r>
              <a:rPr lang="en-US" sz="2800" dirty="0" smtClean="0">
                <a:solidFill>
                  <a:srgbClr val="FF0000"/>
                </a:solidFill>
              </a:rPr>
              <a:t>5</a:t>
            </a:r>
            <a:r>
              <a:rPr lang="ru-RU" sz="2800" dirty="0" smtClean="0">
                <a:solidFill>
                  <a:srgbClr val="FF0000"/>
                </a:solidFill>
              </a:rPr>
              <a:t> г. А8 (КИМ). </a:t>
            </a:r>
            <a:r>
              <a:rPr lang="ru-RU" sz="2400" dirty="0" smtClean="0"/>
              <a:t>Если положить огурец в соленую воду, то через некоторое время он станет соленым. Это можно объяснить</a:t>
            </a:r>
            <a:endParaRPr lang="ru-RU" sz="2800" dirty="0" smtClean="0"/>
          </a:p>
        </p:txBody>
      </p:sp>
      <p:sp>
        <p:nvSpPr>
          <p:cNvPr id="4" name="Содержимое 3"/>
          <p:cNvSpPr>
            <a:spLocks noGrp="1"/>
          </p:cNvSpPr>
          <p:nvPr>
            <p:ph sz="half" idx="1"/>
          </p:nvPr>
        </p:nvSpPr>
        <p:spPr>
          <a:xfrm>
            <a:off x="1571604" y="3214686"/>
            <a:ext cx="6143668" cy="2214578"/>
          </a:xfrm>
        </p:spPr>
        <p:txBody>
          <a:bodyPr/>
          <a:lstStyle/>
          <a:p>
            <a:pPr marL="457200" indent="-457200">
              <a:buFont typeface="+mj-lt"/>
              <a:buAutoNum type="arabicPeriod"/>
            </a:pPr>
            <a:r>
              <a:rPr lang="en-US" dirty="0" err="1" smtClean="0"/>
              <a:t>взаимодействием</a:t>
            </a:r>
            <a:r>
              <a:rPr lang="en-US" dirty="0" smtClean="0"/>
              <a:t> </a:t>
            </a:r>
            <a:r>
              <a:rPr lang="en-US" dirty="0" err="1" smtClean="0"/>
              <a:t>молекул</a:t>
            </a:r>
            <a:endParaRPr lang="ru-RU" dirty="0" smtClean="0"/>
          </a:p>
          <a:p>
            <a:pPr marL="457200" indent="-457200">
              <a:buFont typeface="+mj-lt"/>
              <a:buAutoNum type="arabicPeriod"/>
            </a:pPr>
            <a:r>
              <a:rPr lang="ru-RU" dirty="0" smtClean="0"/>
              <a:t>конвекцией</a:t>
            </a:r>
          </a:p>
          <a:p>
            <a:pPr marL="457200" indent="-457200">
              <a:buFont typeface="+mj-lt"/>
              <a:buAutoNum type="arabicPeriod"/>
            </a:pPr>
            <a:r>
              <a:rPr lang="ru-RU" dirty="0" smtClean="0"/>
              <a:t>диффузией </a:t>
            </a:r>
          </a:p>
          <a:p>
            <a:pPr marL="457200" indent="-457200">
              <a:buFont typeface="+mj-lt"/>
              <a:buAutoNum type="arabicPeriod"/>
            </a:pPr>
            <a:r>
              <a:rPr lang="ru-RU" dirty="0" smtClean="0"/>
              <a:t>теплопередачей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786874" cy="1214446"/>
          </a:xfrm>
        </p:spPr>
        <p:txBody>
          <a:bodyPr>
            <a:noAutofit/>
          </a:bodyPr>
          <a:lstStyle/>
          <a:p>
            <a:pPr algn="l"/>
            <a:r>
              <a:rPr lang="ru-RU" sz="2400" b="1" dirty="0" smtClean="0">
                <a:solidFill>
                  <a:srgbClr val="FF0000"/>
                </a:solidFill>
              </a:rPr>
              <a:t>(ЕГЭ 2005 г., ДЕМО) А8. </a:t>
            </a:r>
            <a:r>
              <a:rPr lang="ru-RU" sz="2800" dirty="0" smtClean="0">
                <a:solidFill>
                  <a:schemeClr val="tx1"/>
                </a:solidFill>
              </a:rPr>
              <a:t>Наименьшая упорядоченность в расположении частиц характерна для</a:t>
            </a:r>
            <a:endParaRPr lang="ru-RU" sz="2800" b="1" dirty="0">
              <a:solidFill>
                <a:schemeClr val="tx1"/>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Box 7"/>
          <p:cNvSpPr txBox="1"/>
          <p:nvPr/>
        </p:nvSpPr>
        <p:spPr>
          <a:xfrm>
            <a:off x="2571736" y="2214554"/>
            <a:ext cx="4000528" cy="1815882"/>
          </a:xfrm>
          <a:prstGeom prst="rect">
            <a:avLst/>
          </a:prstGeom>
          <a:noFill/>
        </p:spPr>
        <p:txBody>
          <a:bodyPr wrap="square" rtlCol="0">
            <a:spAutoFit/>
          </a:bodyPr>
          <a:lstStyle/>
          <a:p>
            <a:pPr marL="342900" indent="-342900">
              <a:buFont typeface="+mj-lt"/>
              <a:buAutoNum type="arabicPeriod"/>
            </a:pPr>
            <a:r>
              <a:rPr lang="ru-RU" sz="2800" dirty="0" smtClean="0"/>
              <a:t>кристаллических тел </a:t>
            </a:r>
          </a:p>
          <a:p>
            <a:pPr marL="342900" indent="-342900">
              <a:buFont typeface="+mj-lt"/>
              <a:buAutoNum type="arabicPeriod"/>
            </a:pPr>
            <a:r>
              <a:rPr lang="ru-RU" sz="2800" dirty="0" smtClean="0"/>
              <a:t>аморфных тел </a:t>
            </a:r>
          </a:p>
          <a:p>
            <a:pPr marL="342900" indent="-342900">
              <a:buFont typeface="+mj-lt"/>
              <a:buAutoNum type="arabicPeriod"/>
            </a:pPr>
            <a:r>
              <a:rPr lang="ru-RU" sz="2800" dirty="0" smtClean="0"/>
              <a:t>жидкостей</a:t>
            </a:r>
          </a:p>
          <a:p>
            <a:pPr marL="342900" indent="-342900">
              <a:buFont typeface="+mj-lt"/>
              <a:buAutoNum type="arabicPeriod"/>
            </a:pPr>
            <a:r>
              <a:rPr lang="ru-RU" sz="2800" dirty="0" smtClean="0"/>
              <a:t>газов</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14313"/>
            <a:ext cx="8215313" cy="1500187"/>
          </a:xfrm>
        </p:spPr>
        <p:txBody>
          <a:bodyPr>
            <a:noAutofit/>
            <a:scene3d>
              <a:camera prst="orthographicFront"/>
              <a:lightRig rig="soft" dir="t">
                <a:rot lat="0" lon="0" rev="10800000"/>
              </a:lightRig>
            </a:scene3d>
            <a:sp3d>
              <a:bevelT w="27940" h="12700"/>
              <a:contourClr>
                <a:srgbClr val="DDDDDD"/>
              </a:contourClr>
            </a:sp3d>
          </a:bodyPr>
          <a:lstStyle/>
          <a:p>
            <a:r>
              <a:rPr lang="ru-RU" sz="2400" spc="150" dirty="0" smtClean="0">
                <a:ln w="11430"/>
                <a:solidFill>
                  <a:srgbClr val="FF0000"/>
                </a:solidFill>
                <a:effectLst>
                  <a:outerShdw blurRad="25400" algn="tl" rotWithShape="0">
                    <a:srgbClr val="000000">
                      <a:alpha val="43000"/>
                    </a:srgbClr>
                  </a:outerShdw>
                </a:effectLst>
              </a:rPr>
              <a:t>(ЕГЭ 2005 г., ДЕМО) А11. </a:t>
            </a:r>
            <a:r>
              <a:rPr lang="ru-RU" sz="2400" dirty="0" smtClean="0"/>
              <a:t>Как изменяется внутренняя энергия кристаллического вещества в процессе его плавления?</a:t>
            </a:r>
            <a:endParaRPr lang="ru-RU" sz="2400" spc="150" dirty="0">
              <a:ln w="11430"/>
              <a:solidFill>
                <a:srgbClr val="F8F8F8"/>
              </a:solidFill>
              <a:effectLst>
                <a:outerShdw blurRad="25400" algn="tl" rotWithShape="0">
                  <a:srgbClr val="000000">
                    <a:alpha val="43000"/>
                  </a:srgbClr>
                </a:outerShdw>
              </a:effectLst>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Box 7"/>
          <p:cNvSpPr txBox="1"/>
          <p:nvPr/>
        </p:nvSpPr>
        <p:spPr>
          <a:xfrm>
            <a:off x="357158" y="1857364"/>
            <a:ext cx="8429684" cy="3108543"/>
          </a:xfrm>
          <a:prstGeom prst="rect">
            <a:avLst/>
          </a:prstGeom>
          <a:noFill/>
        </p:spPr>
        <p:txBody>
          <a:bodyPr wrap="square" rtlCol="0">
            <a:spAutoFit/>
          </a:bodyPr>
          <a:lstStyle/>
          <a:p>
            <a:pPr marL="342900" indent="-342900">
              <a:buFont typeface="+mj-lt"/>
              <a:buAutoNum type="arabicPeriod"/>
            </a:pPr>
            <a:r>
              <a:rPr lang="ru-RU" sz="2800" dirty="0" smtClean="0"/>
              <a:t>увеличивается для любого кристаллического вещества</a:t>
            </a:r>
          </a:p>
          <a:p>
            <a:pPr marL="342900" indent="-342900">
              <a:buFont typeface="+mj-lt"/>
              <a:buAutoNum type="arabicPeriod"/>
            </a:pPr>
            <a:r>
              <a:rPr lang="ru-RU" sz="2800" dirty="0" smtClean="0"/>
              <a:t>уменьшается для любого кристаллического вещества</a:t>
            </a:r>
          </a:p>
          <a:p>
            <a:pPr marL="342900" indent="-342900">
              <a:buFont typeface="+mj-lt"/>
              <a:buAutoNum type="arabicPeriod"/>
            </a:pPr>
            <a:r>
              <a:rPr lang="ru-RU" sz="2800" dirty="0" smtClean="0"/>
              <a:t>для одних кристаллических веществ увеличивается, для других – уменьшается</a:t>
            </a:r>
          </a:p>
          <a:p>
            <a:pPr marL="342900" indent="-342900">
              <a:buFont typeface="+mj-lt"/>
              <a:buAutoNum type="arabicPeriod"/>
            </a:pPr>
            <a:r>
              <a:rPr lang="ru-RU" sz="2800" dirty="0" smtClean="0"/>
              <a:t>не изменяется </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14313"/>
            <a:ext cx="8215313" cy="2286000"/>
          </a:xfrm>
        </p:spPr>
        <p:txBody>
          <a:bodyPr>
            <a:noAutofit/>
            <a:scene3d>
              <a:camera prst="orthographicFront"/>
              <a:lightRig rig="soft" dir="t">
                <a:rot lat="0" lon="0" rev="10800000"/>
              </a:lightRig>
            </a:scene3d>
            <a:sp3d>
              <a:bevelT w="27940" h="12700"/>
              <a:contourClr>
                <a:srgbClr val="DDDDDD"/>
              </a:contourClr>
            </a:sp3d>
          </a:bodyPr>
          <a:lstStyle/>
          <a:p>
            <a:r>
              <a:rPr lang="ru-RU" sz="2400" spc="150" dirty="0" smtClean="0">
                <a:ln w="11430"/>
                <a:solidFill>
                  <a:srgbClr val="FF0000"/>
                </a:solidFill>
                <a:effectLst>
                  <a:outerShdw blurRad="25400" algn="tl" rotWithShape="0">
                    <a:srgbClr val="000000">
                      <a:alpha val="43000"/>
                    </a:srgbClr>
                  </a:outerShdw>
                </a:effectLst>
              </a:rPr>
              <a:t>(ЕГЭ 2005 г., ДЕМО) А13</a:t>
            </a:r>
            <a:r>
              <a:rPr lang="ru-RU" sz="2400" spc="150" dirty="0" smtClean="0">
                <a:ln w="11430"/>
                <a:solidFill>
                  <a:srgbClr val="F8F8F8"/>
                </a:solidFill>
                <a:effectLst>
                  <a:outerShdw blurRad="25400" algn="tl" rotWithShape="0">
                    <a:srgbClr val="000000">
                      <a:alpha val="43000"/>
                    </a:srgbClr>
                  </a:outerShdw>
                </a:effectLst>
              </a:rPr>
              <a:t>. </a:t>
            </a:r>
            <a:br>
              <a:rPr lang="ru-RU" sz="2400" spc="150" dirty="0" smtClean="0">
                <a:ln w="11430"/>
                <a:solidFill>
                  <a:srgbClr val="F8F8F8"/>
                </a:solidFill>
                <a:effectLst>
                  <a:outerShdw blurRad="25400" algn="tl" rotWithShape="0">
                    <a:srgbClr val="000000">
                      <a:alpha val="43000"/>
                    </a:srgbClr>
                  </a:outerShdw>
                </a:effectLst>
              </a:rPr>
            </a:br>
            <a:r>
              <a:rPr lang="ru-RU" sz="2400" dirty="0" smtClean="0"/>
              <a:t>Парциальное давление водяного пара в воздухе при 20</a:t>
            </a:r>
            <a:r>
              <a:rPr lang="ru-RU" sz="2400" dirty="0" smtClean="0">
                <a:sym typeface="Symbol"/>
              </a:rPr>
              <a:t></a:t>
            </a:r>
            <a:r>
              <a:rPr lang="en-US" sz="2400" dirty="0" smtClean="0"/>
              <a:t> </a:t>
            </a:r>
            <a:r>
              <a:rPr lang="ru-RU" sz="2400" dirty="0" smtClean="0"/>
              <a:t>С равно 0,466 кПа, давление насыщенных водяных паров при этой температуре 2,33 кПа. Относительная влажность воздуха равна</a:t>
            </a:r>
            <a:endParaRPr lang="ru-RU" sz="2400" spc="150" dirty="0">
              <a:ln w="11430"/>
              <a:solidFill>
                <a:srgbClr val="F8F8F8"/>
              </a:solidFill>
              <a:effectLst>
                <a:outerShdw blurRad="25400" algn="tl" rotWithShape="0">
                  <a:srgbClr val="000000">
                    <a:alpha val="43000"/>
                  </a:srgbClr>
                </a:outerShdw>
              </a:effectLst>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Box 7"/>
          <p:cNvSpPr txBox="1"/>
          <p:nvPr/>
        </p:nvSpPr>
        <p:spPr>
          <a:xfrm>
            <a:off x="3571868" y="3071810"/>
            <a:ext cx="2571768" cy="1815882"/>
          </a:xfrm>
          <a:prstGeom prst="rect">
            <a:avLst/>
          </a:prstGeom>
          <a:noFill/>
        </p:spPr>
        <p:txBody>
          <a:bodyPr wrap="square" rtlCol="0">
            <a:spAutoFit/>
          </a:bodyPr>
          <a:lstStyle/>
          <a:p>
            <a:pPr marL="342900" indent="-342900">
              <a:buFont typeface="+mj-lt"/>
              <a:buAutoNum type="arabicPeriod"/>
            </a:pPr>
            <a:r>
              <a:rPr lang="ru-RU" sz="2800" dirty="0" smtClean="0"/>
              <a:t>10</a:t>
            </a:r>
            <a:r>
              <a:rPr lang="en-US" sz="2800" dirty="0" smtClean="0"/>
              <a:t> </a:t>
            </a:r>
            <a:r>
              <a:rPr lang="ru-RU" sz="2800" dirty="0" smtClean="0"/>
              <a:t>%</a:t>
            </a:r>
          </a:p>
          <a:p>
            <a:pPr marL="342900" indent="-342900">
              <a:buFont typeface="+mj-lt"/>
              <a:buAutoNum type="arabicPeriod"/>
            </a:pPr>
            <a:r>
              <a:rPr lang="ru-RU" sz="2800" dirty="0" smtClean="0"/>
              <a:t>20</a:t>
            </a:r>
            <a:r>
              <a:rPr lang="en-US" sz="2800" dirty="0" smtClean="0"/>
              <a:t> </a:t>
            </a:r>
            <a:r>
              <a:rPr lang="ru-RU" sz="2800" dirty="0" smtClean="0"/>
              <a:t>%</a:t>
            </a:r>
          </a:p>
          <a:p>
            <a:pPr marL="342900" indent="-342900">
              <a:buFont typeface="+mj-lt"/>
              <a:buAutoNum type="arabicPeriod"/>
            </a:pPr>
            <a:r>
              <a:rPr lang="ru-RU" sz="2800" dirty="0" smtClean="0"/>
              <a:t>30</a:t>
            </a:r>
            <a:r>
              <a:rPr lang="en-US" sz="2800" dirty="0" smtClean="0"/>
              <a:t> </a:t>
            </a:r>
            <a:r>
              <a:rPr lang="ru-RU" sz="2800" dirty="0" smtClean="0"/>
              <a:t>%</a:t>
            </a:r>
          </a:p>
          <a:p>
            <a:pPr marL="342900" indent="-342900">
              <a:buFont typeface="+mj-lt"/>
              <a:buAutoNum type="arabicPeriod"/>
            </a:pPr>
            <a:r>
              <a:rPr lang="ru-RU" sz="2800" dirty="0" smtClean="0"/>
              <a:t>40</a:t>
            </a:r>
            <a:r>
              <a:rPr lang="en-US" sz="2800" dirty="0" smtClean="0"/>
              <a:t> </a:t>
            </a:r>
            <a:r>
              <a:rPr lang="ru-RU" sz="2800" dirty="0" smtClean="0"/>
              <a:t>%</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643998" cy="2571768"/>
          </a:xfrm>
        </p:spPr>
        <p:txBody>
          <a:bodyPr>
            <a:noAutofit/>
          </a:bodyPr>
          <a:lstStyle/>
          <a:p>
            <a:pPr algn="l"/>
            <a:r>
              <a:rPr lang="ru-RU" sz="2400" b="1" dirty="0" smtClean="0">
                <a:solidFill>
                  <a:srgbClr val="FF0000"/>
                </a:solidFill>
              </a:rPr>
              <a:t>(ЕГЭ 2006 г., ДЕМО) А8. </a:t>
            </a:r>
            <a:r>
              <a:rPr lang="ru-RU" sz="2400" dirty="0" smtClean="0">
                <a:solidFill>
                  <a:schemeClr val="tx1"/>
                </a:solidFill>
              </a:rPr>
              <a:t>В жидкостях частицы совершают колебания возле положения равновесия, сталкиваясь с соседними частицами. Время от времени частица совершает «прыжок» к другому положению равновесия. Какое свойство жидкостей можно объяснить таким характером движения частиц?</a:t>
            </a:r>
            <a:endParaRPr lang="ru-RU" sz="2400" b="1" dirty="0">
              <a:solidFill>
                <a:schemeClr val="tx1"/>
              </a:solidFill>
            </a:endParaRPr>
          </a:p>
        </p:txBody>
      </p:sp>
      <p:sp>
        <p:nvSpPr>
          <p:cNvPr id="8" name="Содержимое 2"/>
          <p:cNvSpPr>
            <a:spLocks noGrp="1"/>
          </p:cNvSpPr>
          <p:nvPr>
            <p:ph sz="half" idx="1"/>
          </p:nvPr>
        </p:nvSpPr>
        <p:spPr>
          <a:xfrm>
            <a:off x="428596" y="3571876"/>
            <a:ext cx="8286808" cy="2071702"/>
          </a:xfrm>
        </p:spPr>
        <p:txBody>
          <a:bodyPr>
            <a:normAutofit/>
          </a:bodyPr>
          <a:lstStyle/>
          <a:p>
            <a:pPr marL="651510" indent="-514350">
              <a:buFont typeface="+mj-lt"/>
              <a:buAutoNum type="arabicPeriod"/>
            </a:pPr>
            <a:r>
              <a:rPr lang="ru-RU" dirty="0" smtClean="0"/>
              <a:t>малую сжимаемость </a:t>
            </a:r>
          </a:p>
          <a:p>
            <a:pPr marL="651510" indent="-514350">
              <a:buFont typeface="+mj-lt"/>
              <a:buAutoNum type="arabicPeriod"/>
            </a:pPr>
            <a:r>
              <a:rPr lang="ru-RU" dirty="0" smtClean="0"/>
              <a:t>текучесть </a:t>
            </a:r>
          </a:p>
          <a:p>
            <a:pPr marL="651510" indent="-514350">
              <a:buFont typeface="+mj-lt"/>
              <a:buAutoNum type="arabicPeriod"/>
            </a:pPr>
            <a:r>
              <a:rPr lang="ru-RU" dirty="0" smtClean="0"/>
              <a:t>давление на дно сосуда</a:t>
            </a:r>
          </a:p>
          <a:p>
            <a:pPr marL="651510" indent="-514350">
              <a:buFont typeface="+mj-lt"/>
              <a:buAutoNum type="arabicPeriod"/>
            </a:pPr>
            <a:r>
              <a:rPr lang="ru-RU" dirty="0" smtClean="0"/>
              <a:t>изменение объема при нагревании</a:t>
            </a:r>
            <a:endParaRPr lang="ru-RU"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643998" cy="1214446"/>
          </a:xfrm>
        </p:spPr>
        <p:txBody>
          <a:bodyPr>
            <a:noAutofit/>
          </a:bodyPr>
          <a:lstStyle/>
          <a:p>
            <a:pPr algn="l"/>
            <a:r>
              <a:rPr lang="ru-RU" sz="2400" b="1" dirty="0" smtClean="0">
                <a:solidFill>
                  <a:srgbClr val="FF0000"/>
                </a:solidFill>
              </a:rPr>
              <a:t>(ЕГЭ 2006 г., ДЕМО) А9. </a:t>
            </a:r>
            <a:r>
              <a:rPr lang="ru-RU" sz="2400" dirty="0" smtClean="0"/>
              <a:t>Лед при температуре 0</a:t>
            </a:r>
            <a:r>
              <a:rPr lang="ru-RU" sz="2400" dirty="0" smtClean="0">
                <a:sym typeface="Symbol"/>
              </a:rPr>
              <a:t></a:t>
            </a:r>
            <a:r>
              <a:rPr lang="ru-RU" sz="2400" dirty="0" smtClean="0"/>
              <a:t>С внесли в теплое помещение. Температура льда до того, как он растает,</a:t>
            </a:r>
            <a:endParaRPr lang="ru-RU" sz="2400" b="1" dirty="0">
              <a:solidFill>
                <a:srgbClr val="7030A0"/>
              </a:solidFill>
            </a:endParaRPr>
          </a:p>
        </p:txBody>
      </p:sp>
      <p:sp>
        <p:nvSpPr>
          <p:cNvPr id="8" name="Содержимое 2"/>
          <p:cNvSpPr>
            <a:spLocks noGrp="1"/>
          </p:cNvSpPr>
          <p:nvPr>
            <p:ph sz="half" idx="1"/>
          </p:nvPr>
        </p:nvSpPr>
        <p:spPr>
          <a:xfrm>
            <a:off x="428596" y="2000240"/>
            <a:ext cx="8286808" cy="4143404"/>
          </a:xfrm>
        </p:spPr>
        <p:txBody>
          <a:bodyPr>
            <a:normAutofit fontScale="92500" lnSpcReduction="20000"/>
          </a:bodyPr>
          <a:lstStyle/>
          <a:p>
            <a:pPr marL="651510" indent="-514350">
              <a:buFont typeface="+mj-lt"/>
              <a:buAutoNum type="arabicPeriod"/>
            </a:pPr>
            <a:r>
              <a:rPr lang="ru-RU" dirty="0" smtClean="0"/>
              <a:t>не изменится, так как вся энергия, получаемая льдом в это время, расходуется на разрушение кристаллической решетки </a:t>
            </a:r>
          </a:p>
          <a:p>
            <a:pPr marL="651510" indent="-514350">
              <a:buFont typeface="+mj-lt"/>
              <a:buAutoNum type="arabicPeriod"/>
            </a:pPr>
            <a:r>
              <a:rPr lang="ru-RU" dirty="0" smtClean="0"/>
              <a:t>не изменится, так как при плавлении лед получает тепло от окружающей среды, а затем отдает его обратно </a:t>
            </a:r>
          </a:p>
          <a:p>
            <a:pPr marL="651510" indent="-514350">
              <a:buFont typeface="+mj-lt"/>
              <a:buAutoNum type="arabicPeriod"/>
            </a:pPr>
            <a:r>
              <a:rPr lang="ru-RU" dirty="0" smtClean="0"/>
              <a:t>повысится, так как лед получает тепло от окружающей среды, значит, его внутренняя энергия растет, и температура льда повышается </a:t>
            </a:r>
          </a:p>
          <a:p>
            <a:pPr marL="651510" indent="-514350">
              <a:buFont typeface="+mj-lt"/>
              <a:buAutoNum type="arabicPeriod"/>
            </a:pPr>
            <a:r>
              <a:rPr lang="ru-RU" dirty="0" smtClean="0"/>
              <a:t>понизится, так как при плавлении лед отдает окружающей среде некоторое количество теплоты</a:t>
            </a:r>
            <a:endParaRPr lang="ru-RU"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643998" cy="1214446"/>
          </a:xfrm>
        </p:spPr>
        <p:txBody>
          <a:bodyPr>
            <a:noAutofit/>
          </a:bodyPr>
          <a:lstStyle/>
          <a:p>
            <a:pPr algn="l"/>
            <a:r>
              <a:rPr lang="ru-RU" sz="2400" b="1" dirty="0" smtClean="0">
                <a:solidFill>
                  <a:srgbClr val="FF0000"/>
                </a:solidFill>
              </a:rPr>
              <a:t>(ЕГЭ 2006 г., ДЕМО) А10. </a:t>
            </a:r>
            <a:r>
              <a:rPr lang="ru-RU" sz="2400" dirty="0" smtClean="0"/>
              <a:t>При какой влажности воздуха человек легче переносит высокую температуру воздуха и почему?</a:t>
            </a:r>
            <a:endParaRPr lang="ru-RU" sz="2400" b="1" dirty="0">
              <a:solidFill>
                <a:srgbClr val="7030A0"/>
              </a:solidFill>
            </a:endParaRPr>
          </a:p>
        </p:txBody>
      </p:sp>
      <p:sp>
        <p:nvSpPr>
          <p:cNvPr id="8" name="Содержимое 2"/>
          <p:cNvSpPr>
            <a:spLocks noGrp="1"/>
          </p:cNvSpPr>
          <p:nvPr>
            <p:ph sz="half" idx="1"/>
          </p:nvPr>
        </p:nvSpPr>
        <p:spPr>
          <a:xfrm>
            <a:off x="500034" y="2214554"/>
            <a:ext cx="8286808" cy="3786214"/>
          </a:xfrm>
        </p:spPr>
        <p:txBody>
          <a:bodyPr>
            <a:normAutofit/>
          </a:bodyPr>
          <a:lstStyle/>
          <a:p>
            <a:pPr marL="651510" indent="-514350">
              <a:buFont typeface="+mj-lt"/>
              <a:buAutoNum type="arabicPeriod"/>
            </a:pPr>
            <a:r>
              <a:rPr lang="ru-RU" dirty="0" smtClean="0"/>
              <a:t>при низкой, так как при этом пот испаряется быстро </a:t>
            </a:r>
          </a:p>
          <a:p>
            <a:pPr marL="651510" indent="-514350">
              <a:buFont typeface="+mj-lt"/>
              <a:buAutoNum type="arabicPeriod"/>
            </a:pPr>
            <a:r>
              <a:rPr lang="ru-RU" dirty="0" smtClean="0"/>
              <a:t>при низкой, так как при этом пот испаряется медленно</a:t>
            </a:r>
          </a:p>
          <a:p>
            <a:pPr marL="651510" indent="-514350">
              <a:buFont typeface="+mj-lt"/>
              <a:buAutoNum type="arabicPeriod"/>
            </a:pPr>
            <a:r>
              <a:rPr lang="ru-RU" dirty="0" smtClean="0"/>
              <a:t>при высокой, так как при этом пот испаряется быстро</a:t>
            </a:r>
          </a:p>
          <a:p>
            <a:pPr marL="651510" indent="-514350">
              <a:buFont typeface="+mj-lt"/>
              <a:buAutoNum type="arabicPeriod"/>
            </a:pPr>
            <a:r>
              <a:rPr lang="ru-RU" dirty="0" smtClean="0"/>
              <a:t>при высокой, так как при этом пот испаряется медленно</a:t>
            </a:r>
            <a:endParaRPr lang="ru-RU"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643998" cy="1071570"/>
          </a:xfrm>
        </p:spPr>
        <p:txBody>
          <a:bodyPr>
            <a:noAutofit/>
          </a:bodyPr>
          <a:lstStyle/>
          <a:p>
            <a:pPr algn="l"/>
            <a:r>
              <a:rPr lang="ru-RU" sz="2400" b="1" dirty="0" smtClean="0">
                <a:solidFill>
                  <a:srgbClr val="FF0000"/>
                </a:solidFill>
              </a:rPr>
              <a:t>(ЕГЭ 2006 г., ДЕМО) А11. </a:t>
            </a:r>
            <a:r>
              <a:rPr lang="ru-RU" sz="2400" dirty="0" smtClean="0"/>
              <a:t>Абсолютная температура тела равна 300 К. По шкале Цельсия она равна</a:t>
            </a:r>
            <a:endParaRPr lang="ru-RU" sz="2400" b="1" dirty="0">
              <a:solidFill>
                <a:srgbClr val="7030A0"/>
              </a:solidFill>
            </a:endParaRPr>
          </a:p>
        </p:txBody>
      </p:sp>
      <p:sp>
        <p:nvSpPr>
          <p:cNvPr id="8" name="Содержимое 2"/>
          <p:cNvSpPr>
            <a:spLocks noGrp="1"/>
          </p:cNvSpPr>
          <p:nvPr>
            <p:ph sz="half" idx="1"/>
          </p:nvPr>
        </p:nvSpPr>
        <p:spPr>
          <a:xfrm>
            <a:off x="500034" y="2214554"/>
            <a:ext cx="2786082" cy="2428892"/>
          </a:xfrm>
        </p:spPr>
        <p:txBody>
          <a:bodyPr>
            <a:normAutofit/>
          </a:bodyPr>
          <a:lstStyle/>
          <a:p>
            <a:pPr marL="651510" indent="-514350">
              <a:buFont typeface="+mj-lt"/>
              <a:buAutoNum type="arabicPeriod"/>
            </a:pPr>
            <a:r>
              <a:rPr lang="ru-RU" dirty="0" smtClean="0"/>
              <a:t>– 27</a:t>
            </a:r>
            <a:r>
              <a:rPr lang="ru-RU" dirty="0" smtClean="0">
                <a:sym typeface="Symbol"/>
              </a:rPr>
              <a:t></a:t>
            </a:r>
            <a:r>
              <a:rPr lang="ru-RU" dirty="0" smtClean="0"/>
              <a:t>С</a:t>
            </a:r>
          </a:p>
          <a:p>
            <a:pPr marL="651510" indent="-514350">
              <a:buFont typeface="+mj-lt"/>
              <a:buAutoNum type="arabicPeriod"/>
            </a:pPr>
            <a:r>
              <a:rPr lang="ru-RU" dirty="0" smtClean="0"/>
              <a:t>27</a:t>
            </a:r>
            <a:r>
              <a:rPr lang="ru-RU" dirty="0" smtClean="0">
                <a:sym typeface="Symbol"/>
              </a:rPr>
              <a:t></a:t>
            </a:r>
            <a:r>
              <a:rPr lang="ru-RU" dirty="0" smtClean="0"/>
              <a:t>С</a:t>
            </a:r>
          </a:p>
          <a:p>
            <a:pPr marL="651510" indent="-514350">
              <a:buFont typeface="+mj-lt"/>
              <a:buAutoNum type="arabicPeriod"/>
            </a:pPr>
            <a:r>
              <a:rPr lang="ru-RU" dirty="0" smtClean="0"/>
              <a:t>300</a:t>
            </a:r>
            <a:r>
              <a:rPr lang="ru-RU" dirty="0" smtClean="0">
                <a:sym typeface="Symbol"/>
              </a:rPr>
              <a:t></a:t>
            </a:r>
            <a:r>
              <a:rPr lang="ru-RU" dirty="0" smtClean="0"/>
              <a:t>С</a:t>
            </a:r>
          </a:p>
          <a:p>
            <a:pPr marL="651510" indent="-514350">
              <a:buFont typeface="+mj-lt"/>
              <a:buAutoNum type="arabicPeriod"/>
            </a:pPr>
            <a:r>
              <a:rPr lang="ru-RU" dirty="0" smtClean="0"/>
              <a:t>573</a:t>
            </a:r>
            <a:r>
              <a:rPr lang="ru-RU" dirty="0" smtClean="0">
                <a:sym typeface="Symbol"/>
              </a:rPr>
              <a:t></a:t>
            </a:r>
            <a:r>
              <a:rPr lang="ru-RU" dirty="0" smtClean="0"/>
              <a:t>С</a:t>
            </a:r>
            <a:endParaRPr lang="ru-RU"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572560" cy="1928826"/>
          </a:xfrm>
        </p:spPr>
        <p:txBody>
          <a:bodyPr>
            <a:noAutofit/>
          </a:bodyPr>
          <a:lstStyle/>
          <a:p>
            <a:pPr algn="l"/>
            <a:r>
              <a:rPr lang="ru-RU" sz="2400" b="1" dirty="0" smtClean="0">
                <a:solidFill>
                  <a:srgbClr val="FF0000"/>
                </a:solidFill>
              </a:rPr>
              <a:t>(ЕГЭ 2006 г., ДЕМО) А27. </a:t>
            </a:r>
            <a:r>
              <a:rPr lang="ru-RU" sz="2400" dirty="0" smtClean="0">
                <a:solidFill>
                  <a:schemeClr val="tx1"/>
                </a:solidFill>
              </a:rPr>
              <a:t>Экспериментаторы закачивают воздух в стеклянный сосуд, одновременно охлаждая его. При этом температура воздуха в сосуде понизилась в 2 раза, а его давление возросло в  3 раза. Во сколько раз увеличилась масса воздуха в сосуде?</a:t>
            </a:r>
            <a:endParaRPr lang="ru-RU" sz="2400" dirty="0">
              <a:solidFill>
                <a:schemeClr val="tx1"/>
              </a:solidFill>
            </a:endParaRPr>
          </a:p>
        </p:txBody>
      </p:sp>
      <p:sp>
        <p:nvSpPr>
          <p:cNvPr id="8" name="Содержимое 2"/>
          <p:cNvSpPr>
            <a:spLocks noGrp="1"/>
          </p:cNvSpPr>
          <p:nvPr>
            <p:ph sz="half" idx="1"/>
          </p:nvPr>
        </p:nvSpPr>
        <p:spPr>
          <a:xfrm>
            <a:off x="2500298" y="2857496"/>
            <a:ext cx="3500462" cy="2357454"/>
          </a:xfrm>
        </p:spPr>
        <p:txBody>
          <a:bodyPr>
            <a:normAutofit/>
          </a:bodyPr>
          <a:lstStyle/>
          <a:p>
            <a:pPr marL="651510" indent="-514350">
              <a:buFont typeface="+mj-lt"/>
              <a:buAutoNum type="arabicPeriod"/>
            </a:pPr>
            <a:r>
              <a:rPr lang="ru-RU" sz="3200" dirty="0" smtClean="0"/>
              <a:t> в 2 раза</a:t>
            </a:r>
          </a:p>
          <a:p>
            <a:pPr marL="651510" indent="-514350">
              <a:buFont typeface="+mj-lt"/>
              <a:buAutoNum type="arabicPeriod"/>
            </a:pPr>
            <a:r>
              <a:rPr lang="ru-RU" sz="3200" dirty="0" smtClean="0"/>
              <a:t>в 3 раза</a:t>
            </a:r>
          </a:p>
          <a:p>
            <a:pPr marL="651510" indent="-514350">
              <a:buFont typeface="+mj-lt"/>
              <a:buAutoNum type="arabicPeriod"/>
            </a:pPr>
            <a:r>
              <a:rPr lang="ru-RU" sz="3200" dirty="0" smtClean="0"/>
              <a:t>в 6 раз</a:t>
            </a:r>
          </a:p>
          <a:p>
            <a:pPr marL="651510" indent="-514350">
              <a:buFont typeface="+mj-lt"/>
              <a:buAutoNum type="arabicPeriod"/>
            </a:pPr>
            <a:r>
              <a:rPr lang="ru-RU" sz="3200" dirty="0" smtClean="0"/>
              <a:t>в 1,5 раза</a:t>
            </a:r>
            <a:endParaRPr lang="ru-RU" sz="32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505092" cy="1857388"/>
          </a:xfrm>
        </p:spPr>
        <p:txBody>
          <a:bodyPr>
            <a:noAutofit/>
          </a:bodyPr>
          <a:lstStyle/>
          <a:p>
            <a:pPr algn="l"/>
            <a:r>
              <a:rPr lang="ru-RU" sz="2400" dirty="0" smtClean="0">
                <a:solidFill>
                  <a:srgbClr val="FF0000"/>
                </a:solidFill>
              </a:rPr>
              <a:t>ЕГЭ – 2006, ДЕМО. А 28.</a:t>
            </a:r>
            <a:r>
              <a:rPr lang="ru-RU" sz="2400" dirty="0" smtClean="0"/>
              <a:t> В сосуде, закрытом поршнем, находится идеальный газ. График зависимости объема газа от температуры при изменении его состояния представлен на рисунке. В каком состоянии давление газа наибольшее?</a:t>
            </a:r>
            <a:endParaRPr lang="ru-RU" sz="2400" dirty="0"/>
          </a:p>
        </p:txBody>
      </p:sp>
      <p:sp>
        <p:nvSpPr>
          <p:cNvPr id="3" name="Содержимое 2"/>
          <p:cNvSpPr>
            <a:spLocks noGrp="1"/>
          </p:cNvSpPr>
          <p:nvPr>
            <p:ph idx="1"/>
          </p:nvPr>
        </p:nvSpPr>
        <p:spPr>
          <a:xfrm>
            <a:off x="1428728" y="3714752"/>
            <a:ext cx="1850508" cy="2071702"/>
          </a:xfrm>
        </p:spPr>
        <p:txBody>
          <a:bodyPr>
            <a:normAutofit/>
          </a:bodyPr>
          <a:lstStyle/>
          <a:p>
            <a:pPr marL="651510" indent="-514350">
              <a:buFont typeface="+mj-lt"/>
              <a:buAutoNum type="arabicPeriod"/>
            </a:pPr>
            <a:r>
              <a:rPr lang="ru-RU" dirty="0" smtClean="0"/>
              <a:t>А</a:t>
            </a:r>
          </a:p>
          <a:p>
            <a:pPr marL="651510" indent="-514350">
              <a:buFont typeface="+mj-lt"/>
              <a:buAutoNum type="arabicPeriod"/>
            </a:pPr>
            <a:r>
              <a:rPr lang="ru-RU" dirty="0" smtClean="0"/>
              <a:t>В</a:t>
            </a:r>
          </a:p>
          <a:p>
            <a:pPr marL="651510" indent="-514350">
              <a:buFont typeface="+mj-lt"/>
              <a:buAutoNum type="arabicPeriod"/>
            </a:pPr>
            <a:r>
              <a:rPr lang="ru-RU" dirty="0" smtClean="0"/>
              <a:t>С</a:t>
            </a:r>
          </a:p>
          <a:p>
            <a:pPr marL="651510" indent="-514350">
              <a:buFont typeface="+mj-lt"/>
              <a:buAutoNum type="arabicPeriod"/>
            </a:pPr>
            <a:r>
              <a:rPr lang="en-US" dirty="0" smtClean="0"/>
              <a:t>D</a:t>
            </a:r>
            <a:endParaRPr lang="ru-RU" dirty="0"/>
          </a:p>
        </p:txBody>
      </p:sp>
      <p:graphicFrame>
        <p:nvGraphicFramePr>
          <p:cNvPr id="84994" name="Object 2"/>
          <p:cNvGraphicFramePr>
            <a:graphicFrameLocks noChangeAspect="1"/>
          </p:cNvGraphicFramePr>
          <p:nvPr/>
        </p:nvGraphicFramePr>
        <p:xfrm>
          <a:off x="4572000" y="2714620"/>
          <a:ext cx="3916378" cy="3458770"/>
        </p:xfrm>
        <a:graphic>
          <a:graphicData uri="http://schemas.openxmlformats.org/presentationml/2006/ole">
            <p:oleObj spid="_x0000_s101378" name="Picture" r:id="rId3" imgW="1486080" imgH="1314360" progId="Word.Picture.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Взаимодействие частиц вещества</a:t>
            </a:r>
            <a:endParaRPr lang="ru-RU" dirty="0"/>
          </a:p>
        </p:txBody>
      </p:sp>
      <p:sp>
        <p:nvSpPr>
          <p:cNvPr id="5" name="Содержимое 4"/>
          <p:cNvSpPr>
            <a:spLocks noGrp="1"/>
          </p:cNvSpPr>
          <p:nvPr>
            <p:ph sz="half" idx="1"/>
          </p:nvPr>
        </p:nvSpPr>
        <p:spPr>
          <a:xfrm>
            <a:off x="0" y="5500702"/>
            <a:ext cx="4429156" cy="1357298"/>
          </a:xfrm>
        </p:spPr>
        <p:txBody>
          <a:bodyPr>
            <a:normAutofit fontScale="77500" lnSpcReduction="20000"/>
          </a:bodyPr>
          <a:lstStyle/>
          <a:p>
            <a:r>
              <a:rPr lang="ru-RU" b="1" dirty="0" smtClean="0"/>
              <a:t>На </a:t>
            </a:r>
            <a:r>
              <a:rPr lang="ru-RU" b="1" dirty="0" smtClean="0">
                <a:solidFill>
                  <a:srgbClr val="FF0000"/>
                </a:solidFill>
              </a:rPr>
              <a:t>очень малых </a:t>
            </a:r>
            <a:r>
              <a:rPr lang="ru-RU" b="1" dirty="0" smtClean="0"/>
              <a:t>расстояниях между молекулами обязательно действуют </a:t>
            </a:r>
            <a:r>
              <a:rPr lang="ru-RU" b="1" dirty="0" smtClean="0">
                <a:solidFill>
                  <a:srgbClr val="FF0000"/>
                </a:solidFill>
              </a:rPr>
              <a:t>силы отталкивания</a:t>
            </a:r>
            <a:endParaRPr lang="ru-RU" dirty="0">
              <a:solidFill>
                <a:srgbClr val="FF0000"/>
              </a:solidFill>
            </a:endParaRPr>
          </a:p>
        </p:txBody>
      </p:sp>
      <p:sp>
        <p:nvSpPr>
          <p:cNvPr id="6" name="Содержимое 5"/>
          <p:cNvSpPr>
            <a:spLocks noGrp="1"/>
          </p:cNvSpPr>
          <p:nvPr>
            <p:ph sz="half" idx="2"/>
          </p:nvPr>
        </p:nvSpPr>
        <p:spPr>
          <a:xfrm>
            <a:off x="4429124" y="5572116"/>
            <a:ext cx="4500594" cy="1285884"/>
          </a:xfrm>
        </p:spPr>
        <p:txBody>
          <a:bodyPr>
            <a:normAutofit fontScale="77500" lnSpcReduction="20000"/>
          </a:bodyPr>
          <a:lstStyle/>
          <a:p>
            <a:r>
              <a:rPr lang="ru-RU" b="1" dirty="0" smtClean="0"/>
              <a:t>На расстояниях, </a:t>
            </a:r>
            <a:r>
              <a:rPr lang="ru-RU" b="1" dirty="0" smtClean="0">
                <a:solidFill>
                  <a:srgbClr val="FF0000"/>
                </a:solidFill>
              </a:rPr>
              <a:t>превышающих 2 - 3 диаметра </a:t>
            </a:r>
            <a:r>
              <a:rPr lang="ru-RU" b="1" dirty="0" smtClean="0"/>
              <a:t>молекул, действуют </a:t>
            </a:r>
            <a:r>
              <a:rPr lang="ru-RU" b="1" dirty="0" smtClean="0">
                <a:solidFill>
                  <a:srgbClr val="FF0000"/>
                </a:solidFill>
              </a:rPr>
              <a:t>силы притяжения.</a:t>
            </a:r>
            <a:endParaRPr lang="ru-RU" dirty="0">
              <a:solidFill>
                <a:srgbClr val="FF0000"/>
              </a:solidFill>
            </a:endParaRPr>
          </a:p>
        </p:txBody>
      </p:sp>
      <p:sp>
        <p:nvSpPr>
          <p:cNvPr id="47106" name="Rectangle 2"/>
          <p:cNvSpPr>
            <a:spLocks noChangeArrowheads="1"/>
          </p:cNvSpPr>
          <p:nvPr/>
        </p:nvSpPr>
        <p:spPr bwMode="auto">
          <a:xfrm>
            <a:off x="428596" y="1214422"/>
            <a:ext cx="828680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effectLst/>
                <a:latin typeface="Arial" pitchFamily="34" charset="0"/>
                <a:cs typeface="Arial" pitchFamily="34" charset="0"/>
              </a:rPr>
              <a:t>Силы взаимодействия между молекулами.</a:t>
            </a:r>
            <a:endParaRPr kumimoji="0" lang="ru-RU" sz="2800" b="0" i="0" u="none" strike="noStrike" cap="none" normalizeH="0" baseline="0" dirty="0" smtClean="0">
              <a:ln>
                <a:noFill/>
              </a:ln>
              <a:effectLst/>
              <a:latin typeface="Arial" pitchFamily="34" charset="0"/>
            </a:endParaRPr>
          </a:p>
        </p:txBody>
      </p:sp>
      <p:pic>
        <p:nvPicPr>
          <p:cNvPr id="47108" name="Picture 4" descr="Взаимодействие зар. частиц в веществе"/>
          <p:cNvPicPr>
            <a:picLocks noChangeAspect="1" noChangeArrowheads="1"/>
          </p:cNvPicPr>
          <p:nvPr/>
        </p:nvPicPr>
        <p:blipFill>
          <a:blip r:embed="rId2"/>
          <a:srcRect/>
          <a:stretch>
            <a:fillRect/>
          </a:stretch>
        </p:blipFill>
        <p:spPr bwMode="auto">
          <a:xfrm>
            <a:off x="1071538" y="1643050"/>
            <a:ext cx="2928958" cy="3877610"/>
          </a:xfrm>
          <a:prstGeom prst="rect">
            <a:avLst/>
          </a:prstGeom>
          <a:noFill/>
        </p:spPr>
      </p:pic>
      <p:pic>
        <p:nvPicPr>
          <p:cNvPr id="47110" name="Picture 6" descr="Зависимость силы от расстояния"/>
          <p:cNvPicPr>
            <a:picLocks noChangeAspect="1" noChangeArrowheads="1"/>
          </p:cNvPicPr>
          <p:nvPr/>
        </p:nvPicPr>
        <p:blipFill>
          <a:blip r:embed="rId3"/>
          <a:srcRect/>
          <a:stretch>
            <a:fillRect/>
          </a:stretch>
        </p:blipFill>
        <p:spPr bwMode="auto">
          <a:xfrm>
            <a:off x="5286380" y="1714488"/>
            <a:ext cx="3143272" cy="3802535"/>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572560" cy="1643074"/>
          </a:xfrm>
        </p:spPr>
        <p:txBody>
          <a:bodyPr>
            <a:noAutofit/>
          </a:bodyPr>
          <a:lstStyle/>
          <a:p>
            <a:pPr algn="l"/>
            <a:r>
              <a:rPr lang="ru-RU" sz="2400" b="1" dirty="0" smtClean="0">
                <a:solidFill>
                  <a:srgbClr val="FF0000"/>
                </a:solidFill>
              </a:rPr>
              <a:t>(ЕГЭ 2007 г., ДЕМО) А10. </a:t>
            </a:r>
            <a:r>
              <a:rPr lang="ru-RU" sz="2400" dirty="0" smtClean="0"/>
              <a:t>3</a:t>
            </a:r>
            <a:r>
              <a:rPr lang="en-US" sz="2400" dirty="0" smtClean="0"/>
              <a:t> </a:t>
            </a:r>
            <a:r>
              <a:rPr lang="ru-RU" sz="2400" dirty="0" smtClean="0"/>
              <a:t>моль  водорода находятся в сосуде при температуре Т. Какова температура 3 моль кислорода в сосуде того же объема и при том же давлении? (Водород и кислород считать идеальными газами.)</a:t>
            </a:r>
            <a:endParaRPr lang="ru-RU" sz="2400" dirty="0">
              <a:solidFill>
                <a:srgbClr val="7030A0"/>
              </a:solidFill>
            </a:endParaRPr>
          </a:p>
        </p:txBody>
      </p:sp>
      <p:sp>
        <p:nvSpPr>
          <p:cNvPr id="8" name="Содержимое 2"/>
          <p:cNvSpPr>
            <a:spLocks noGrp="1"/>
          </p:cNvSpPr>
          <p:nvPr>
            <p:ph sz="half" idx="1"/>
          </p:nvPr>
        </p:nvSpPr>
        <p:spPr>
          <a:xfrm>
            <a:off x="3357554" y="2786058"/>
            <a:ext cx="2609840" cy="2357454"/>
          </a:xfrm>
        </p:spPr>
        <p:txBody>
          <a:bodyPr>
            <a:normAutofit/>
          </a:bodyPr>
          <a:lstStyle/>
          <a:p>
            <a:pPr marL="651510" indent="-514350">
              <a:buFont typeface="+mj-lt"/>
              <a:buAutoNum type="arabicPeriod"/>
            </a:pPr>
            <a:r>
              <a:rPr lang="ru-RU" sz="3200" dirty="0" smtClean="0"/>
              <a:t>32Т</a:t>
            </a:r>
          </a:p>
          <a:p>
            <a:pPr marL="651510" indent="-514350">
              <a:buFont typeface="+mj-lt"/>
              <a:buAutoNum type="arabicPeriod"/>
            </a:pPr>
            <a:r>
              <a:rPr lang="ru-RU" sz="3200" dirty="0" smtClean="0"/>
              <a:t>16Т</a:t>
            </a:r>
          </a:p>
          <a:p>
            <a:pPr marL="651510" indent="-514350">
              <a:buFont typeface="+mj-lt"/>
              <a:buAutoNum type="arabicPeriod"/>
            </a:pPr>
            <a:r>
              <a:rPr lang="ru-RU" sz="3200" dirty="0" smtClean="0"/>
              <a:t>2Т</a:t>
            </a:r>
          </a:p>
          <a:p>
            <a:pPr marL="651510" indent="-514350">
              <a:buFont typeface="+mj-lt"/>
              <a:buAutoNum type="arabicPeriod"/>
            </a:pPr>
            <a:r>
              <a:rPr lang="ru-RU" sz="3200" dirty="0" smtClean="0"/>
              <a:t>Т</a:t>
            </a:r>
            <a:endParaRPr lang="ru-RU" sz="32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14282" y="214313"/>
            <a:ext cx="8643998" cy="1928803"/>
          </a:xfrm>
        </p:spPr>
        <p:txBody>
          <a:bodyPr>
            <a:noAutofit/>
          </a:bodyPr>
          <a:lstStyle/>
          <a:p>
            <a:r>
              <a:rPr lang="ru-RU" sz="2400" b="1" dirty="0" smtClean="0">
                <a:solidFill>
                  <a:srgbClr val="FF0000"/>
                </a:solidFill>
              </a:rPr>
              <a:t>(ЕГЭ 2007 г., ДЕМО) А12. </a:t>
            </a:r>
            <a:r>
              <a:rPr lang="ru-RU" sz="2400" dirty="0" smtClean="0"/>
              <a:t>При одинаковой температуре 100</a:t>
            </a:r>
            <a:r>
              <a:rPr lang="ru-RU" sz="2400" dirty="0" smtClean="0">
                <a:sym typeface="Symbol"/>
              </a:rPr>
              <a:t></a:t>
            </a:r>
            <a:r>
              <a:rPr lang="ru-RU" sz="2400" dirty="0" smtClean="0"/>
              <a:t>С  давление насыщенных паров воды равно 10</a:t>
            </a:r>
            <a:r>
              <a:rPr lang="ru-RU" sz="2400" baseline="30000" dirty="0" smtClean="0"/>
              <a:t>5</a:t>
            </a:r>
            <a:r>
              <a:rPr lang="ru-RU" sz="2400" dirty="0" smtClean="0"/>
              <a:t> Па, аммиака — 59</a:t>
            </a:r>
            <a:r>
              <a:rPr lang="ru-RU" sz="2400" dirty="0" smtClean="0">
                <a:sym typeface="Symbol"/>
              </a:rPr>
              <a:t></a:t>
            </a:r>
            <a:r>
              <a:rPr lang="ru-RU" sz="2400" dirty="0" smtClean="0"/>
              <a:t>10</a:t>
            </a:r>
            <a:r>
              <a:rPr lang="ru-RU" sz="2400" baseline="30000" dirty="0" smtClean="0"/>
              <a:t>5</a:t>
            </a:r>
            <a:r>
              <a:rPr lang="ru-RU" sz="2400" dirty="0" smtClean="0"/>
              <a:t> Па и ртути — 37 Па. В каком из вариантов ответа эти вещества расположены в порядке </a:t>
            </a:r>
            <a:r>
              <a:rPr lang="ru-RU" sz="2400" u="sng" dirty="0" smtClean="0"/>
              <a:t>убывания</a:t>
            </a:r>
            <a:r>
              <a:rPr lang="ru-RU" sz="2400" dirty="0" smtClean="0"/>
              <a:t> температуры их кипения в открытом сосуде?</a:t>
            </a:r>
            <a:endParaRPr lang="ru-RU" sz="2400" dirty="0">
              <a:solidFill>
                <a:srgbClr val="7030A0"/>
              </a:solidFill>
            </a:endParaRPr>
          </a:p>
        </p:txBody>
      </p:sp>
      <p:sp>
        <p:nvSpPr>
          <p:cNvPr id="8" name="Содержимое 2"/>
          <p:cNvSpPr>
            <a:spLocks noGrp="1"/>
          </p:cNvSpPr>
          <p:nvPr>
            <p:ph sz="half" idx="4294967295"/>
          </p:nvPr>
        </p:nvSpPr>
        <p:spPr>
          <a:xfrm>
            <a:off x="3143250" y="3000375"/>
            <a:ext cx="6000750" cy="3000375"/>
          </a:xfrm>
        </p:spPr>
        <p:txBody>
          <a:bodyPr>
            <a:normAutofit/>
          </a:bodyPr>
          <a:lstStyle/>
          <a:p>
            <a:pPr marL="624078" indent="-514350">
              <a:buFont typeface="+mj-lt"/>
              <a:buAutoNum type="arabicPeriod"/>
            </a:pPr>
            <a:r>
              <a:rPr lang="ru-RU" sz="3200" dirty="0" smtClean="0"/>
              <a:t>вода </a:t>
            </a:r>
            <a:r>
              <a:rPr lang="ru-RU" sz="3200" dirty="0" smtClean="0">
                <a:sym typeface="Symbol"/>
              </a:rPr>
              <a:t></a:t>
            </a:r>
            <a:r>
              <a:rPr lang="ru-RU" sz="3200" dirty="0" smtClean="0"/>
              <a:t> аммиак </a:t>
            </a:r>
            <a:r>
              <a:rPr lang="ru-RU" sz="3200" dirty="0" smtClean="0">
                <a:sym typeface="Symbol"/>
              </a:rPr>
              <a:t></a:t>
            </a:r>
            <a:r>
              <a:rPr lang="ru-RU" sz="3200" dirty="0" smtClean="0"/>
              <a:t> ртуть	</a:t>
            </a:r>
          </a:p>
          <a:p>
            <a:pPr marL="624078" indent="-514350">
              <a:buFont typeface="+mj-lt"/>
              <a:buAutoNum type="arabicPeriod"/>
            </a:pPr>
            <a:r>
              <a:rPr lang="ru-RU" sz="3200" dirty="0" smtClean="0"/>
              <a:t>аммиак </a:t>
            </a:r>
            <a:r>
              <a:rPr lang="ru-RU" sz="3200" dirty="0" smtClean="0">
                <a:sym typeface="Symbol"/>
              </a:rPr>
              <a:t></a:t>
            </a:r>
            <a:r>
              <a:rPr lang="ru-RU" sz="3200" dirty="0" smtClean="0"/>
              <a:t> ртуть</a:t>
            </a:r>
            <a:r>
              <a:rPr lang="ru-RU" sz="3200" dirty="0" smtClean="0">
                <a:sym typeface="Symbol"/>
              </a:rPr>
              <a:t></a:t>
            </a:r>
            <a:r>
              <a:rPr lang="ru-RU" sz="3200" dirty="0" smtClean="0"/>
              <a:t> вода	</a:t>
            </a:r>
          </a:p>
          <a:p>
            <a:pPr marL="624078" indent="-514350">
              <a:buFont typeface="+mj-lt"/>
              <a:buAutoNum type="arabicPeriod"/>
            </a:pPr>
            <a:r>
              <a:rPr lang="ru-RU" sz="3200" dirty="0" smtClean="0"/>
              <a:t>вода </a:t>
            </a:r>
            <a:r>
              <a:rPr lang="ru-RU" sz="3200" dirty="0" smtClean="0">
                <a:sym typeface="Symbol"/>
              </a:rPr>
              <a:t></a:t>
            </a:r>
            <a:r>
              <a:rPr lang="ru-RU" sz="3200" dirty="0" smtClean="0"/>
              <a:t> ртуть </a:t>
            </a:r>
            <a:r>
              <a:rPr lang="ru-RU" sz="3200" dirty="0" smtClean="0">
                <a:sym typeface="Symbol"/>
              </a:rPr>
              <a:t></a:t>
            </a:r>
            <a:r>
              <a:rPr lang="ru-RU" sz="3200" dirty="0" smtClean="0"/>
              <a:t> аммиак</a:t>
            </a:r>
          </a:p>
          <a:p>
            <a:pPr marL="624078" indent="-514350">
              <a:buFont typeface="+mj-lt"/>
              <a:buAutoNum type="arabicPeriod"/>
            </a:pPr>
            <a:r>
              <a:rPr lang="ru-RU" sz="3200" dirty="0" smtClean="0"/>
              <a:t>ртуть </a:t>
            </a:r>
            <a:r>
              <a:rPr lang="ru-RU" sz="3200" dirty="0" smtClean="0">
                <a:sym typeface="Symbol"/>
              </a:rPr>
              <a:t></a:t>
            </a:r>
            <a:r>
              <a:rPr lang="ru-RU" sz="3200" dirty="0" smtClean="0"/>
              <a:t> вода </a:t>
            </a:r>
            <a:r>
              <a:rPr lang="ru-RU" sz="3200" dirty="0" smtClean="0">
                <a:sym typeface="Symbol"/>
              </a:rPr>
              <a:t></a:t>
            </a:r>
            <a:r>
              <a:rPr lang="ru-RU" sz="3200" dirty="0" smtClean="0"/>
              <a:t> аммиак	</a:t>
            </a:r>
            <a:endParaRPr lang="ru-RU" sz="32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71500" y="214313"/>
            <a:ext cx="8572500" cy="2357437"/>
          </a:xfrm>
        </p:spPr>
        <p:txBody>
          <a:bodyPr>
            <a:noAutofit/>
          </a:bodyPr>
          <a:lstStyle/>
          <a:p>
            <a:r>
              <a:rPr lang="ru-RU" sz="2400" b="1" dirty="0" smtClean="0">
                <a:solidFill>
                  <a:srgbClr val="FF0000"/>
                </a:solidFill>
              </a:rPr>
              <a:t>(ЕГЭ 2007 г., ДЕМО) А15. </a:t>
            </a:r>
            <a:r>
              <a:rPr lang="ru-RU" sz="2400" dirty="0" smtClean="0"/>
              <a:t>В сосуде постоянного объема находится идеальный газ, массу которого изменяют. На диаграмме (см. рисунок) показан процесс изменения состояния газа. В какой из точек диаграммы масса газа наибольшая?</a:t>
            </a:r>
            <a:endParaRPr lang="ru-RU" sz="2400" dirty="0">
              <a:solidFill>
                <a:srgbClr val="7030A0"/>
              </a:solidFill>
            </a:endParaRPr>
          </a:p>
        </p:txBody>
      </p:sp>
      <p:sp>
        <p:nvSpPr>
          <p:cNvPr id="8" name="Содержимое 2"/>
          <p:cNvSpPr>
            <a:spLocks noGrp="1"/>
          </p:cNvSpPr>
          <p:nvPr>
            <p:ph sz="half" idx="4294967295"/>
          </p:nvPr>
        </p:nvSpPr>
        <p:spPr>
          <a:xfrm>
            <a:off x="0" y="2857500"/>
            <a:ext cx="1857375" cy="2500313"/>
          </a:xfrm>
        </p:spPr>
        <p:txBody>
          <a:bodyPr>
            <a:normAutofit fontScale="85000" lnSpcReduction="20000"/>
          </a:bodyPr>
          <a:lstStyle/>
          <a:p>
            <a:pPr marL="624078" indent="-514350">
              <a:buFont typeface="+mj-lt"/>
              <a:buAutoNum type="arabicPeriod"/>
            </a:pPr>
            <a:r>
              <a:rPr lang="ru-RU" dirty="0" smtClean="0"/>
              <a:t>А		</a:t>
            </a:r>
          </a:p>
          <a:p>
            <a:pPr marL="624078" indent="-514350">
              <a:buFont typeface="+mj-lt"/>
              <a:buAutoNum type="arabicPeriod"/>
            </a:pPr>
            <a:r>
              <a:rPr lang="ru-RU" dirty="0" smtClean="0"/>
              <a:t>В		</a:t>
            </a:r>
          </a:p>
          <a:p>
            <a:pPr marL="624078" indent="-514350">
              <a:buFont typeface="+mj-lt"/>
              <a:buAutoNum type="arabicPeriod"/>
            </a:pPr>
            <a:r>
              <a:rPr lang="ru-RU" dirty="0" smtClean="0"/>
              <a:t>С		</a:t>
            </a:r>
          </a:p>
          <a:p>
            <a:pPr marL="624078" indent="-514350">
              <a:buFont typeface="+mj-lt"/>
              <a:buAutoNum type="arabicPeriod"/>
            </a:pPr>
            <a:r>
              <a:rPr lang="en-US" dirty="0" smtClean="0"/>
              <a:t>D</a:t>
            </a:r>
            <a:endParaRPr lang="ru-RU"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aphicFrame>
        <p:nvGraphicFramePr>
          <p:cNvPr id="88067" name="Object 3"/>
          <p:cNvGraphicFramePr>
            <a:graphicFrameLocks noChangeAspect="1"/>
          </p:cNvGraphicFramePr>
          <p:nvPr/>
        </p:nvGraphicFramePr>
        <p:xfrm>
          <a:off x="4572000" y="2643182"/>
          <a:ext cx="4345006" cy="3930371"/>
        </p:xfrm>
        <a:graphic>
          <a:graphicData uri="http://schemas.openxmlformats.org/presentationml/2006/ole">
            <p:oleObj spid="_x0000_s96258" name="Picture" r:id="rId3" imgW="1486080" imgH="1314360" progId="Word.Picture.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572560" cy="1857388"/>
          </a:xfrm>
        </p:spPr>
        <p:txBody>
          <a:bodyPr>
            <a:noAutofit/>
          </a:bodyPr>
          <a:lstStyle/>
          <a:p>
            <a:pPr algn="l"/>
            <a:r>
              <a:rPr lang="ru-RU" sz="2400" b="1" dirty="0" smtClean="0">
                <a:solidFill>
                  <a:srgbClr val="FF0000"/>
                </a:solidFill>
              </a:rPr>
              <a:t>(ЕГЭ 2007 г., ДЕМО) А13. </a:t>
            </a:r>
            <a:r>
              <a:rPr lang="ru-RU" sz="2400" dirty="0" smtClean="0"/>
              <a:t>На графике (см. рисунок) представлено изменение температуры Т вещества с течением времени </a:t>
            </a:r>
            <a:r>
              <a:rPr lang="en-US" sz="2400" dirty="0" smtClean="0"/>
              <a:t>t</a:t>
            </a:r>
            <a:r>
              <a:rPr lang="ru-RU" sz="2400" dirty="0" smtClean="0"/>
              <a:t>. В начальный момент времени вещество находилось в кристаллическом состоянии. Какая из точек соответствует окончанию процесса отвердевания?</a:t>
            </a:r>
            <a:endParaRPr lang="ru-RU" sz="2400" dirty="0">
              <a:solidFill>
                <a:srgbClr val="7030A0"/>
              </a:solidFill>
            </a:endParaRPr>
          </a:p>
        </p:txBody>
      </p:sp>
      <p:sp>
        <p:nvSpPr>
          <p:cNvPr id="8" name="Содержимое 2"/>
          <p:cNvSpPr>
            <a:spLocks noGrp="1"/>
          </p:cNvSpPr>
          <p:nvPr>
            <p:ph sz="half" idx="1"/>
          </p:nvPr>
        </p:nvSpPr>
        <p:spPr>
          <a:xfrm>
            <a:off x="500034" y="3857628"/>
            <a:ext cx="1643074" cy="2500330"/>
          </a:xfrm>
        </p:spPr>
        <p:txBody>
          <a:bodyPr>
            <a:normAutofit/>
          </a:bodyPr>
          <a:lstStyle/>
          <a:p>
            <a:pPr marL="651510" indent="-514350">
              <a:buFont typeface="+mj-lt"/>
              <a:buAutoNum type="arabicPeriod"/>
            </a:pPr>
            <a:r>
              <a:rPr lang="ru-RU" sz="2800" dirty="0" smtClean="0"/>
              <a:t>5</a:t>
            </a:r>
          </a:p>
          <a:p>
            <a:pPr marL="651510" indent="-514350">
              <a:buFont typeface="+mj-lt"/>
              <a:buAutoNum type="arabicPeriod"/>
            </a:pPr>
            <a:r>
              <a:rPr lang="ru-RU" sz="2800" dirty="0" smtClean="0"/>
              <a:t>6</a:t>
            </a:r>
          </a:p>
          <a:p>
            <a:pPr marL="651510" indent="-514350">
              <a:buFont typeface="+mj-lt"/>
              <a:buAutoNum type="arabicPeriod"/>
            </a:pPr>
            <a:r>
              <a:rPr lang="ru-RU" sz="2800" dirty="0" smtClean="0"/>
              <a:t>3</a:t>
            </a:r>
          </a:p>
          <a:p>
            <a:pPr marL="651510" indent="-514350">
              <a:buFont typeface="+mj-lt"/>
              <a:buAutoNum type="arabicPeriod"/>
            </a:pPr>
            <a:r>
              <a:rPr lang="ru-RU" sz="2800" dirty="0" smtClean="0"/>
              <a:t>7</a:t>
            </a: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aphicFrame>
        <p:nvGraphicFramePr>
          <p:cNvPr id="88066" name="Object 2"/>
          <p:cNvGraphicFramePr>
            <a:graphicFrameLocks noChangeAspect="1"/>
          </p:cNvGraphicFramePr>
          <p:nvPr/>
        </p:nvGraphicFramePr>
        <p:xfrm>
          <a:off x="2428860" y="3143248"/>
          <a:ext cx="6181264" cy="3214710"/>
        </p:xfrm>
        <a:graphic>
          <a:graphicData uri="http://schemas.openxmlformats.org/presentationml/2006/ole">
            <p:oleObj spid="_x0000_s88066" name="Picture" r:id="rId3" imgW="2610000" imgH="1362240" progId="Word.Picture.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143932" cy="1214446"/>
          </a:xfrm>
        </p:spPr>
        <p:txBody>
          <a:bodyPr>
            <a:noAutofit/>
          </a:bodyPr>
          <a:lstStyle/>
          <a:p>
            <a:pPr algn="l"/>
            <a:r>
              <a:rPr lang="ru-RU" sz="2400" b="1" dirty="0" smtClean="0">
                <a:solidFill>
                  <a:srgbClr val="FF0000"/>
                </a:solidFill>
              </a:rPr>
              <a:t>(ЕГЭ 2008 г., ДЕМО) А10. </a:t>
            </a:r>
            <a:r>
              <a:rPr lang="ru-RU" sz="2400" dirty="0" smtClean="0"/>
              <a:t>Постоянная масса идеального газа участвует в процессе, показанном на рисунке. Наибольшее давление газа в процессе достигается </a:t>
            </a:r>
            <a:endParaRPr lang="ru-RU" sz="2400" dirty="0">
              <a:solidFill>
                <a:srgbClr val="0070C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2" name="Прямоугольник 11"/>
          <p:cNvSpPr/>
          <p:nvPr/>
        </p:nvSpPr>
        <p:spPr>
          <a:xfrm>
            <a:off x="714348" y="2643182"/>
            <a:ext cx="4000528" cy="1569660"/>
          </a:xfrm>
          <a:prstGeom prst="rect">
            <a:avLst/>
          </a:prstGeom>
        </p:spPr>
        <p:txBody>
          <a:bodyPr wrap="square">
            <a:spAutoFit/>
          </a:bodyPr>
          <a:lstStyle/>
          <a:p>
            <a:pPr marL="457200" indent="-457200">
              <a:buFont typeface="+mj-lt"/>
              <a:buAutoNum type="arabicPeriod"/>
            </a:pPr>
            <a:r>
              <a:rPr lang="ru-RU" sz="2400" dirty="0" smtClean="0"/>
              <a:t>в точке 1 </a:t>
            </a:r>
          </a:p>
          <a:p>
            <a:pPr marL="457200" indent="-457200">
              <a:buFont typeface="+mj-lt"/>
              <a:buAutoNum type="arabicPeriod"/>
            </a:pPr>
            <a:r>
              <a:rPr lang="ru-RU" sz="2400" dirty="0" smtClean="0"/>
              <a:t>в точке 3 </a:t>
            </a:r>
          </a:p>
          <a:p>
            <a:pPr marL="457200" indent="-457200">
              <a:buFont typeface="+mj-lt"/>
              <a:buAutoNum type="arabicPeriod"/>
            </a:pPr>
            <a:r>
              <a:rPr lang="ru-RU" sz="2400" dirty="0" smtClean="0"/>
              <a:t>на всем отрезке 1–2 </a:t>
            </a:r>
          </a:p>
          <a:p>
            <a:pPr marL="457200" indent="-457200">
              <a:buFont typeface="+mj-lt"/>
              <a:buAutoNum type="arabicPeriod"/>
            </a:pPr>
            <a:r>
              <a:rPr lang="ru-RU" sz="2400" dirty="0" smtClean="0"/>
              <a:t>на всем отрезке 2–3	</a:t>
            </a:r>
          </a:p>
        </p:txBody>
      </p:sp>
      <p:pic>
        <p:nvPicPr>
          <p:cNvPr id="95234" name="Picture 2"/>
          <p:cNvPicPr>
            <a:picLocks noChangeAspect="1" noChangeArrowheads="1"/>
          </p:cNvPicPr>
          <p:nvPr/>
        </p:nvPicPr>
        <p:blipFill>
          <a:blip r:embed="rId2"/>
          <a:srcRect/>
          <a:stretch>
            <a:fillRect/>
          </a:stretch>
        </p:blipFill>
        <p:spPr bwMode="auto">
          <a:xfrm>
            <a:off x="4857752" y="2357430"/>
            <a:ext cx="3895737" cy="35554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6000792" cy="2000264"/>
          </a:xfrm>
        </p:spPr>
        <p:txBody>
          <a:bodyPr>
            <a:noAutofit/>
          </a:bodyPr>
          <a:lstStyle/>
          <a:p>
            <a:pPr algn="l"/>
            <a:r>
              <a:rPr lang="ru-RU" sz="2400" b="1" dirty="0" smtClean="0">
                <a:solidFill>
                  <a:srgbClr val="FF0000"/>
                </a:solidFill>
              </a:rPr>
              <a:t>(ЕГЭ 2008 г., ДЕМО) А11. </a:t>
            </a:r>
            <a:r>
              <a:rPr lang="ru-RU" sz="2000" dirty="0" smtClean="0">
                <a:solidFill>
                  <a:schemeClr val="tx1"/>
                </a:solidFill>
                <a:effectLst/>
              </a:rPr>
              <a:t>На фотографии представлены два термометра, используемые для определения относительной влажности воздуха. Ниже приведена психрометрическая таблица, в которой влажность указана в процентах. </a:t>
            </a:r>
            <a:endParaRPr lang="ru-RU" sz="2000" dirty="0">
              <a:solidFill>
                <a:schemeClr val="tx1"/>
              </a:solidFill>
              <a:effectLst/>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2" name="Прямоугольник 11"/>
          <p:cNvSpPr/>
          <p:nvPr/>
        </p:nvSpPr>
        <p:spPr>
          <a:xfrm>
            <a:off x="214282" y="5143512"/>
            <a:ext cx="1928826" cy="1569660"/>
          </a:xfrm>
          <a:prstGeom prst="rect">
            <a:avLst/>
          </a:prstGeom>
        </p:spPr>
        <p:txBody>
          <a:bodyPr wrap="square">
            <a:spAutoFit/>
          </a:bodyPr>
          <a:lstStyle/>
          <a:p>
            <a:pPr marL="457200" indent="-457200">
              <a:buFont typeface="+mj-lt"/>
              <a:buAutoNum type="arabicPeriod"/>
            </a:pPr>
            <a:r>
              <a:rPr lang="ru-RU" sz="2400" dirty="0" smtClean="0"/>
              <a:t>37% </a:t>
            </a:r>
          </a:p>
          <a:p>
            <a:pPr marL="457200" indent="-457200">
              <a:buFont typeface="+mj-lt"/>
              <a:buAutoNum type="arabicPeriod"/>
            </a:pPr>
            <a:r>
              <a:rPr lang="ru-RU" sz="2400" dirty="0" smtClean="0"/>
              <a:t>40% </a:t>
            </a:r>
          </a:p>
          <a:p>
            <a:pPr marL="457200" indent="-457200">
              <a:buFont typeface="+mj-lt"/>
              <a:buAutoNum type="arabicPeriod"/>
            </a:pPr>
            <a:r>
              <a:rPr lang="ru-RU" sz="2400" dirty="0" smtClean="0"/>
              <a:t>48% </a:t>
            </a:r>
          </a:p>
          <a:p>
            <a:pPr marL="457200" indent="-457200">
              <a:buFont typeface="+mj-lt"/>
              <a:buAutoNum type="arabicPeriod"/>
            </a:pPr>
            <a:r>
              <a:rPr lang="ru-RU" sz="2400" dirty="0" smtClean="0"/>
              <a:t>59%</a:t>
            </a:r>
          </a:p>
        </p:txBody>
      </p:sp>
      <p:pic>
        <p:nvPicPr>
          <p:cNvPr id="96258" name="Picture 2"/>
          <p:cNvPicPr>
            <a:picLocks noChangeAspect="1" noChangeArrowheads="1"/>
          </p:cNvPicPr>
          <p:nvPr/>
        </p:nvPicPr>
        <p:blipFill>
          <a:blip r:embed="rId2"/>
          <a:srcRect/>
          <a:stretch>
            <a:fillRect/>
          </a:stretch>
        </p:blipFill>
        <p:spPr bwMode="auto">
          <a:xfrm>
            <a:off x="6247858" y="1"/>
            <a:ext cx="2896142" cy="6858000"/>
          </a:xfrm>
          <a:prstGeom prst="rect">
            <a:avLst/>
          </a:prstGeom>
          <a:noFill/>
          <a:ln w="9525">
            <a:noFill/>
            <a:miter lim="800000"/>
            <a:headEnd/>
            <a:tailEnd/>
          </a:ln>
          <a:effectLst/>
        </p:spPr>
      </p:pic>
      <p:pic>
        <p:nvPicPr>
          <p:cNvPr id="96259" name="Picture 3"/>
          <p:cNvPicPr>
            <a:picLocks noChangeAspect="1" noChangeArrowheads="1"/>
          </p:cNvPicPr>
          <p:nvPr/>
        </p:nvPicPr>
        <p:blipFill>
          <a:blip r:embed="rId3"/>
          <a:srcRect/>
          <a:stretch>
            <a:fillRect/>
          </a:stretch>
        </p:blipFill>
        <p:spPr bwMode="auto">
          <a:xfrm>
            <a:off x="2357422" y="1857364"/>
            <a:ext cx="3979225" cy="3500462"/>
          </a:xfrm>
          <a:prstGeom prst="rect">
            <a:avLst/>
          </a:prstGeom>
          <a:noFill/>
          <a:ln w="9525">
            <a:noFill/>
            <a:miter lim="800000"/>
            <a:headEnd/>
            <a:tailEnd/>
          </a:ln>
          <a:effectLst/>
        </p:spPr>
      </p:pic>
      <p:sp>
        <p:nvSpPr>
          <p:cNvPr id="13" name="Заголовок 1"/>
          <p:cNvSpPr txBox="1">
            <a:spLocks/>
          </p:cNvSpPr>
          <p:nvPr/>
        </p:nvSpPr>
        <p:spPr>
          <a:xfrm>
            <a:off x="142844" y="2285992"/>
            <a:ext cx="2214578" cy="2071702"/>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lvl="0">
              <a:spcBef>
                <a:spcPct val="0"/>
              </a:spcBef>
            </a:pPr>
            <a:r>
              <a:rPr lang="ru-RU" sz="2000" dirty="0" smtClean="0"/>
              <a:t>Относительная влажность воздуха в помещении, в котором проводилась съемка, равна </a:t>
            </a:r>
            <a:endParaRPr kumimoji="0" lang="ru-RU" sz="2000" b="1" i="0" u="none" strike="noStrike" kern="1200" cap="none" spc="0" normalizeH="0" baseline="0" noProof="0" dirty="0">
              <a:ln w="6350">
                <a:noFill/>
              </a:ln>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501122" cy="1214446"/>
          </a:xfrm>
        </p:spPr>
        <p:txBody>
          <a:bodyPr>
            <a:noAutofit/>
          </a:bodyPr>
          <a:lstStyle/>
          <a:p>
            <a:pPr algn="l"/>
            <a:r>
              <a:rPr lang="ru-RU" sz="2400" b="1" dirty="0" smtClean="0">
                <a:solidFill>
                  <a:srgbClr val="FF0000"/>
                </a:solidFill>
              </a:rPr>
              <a:t>(ЕГЭ 2008 г., ДЕМО) А12. </a:t>
            </a:r>
            <a:r>
              <a:rPr lang="ru-RU" sz="2800" dirty="0" smtClean="0"/>
              <a:t>При постоянной температуре объём данной массы идеального газа возрос в 4 раза. Давление газа при этом </a:t>
            </a:r>
            <a:endParaRPr lang="ru-RU" sz="2800" dirty="0">
              <a:solidFill>
                <a:srgbClr val="002060"/>
              </a:solidFill>
              <a:effectLst/>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2" name="Прямоугольник 11"/>
          <p:cNvSpPr/>
          <p:nvPr/>
        </p:nvSpPr>
        <p:spPr>
          <a:xfrm>
            <a:off x="1714480" y="3357562"/>
            <a:ext cx="5857916" cy="1569660"/>
          </a:xfrm>
          <a:prstGeom prst="rect">
            <a:avLst/>
          </a:prstGeom>
        </p:spPr>
        <p:txBody>
          <a:bodyPr wrap="square">
            <a:spAutoFit/>
          </a:bodyPr>
          <a:lstStyle/>
          <a:p>
            <a:pPr marL="457200" indent="-457200">
              <a:buFont typeface="+mj-lt"/>
              <a:buAutoNum type="arabicPeriod"/>
            </a:pPr>
            <a:r>
              <a:rPr lang="ru-RU" sz="2400" dirty="0" smtClean="0"/>
              <a:t>увеличилось в 2 раза </a:t>
            </a:r>
          </a:p>
          <a:p>
            <a:pPr marL="457200" indent="-457200">
              <a:buFont typeface="+mj-lt"/>
              <a:buAutoNum type="arabicPeriod"/>
            </a:pPr>
            <a:r>
              <a:rPr lang="ru-RU" sz="2400" dirty="0" smtClean="0"/>
              <a:t>увеличилось в 4 раза </a:t>
            </a:r>
          </a:p>
          <a:p>
            <a:pPr marL="457200" indent="-457200">
              <a:buFont typeface="+mj-lt"/>
              <a:buAutoNum type="arabicPeriod"/>
            </a:pPr>
            <a:r>
              <a:rPr lang="ru-RU" sz="2400" dirty="0" smtClean="0"/>
              <a:t>уменьшилось в 2 раза</a:t>
            </a:r>
          </a:p>
          <a:p>
            <a:pPr marL="457200" indent="-457200">
              <a:buFont typeface="+mj-lt"/>
              <a:buAutoNum type="arabicPeriod"/>
            </a:pPr>
            <a:r>
              <a:rPr lang="ru-RU" sz="2400" dirty="0" smtClean="0"/>
              <a:t>уменьшилось в 4 раза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2500330"/>
          </a:xfrm>
        </p:spPr>
        <p:txBody>
          <a:bodyPr>
            <a:noAutofit/>
          </a:bodyPr>
          <a:lstStyle/>
          <a:p>
            <a:pPr algn="l"/>
            <a:r>
              <a:rPr lang="ru-RU" sz="2400" b="1" dirty="0" smtClean="0">
                <a:solidFill>
                  <a:srgbClr val="FF0000"/>
                </a:solidFill>
              </a:rPr>
              <a:t>(ЕГЭ 2008 г., ДЕМО) А13. </a:t>
            </a:r>
            <a:r>
              <a:rPr lang="ru-RU" sz="2400" dirty="0" smtClean="0"/>
              <a:t>На рисунке представлен график зависимости абсолютной температуры T воды массой </a:t>
            </a:r>
            <a:r>
              <a:rPr lang="ru-RU" sz="2400" dirty="0" err="1" smtClean="0"/>
              <a:t>m</a:t>
            </a:r>
            <a:r>
              <a:rPr lang="ru-RU" sz="2400" dirty="0" smtClean="0"/>
              <a:t> от времени </a:t>
            </a:r>
            <a:r>
              <a:rPr lang="ru-RU" sz="2400" dirty="0" err="1" smtClean="0"/>
              <a:t>t</a:t>
            </a:r>
            <a:r>
              <a:rPr lang="ru-RU" sz="2400" dirty="0" smtClean="0"/>
              <a:t> при осуществлении </a:t>
            </a:r>
            <a:r>
              <a:rPr lang="ru-RU" sz="2400" dirty="0" err="1" smtClean="0"/>
              <a:t>теплоотвода</a:t>
            </a:r>
            <a:r>
              <a:rPr lang="ru-RU" sz="2400" dirty="0" smtClean="0"/>
              <a:t> с постоянной мощностью P. В момент времени </a:t>
            </a:r>
            <a:r>
              <a:rPr lang="ru-RU" sz="2400" dirty="0" err="1" smtClean="0"/>
              <a:t>t</a:t>
            </a:r>
            <a:r>
              <a:rPr lang="ru-RU" sz="2400" dirty="0" smtClean="0"/>
              <a:t> = 0 вода находилась в газообразном состоянии. Какое из приведенных ниже выражений определяет удельную теплоемкость льда по результатам этого опыта? </a:t>
            </a:r>
            <a:endParaRPr lang="ru-RU" sz="2400" dirty="0">
              <a:solidFill>
                <a:srgbClr val="002060"/>
              </a:solidFill>
              <a:effectLst/>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97282" name="Picture 2"/>
          <p:cNvPicPr>
            <a:picLocks noChangeAspect="1" noChangeArrowheads="1"/>
          </p:cNvPicPr>
          <p:nvPr/>
        </p:nvPicPr>
        <p:blipFill>
          <a:blip r:embed="rId2"/>
          <a:srcRect/>
          <a:stretch>
            <a:fillRect/>
          </a:stretch>
        </p:blipFill>
        <p:spPr bwMode="auto">
          <a:xfrm>
            <a:off x="4214810" y="2428868"/>
            <a:ext cx="4572000" cy="2949677"/>
          </a:xfrm>
          <a:prstGeom prst="rect">
            <a:avLst/>
          </a:prstGeom>
          <a:noFill/>
          <a:ln w="9525">
            <a:noFill/>
            <a:miter lim="800000"/>
            <a:headEnd/>
            <a:tailEnd/>
          </a:ln>
          <a:effectLst/>
        </p:spPr>
      </p:pic>
      <p:pic>
        <p:nvPicPr>
          <p:cNvPr id="97283" name="Picture 3"/>
          <p:cNvPicPr>
            <a:picLocks noChangeAspect="1" noChangeArrowheads="1"/>
          </p:cNvPicPr>
          <p:nvPr/>
        </p:nvPicPr>
        <p:blipFill>
          <a:blip r:embed="rId3"/>
          <a:srcRect/>
          <a:stretch>
            <a:fillRect/>
          </a:stretch>
        </p:blipFill>
        <p:spPr bwMode="auto">
          <a:xfrm>
            <a:off x="785786" y="5929330"/>
            <a:ext cx="7496175" cy="790575"/>
          </a:xfrm>
          <a:prstGeom prst="rect">
            <a:avLst/>
          </a:prstGeom>
          <a:noFill/>
          <a:ln w="9525">
            <a:noFill/>
            <a:miter lim="800000"/>
            <a:headEnd/>
            <a:tailEnd/>
          </a:ln>
          <a:effectLst/>
        </p:spPr>
      </p:pic>
      <p:pic>
        <p:nvPicPr>
          <p:cNvPr id="97284" name="Picture 4"/>
          <p:cNvPicPr>
            <a:picLocks noChangeAspect="1" noChangeArrowheads="1"/>
          </p:cNvPicPr>
          <p:nvPr/>
        </p:nvPicPr>
        <p:blipFill>
          <a:blip r:embed="rId4"/>
          <a:srcRect/>
          <a:stretch>
            <a:fillRect/>
          </a:stretch>
        </p:blipFill>
        <p:spPr bwMode="auto">
          <a:xfrm>
            <a:off x="7000892" y="5929330"/>
            <a:ext cx="1230932" cy="7143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728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85926"/>
          </a:xfrm>
        </p:spPr>
        <p:txBody>
          <a:bodyPr>
            <a:noAutofit/>
          </a:bodyPr>
          <a:lstStyle/>
          <a:p>
            <a:pPr algn="l"/>
            <a:r>
              <a:rPr lang="ru-RU" sz="2000" b="1" dirty="0" smtClean="0">
                <a:solidFill>
                  <a:srgbClr val="FF0000"/>
                </a:solidFill>
              </a:rPr>
              <a:t>(ЕГЭ 2009 г., ДЕМО) А8. </a:t>
            </a:r>
            <a:r>
              <a:rPr lang="ru-RU" sz="2800" dirty="0" smtClean="0"/>
              <a:t>При понижении абсолютной температуры одноатомного идеального газа в 1,5 раза средняя кинетическая энергия теплового движения его молекул </a:t>
            </a:r>
            <a:endParaRPr lang="ru-RU" sz="2800" dirty="0">
              <a:solidFill>
                <a:srgbClr val="0070C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2" name="Прямоугольник 11"/>
          <p:cNvSpPr/>
          <p:nvPr/>
        </p:nvSpPr>
        <p:spPr>
          <a:xfrm>
            <a:off x="571472" y="3000372"/>
            <a:ext cx="7715304" cy="1569660"/>
          </a:xfrm>
          <a:prstGeom prst="rect">
            <a:avLst/>
          </a:prstGeom>
        </p:spPr>
        <p:txBody>
          <a:bodyPr wrap="square">
            <a:spAutoFit/>
          </a:bodyPr>
          <a:lstStyle/>
          <a:p>
            <a:pPr marL="457200" indent="-457200">
              <a:buFont typeface="+mj-lt"/>
              <a:buAutoNum type="arabicPeriod"/>
            </a:pPr>
            <a:r>
              <a:rPr lang="ru-RU" sz="2400" dirty="0" smtClean="0"/>
              <a:t>увеличится в 1,5 раза </a:t>
            </a:r>
          </a:p>
          <a:p>
            <a:pPr marL="457200" indent="-457200">
              <a:buFont typeface="+mj-lt"/>
              <a:buAutoNum type="arabicPeriod"/>
            </a:pPr>
            <a:r>
              <a:rPr lang="ru-RU" sz="2400" dirty="0" smtClean="0"/>
              <a:t>уменьшится в 1,5 раза </a:t>
            </a:r>
          </a:p>
          <a:p>
            <a:pPr marL="457200" indent="-457200">
              <a:buFont typeface="+mj-lt"/>
              <a:buAutoNum type="arabicPeriod"/>
            </a:pPr>
            <a:r>
              <a:rPr lang="ru-RU" sz="2400" dirty="0" smtClean="0"/>
              <a:t>уменьшится в 2,25 раза </a:t>
            </a:r>
          </a:p>
          <a:p>
            <a:pPr marL="457200" indent="-457200">
              <a:buFont typeface="+mj-lt"/>
              <a:buAutoNum type="arabicPeriod"/>
            </a:pPr>
            <a:r>
              <a:rPr lang="ru-RU" sz="2400" dirty="0" smtClean="0"/>
              <a:t>не изменится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572528" cy="1714488"/>
          </a:xfrm>
        </p:spPr>
        <p:txBody>
          <a:bodyPr>
            <a:noAutofit/>
          </a:bodyPr>
          <a:lstStyle/>
          <a:p>
            <a:pPr algn="l"/>
            <a:r>
              <a:rPr lang="ru-RU" sz="2000" b="1" dirty="0" smtClean="0">
                <a:solidFill>
                  <a:srgbClr val="FF0000"/>
                </a:solidFill>
              </a:rPr>
              <a:t>(ЕГЭ 2009 г., ДЕМО) А9. </a:t>
            </a:r>
            <a:r>
              <a:rPr lang="ru-RU" sz="2800" dirty="0" smtClean="0"/>
              <a:t>Горячая жидкость медленно охлаждалась в стакане. В таблице приведены результаты измерений ее температуры с течением времени. </a:t>
            </a:r>
            <a:endParaRPr lang="ru-RU" sz="2800" dirty="0">
              <a:solidFill>
                <a:srgbClr val="0070C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2" name="Прямоугольник 11"/>
          <p:cNvSpPr/>
          <p:nvPr/>
        </p:nvSpPr>
        <p:spPr>
          <a:xfrm>
            <a:off x="571472" y="4643446"/>
            <a:ext cx="7715304" cy="1569660"/>
          </a:xfrm>
          <a:prstGeom prst="rect">
            <a:avLst/>
          </a:prstGeom>
        </p:spPr>
        <p:txBody>
          <a:bodyPr wrap="square">
            <a:spAutoFit/>
          </a:bodyPr>
          <a:lstStyle/>
          <a:p>
            <a:pPr marL="457200" indent="-457200">
              <a:buFont typeface="+mj-lt"/>
              <a:buAutoNum type="arabicPeriod"/>
            </a:pPr>
            <a:r>
              <a:rPr lang="ru-RU" sz="2400" dirty="0" smtClean="0"/>
              <a:t>только в жидком состоянии </a:t>
            </a:r>
          </a:p>
          <a:p>
            <a:pPr marL="457200" indent="-457200">
              <a:buFont typeface="+mj-lt"/>
              <a:buAutoNum type="arabicPeriod"/>
            </a:pPr>
            <a:r>
              <a:rPr lang="ru-RU" sz="2400" dirty="0" smtClean="0"/>
              <a:t>только в твердом состоянии </a:t>
            </a:r>
          </a:p>
          <a:p>
            <a:pPr marL="457200" indent="-457200">
              <a:buFont typeface="+mj-lt"/>
              <a:buAutoNum type="arabicPeriod"/>
            </a:pPr>
            <a:r>
              <a:rPr lang="ru-RU" sz="2400" dirty="0" smtClean="0"/>
              <a:t>и в жидком, и в твердом состояниях </a:t>
            </a:r>
          </a:p>
          <a:p>
            <a:pPr marL="457200" indent="-457200">
              <a:buFont typeface="+mj-lt"/>
              <a:buAutoNum type="arabicPeriod"/>
            </a:pPr>
            <a:r>
              <a:rPr lang="ru-RU" sz="2400" dirty="0" smtClean="0"/>
              <a:t>и в жидком, и в газообразном состояниях 	</a:t>
            </a:r>
          </a:p>
        </p:txBody>
      </p:sp>
      <p:sp>
        <p:nvSpPr>
          <p:cNvPr id="10" name="Заголовок 1"/>
          <p:cNvSpPr txBox="1">
            <a:spLocks/>
          </p:cNvSpPr>
          <p:nvPr/>
        </p:nvSpPr>
        <p:spPr>
          <a:xfrm>
            <a:off x="285720" y="3000372"/>
            <a:ext cx="8572528" cy="785818"/>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lvl="0">
              <a:spcBef>
                <a:spcPct val="0"/>
              </a:spcBef>
            </a:pPr>
            <a:r>
              <a:rPr lang="ru-RU" sz="28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В стакане через 7 мин после начала измерений находилось вещество </a:t>
            </a:r>
            <a:endParaRPr lang="ru-RU" sz="28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98306" name="Picture 2"/>
          <p:cNvPicPr>
            <a:picLocks noChangeAspect="1" noChangeArrowheads="1"/>
          </p:cNvPicPr>
          <p:nvPr/>
        </p:nvPicPr>
        <p:blipFill>
          <a:blip r:embed="rId2"/>
          <a:srcRect/>
          <a:stretch>
            <a:fillRect/>
          </a:stretch>
        </p:blipFill>
        <p:spPr bwMode="auto">
          <a:xfrm>
            <a:off x="357158" y="2143116"/>
            <a:ext cx="8505825" cy="6572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28" y="142852"/>
            <a:ext cx="3931920" cy="480994"/>
          </a:xfrm>
        </p:spPr>
        <p:txBody>
          <a:bodyPr/>
          <a:lstStyle/>
          <a:p>
            <a:r>
              <a:rPr lang="ru-RU" dirty="0" smtClean="0"/>
              <a:t>Модель идеального газа </a:t>
            </a:r>
            <a:endParaRPr lang="ru-RU" dirty="0"/>
          </a:p>
        </p:txBody>
      </p:sp>
      <p:sp>
        <p:nvSpPr>
          <p:cNvPr id="4" name="Содержимое 3"/>
          <p:cNvSpPr>
            <a:spLocks noGrp="1"/>
          </p:cNvSpPr>
          <p:nvPr>
            <p:ph sz="half" idx="1"/>
          </p:nvPr>
        </p:nvSpPr>
        <p:spPr>
          <a:xfrm>
            <a:off x="0" y="2209800"/>
            <a:ext cx="9144000" cy="4648200"/>
          </a:xfrm>
        </p:spPr>
        <p:txBody>
          <a:bodyPr>
            <a:normAutofit fontScale="77500" lnSpcReduction="20000"/>
          </a:bodyPr>
          <a:lstStyle/>
          <a:p>
            <a:r>
              <a:rPr lang="ru-RU" b="1" dirty="0" smtClean="0">
                <a:solidFill>
                  <a:srgbClr val="FF0000"/>
                </a:solidFill>
              </a:rPr>
              <a:t>Моль</a:t>
            </a:r>
            <a:r>
              <a:rPr lang="ru-RU" dirty="0" smtClean="0"/>
              <a:t> – это количество вещества, содержащее столько же частиц (молекул), сколько содержится атомов в 0,012 кг углерода </a:t>
            </a:r>
            <a:r>
              <a:rPr lang="ru-RU" baseline="30000" dirty="0" smtClean="0"/>
              <a:t>12</a:t>
            </a:r>
            <a:r>
              <a:rPr lang="ru-RU" dirty="0" smtClean="0"/>
              <a:t>C.</a:t>
            </a:r>
          </a:p>
          <a:p>
            <a:r>
              <a:rPr lang="ru-RU" dirty="0" smtClean="0"/>
              <a:t>в одном моле любого вещества содержится одно и то же число частиц (молекул). Это число называется </a:t>
            </a:r>
            <a:r>
              <a:rPr lang="ru-RU" b="1" dirty="0" smtClean="0">
                <a:solidFill>
                  <a:srgbClr val="FF0000"/>
                </a:solidFill>
              </a:rPr>
              <a:t>постоянной Авогадро N</a:t>
            </a:r>
            <a:r>
              <a:rPr lang="ru-RU" b="1" baseline="-25000" dirty="0" smtClean="0">
                <a:solidFill>
                  <a:srgbClr val="FF0000"/>
                </a:solidFill>
              </a:rPr>
              <a:t>А</a:t>
            </a:r>
            <a:r>
              <a:rPr lang="ru-RU" dirty="0" smtClean="0"/>
              <a:t>: </a:t>
            </a:r>
            <a:br>
              <a:rPr lang="ru-RU" dirty="0" smtClean="0"/>
            </a:br>
            <a:r>
              <a:rPr lang="ru-RU" i="1" dirty="0" smtClean="0"/>
              <a:t>N</a:t>
            </a:r>
            <a:r>
              <a:rPr lang="ru-RU" i="1" baseline="-25000" dirty="0" smtClean="0"/>
              <a:t>А</a:t>
            </a:r>
            <a:r>
              <a:rPr lang="ru-RU" i="1" dirty="0" smtClean="0"/>
              <a:t> = 6,02·10</a:t>
            </a:r>
            <a:r>
              <a:rPr lang="ru-RU" i="1" baseline="30000" dirty="0" smtClean="0"/>
              <a:t>23</a:t>
            </a:r>
            <a:r>
              <a:rPr lang="ru-RU" i="1" dirty="0" smtClean="0"/>
              <a:t> моль</a:t>
            </a:r>
            <a:r>
              <a:rPr lang="ru-RU" i="1" baseline="30000" dirty="0" smtClean="0"/>
              <a:t>–1</a:t>
            </a:r>
            <a:r>
              <a:rPr lang="ru-RU" dirty="0" smtClean="0"/>
              <a:t>. </a:t>
            </a:r>
          </a:p>
          <a:p>
            <a:r>
              <a:rPr lang="ru-RU" dirty="0" smtClean="0"/>
              <a:t>Массу одного моля вещества принято называть </a:t>
            </a:r>
            <a:r>
              <a:rPr lang="ru-RU" b="1" dirty="0" smtClean="0">
                <a:solidFill>
                  <a:srgbClr val="FF0000"/>
                </a:solidFill>
              </a:rPr>
              <a:t>молярной массой M</a:t>
            </a:r>
            <a:r>
              <a:rPr lang="ru-RU" dirty="0" smtClean="0"/>
              <a:t>.</a:t>
            </a:r>
          </a:p>
          <a:p>
            <a:r>
              <a:rPr lang="ru-RU" dirty="0" smtClean="0"/>
              <a:t>Молярная масса выражается в килограммах на моль (</a:t>
            </a:r>
            <a:r>
              <a:rPr lang="ru-RU" b="1" dirty="0" smtClean="0">
                <a:solidFill>
                  <a:srgbClr val="FF0000"/>
                </a:solidFill>
              </a:rPr>
              <a:t>кг/моль</a:t>
            </a:r>
            <a:r>
              <a:rPr lang="ru-RU" dirty="0" smtClean="0"/>
              <a:t>)</a:t>
            </a:r>
          </a:p>
          <a:p>
            <a:r>
              <a:rPr lang="ru-RU" dirty="0" smtClean="0"/>
              <a:t>Отношение массы атома или молекулы данного вещества к 1/12 массы атома углерода </a:t>
            </a:r>
            <a:r>
              <a:rPr lang="ru-RU" baseline="30000" dirty="0" smtClean="0"/>
              <a:t>12</a:t>
            </a:r>
            <a:r>
              <a:rPr lang="ru-RU" dirty="0" smtClean="0"/>
              <a:t>C называется </a:t>
            </a:r>
            <a:r>
              <a:rPr lang="ru-RU" b="1" dirty="0" smtClean="0">
                <a:solidFill>
                  <a:srgbClr val="FF0000"/>
                </a:solidFill>
              </a:rPr>
              <a:t>относительной массой.</a:t>
            </a:r>
          </a:p>
          <a:p>
            <a:endParaRPr lang="ru-RU" dirty="0"/>
          </a:p>
        </p:txBody>
      </p:sp>
      <p:pic>
        <p:nvPicPr>
          <p:cNvPr id="46081" name="Picture 1"/>
          <p:cNvPicPr>
            <a:picLocks noChangeAspect="1" noChangeArrowheads="1"/>
          </p:cNvPicPr>
          <p:nvPr/>
        </p:nvPicPr>
        <p:blipFill>
          <a:blip r:embed="rId2"/>
          <a:srcRect/>
          <a:stretch>
            <a:fillRect/>
          </a:stretch>
        </p:blipFill>
        <p:spPr bwMode="auto">
          <a:xfrm>
            <a:off x="582623" y="0"/>
            <a:ext cx="3357554" cy="2312278"/>
          </a:xfrm>
          <a:prstGeom prst="rect">
            <a:avLst/>
          </a:prstGeom>
          <a:noFill/>
          <a:ln w="9525">
            <a:noFill/>
            <a:miter lim="800000"/>
            <a:headEnd/>
            <a:tailEnd/>
          </a:ln>
          <a:effectLst/>
        </p:spPr>
      </p:pic>
      <p:pic>
        <p:nvPicPr>
          <p:cNvPr id="46083" name="Picture 3" descr="http://www.physics.ru/courses/op25part1/content/javagifs/63229980812347-1.gif"/>
          <p:cNvPicPr>
            <a:picLocks noChangeAspect="1" noChangeArrowheads="1"/>
          </p:cNvPicPr>
          <p:nvPr/>
        </p:nvPicPr>
        <p:blipFill>
          <a:blip r:embed="rId3"/>
          <a:srcRect/>
          <a:stretch>
            <a:fillRect/>
          </a:stretch>
        </p:blipFill>
        <p:spPr bwMode="auto">
          <a:xfrm>
            <a:off x="4429124" y="928670"/>
            <a:ext cx="1357322" cy="1279018"/>
          </a:xfrm>
          <a:prstGeom prst="rect">
            <a:avLst/>
          </a:prstGeom>
          <a:solidFill>
            <a:schemeClr val="accent1">
              <a:lumMod val="20000"/>
              <a:lumOff val="80000"/>
            </a:schemeClr>
          </a:solidFill>
        </p:spPr>
      </p:pic>
      <p:pic>
        <p:nvPicPr>
          <p:cNvPr id="46084" name="Picture 4"/>
          <p:cNvPicPr>
            <a:picLocks noChangeAspect="1" noChangeArrowheads="1"/>
          </p:cNvPicPr>
          <p:nvPr/>
        </p:nvPicPr>
        <p:blipFill>
          <a:blip r:embed="rId4"/>
          <a:srcRect/>
          <a:stretch>
            <a:fillRect/>
          </a:stretch>
        </p:blipFill>
        <p:spPr bwMode="auto">
          <a:xfrm>
            <a:off x="6643702" y="1285860"/>
            <a:ext cx="1763445" cy="56197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083"/>
                                        </p:tgtEl>
                                        <p:attrNameLst>
                                          <p:attrName>style.visibility</p:attrName>
                                        </p:attrNameLst>
                                      </p:cBhvr>
                                      <p:to>
                                        <p:strVal val="visible"/>
                                      </p:to>
                                    </p:set>
                                    <p:anim calcmode="lin" valueType="num">
                                      <p:cBhvr additive="base">
                                        <p:cTn id="19" dur="500" fill="hold"/>
                                        <p:tgtEl>
                                          <p:spTgt spid="46083"/>
                                        </p:tgtEl>
                                        <p:attrNameLst>
                                          <p:attrName>ppt_x</p:attrName>
                                        </p:attrNameLst>
                                      </p:cBhvr>
                                      <p:tavLst>
                                        <p:tav tm="0">
                                          <p:val>
                                            <p:strVal val="#ppt_x"/>
                                          </p:val>
                                        </p:tav>
                                        <p:tav tm="100000">
                                          <p:val>
                                            <p:strVal val="#ppt_x"/>
                                          </p:val>
                                        </p:tav>
                                      </p:tavLst>
                                    </p:anim>
                                    <p:anim calcmode="lin" valueType="num">
                                      <p:cBhvr additive="base">
                                        <p:cTn id="20" dur="500" fill="hold"/>
                                        <p:tgtEl>
                                          <p:spTgt spid="4608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6084"/>
                                        </p:tgtEl>
                                        <p:attrNameLst>
                                          <p:attrName>style.visibility</p:attrName>
                                        </p:attrNameLst>
                                      </p:cBhvr>
                                      <p:to>
                                        <p:strVal val="visible"/>
                                      </p:to>
                                    </p:set>
                                    <p:anim calcmode="lin" valueType="num">
                                      <p:cBhvr additive="base">
                                        <p:cTn id="31" dur="500" fill="hold"/>
                                        <p:tgtEl>
                                          <p:spTgt spid="46084"/>
                                        </p:tgtEl>
                                        <p:attrNameLst>
                                          <p:attrName>ppt_x</p:attrName>
                                        </p:attrNameLst>
                                      </p:cBhvr>
                                      <p:tavLst>
                                        <p:tav tm="0">
                                          <p:val>
                                            <p:strVal val="#ppt_x"/>
                                          </p:val>
                                        </p:tav>
                                        <p:tav tm="100000">
                                          <p:val>
                                            <p:strVal val="#ppt_x"/>
                                          </p:val>
                                        </p:tav>
                                      </p:tavLst>
                                    </p:anim>
                                    <p:anim calcmode="lin" valueType="num">
                                      <p:cBhvr additive="base">
                                        <p:cTn id="32" dur="500" fill="hold"/>
                                        <p:tgtEl>
                                          <p:spTgt spid="4608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572528" cy="2000264"/>
          </a:xfrm>
        </p:spPr>
        <p:txBody>
          <a:bodyPr>
            <a:noAutofit/>
          </a:bodyPr>
          <a:lstStyle/>
          <a:p>
            <a:pPr algn="l"/>
            <a:r>
              <a:rPr lang="ru-RU" sz="2000" b="1" dirty="0" smtClean="0">
                <a:solidFill>
                  <a:srgbClr val="FF0000"/>
                </a:solidFill>
              </a:rPr>
              <a:t>(ЕГЭ 2009 г., ДЕМО) А12. </a:t>
            </a:r>
            <a:r>
              <a:rPr lang="ru-RU" sz="2800" dirty="0" smtClean="0"/>
              <a:t>В сосуде находится постоянное количество идеального газа. Как изменится температура газа, если он перейдет из состояния </a:t>
            </a:r>
            <a:r>
              <a:rPr lang="ru-RU" sz="2800" i="1" dirty="0" smtClean="0"/>
              <a:t>1 в состояние 2 (см. рисунок)? </a:t>
            </a:r>
            <a:endParaRPr lang="ru-RU" sz="2800" dirty="0">
              <a:solidFill>
                <a:srgbClr val="0070C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99330" name="Picture 2"/>
          <p:cNvPicPr>
            <a:picLocks noChangeAspect="1" noChangeArrowheads="1"/>
          </p:cNvPicPr>
          <p:nvPr/>
        </p:nvPicPr>
        <p:blipFill>
          <a:blip r:embed="rId2"/>
          <a:srcRect/>
          <a:stretch>
            <a:fillRect/>
          </a:stretch>
        </p:blipFill>
        <p:spPr bwMode="auto">
          <a:xfrm>
            <a:off x="4071934" y="2428867"/>
            <a:ext cx="4729180" cy="4062245"/>
          </a:xfrm>
          <a:prstGeom prst="rect">
            <a:avLst/>
          </a:prstGeom>
          <a:noFill/>
          <a:ln w="9525">
            <a:noFill/>
            <a:miter lim="800000"/>
            <a:headEnd/>
            <a:tailEnd/>
          </a:ln>
          <a:effectLst/>
        </p:spPr>
      </p:pic>
      <p:pic>
        <p:nvPicPr>
          <p:cNvPr id="99331" name="Picture 3"/>
          <p:cNvPicPr>
            <a:picLocks noChangeAspect="1" noChangeArrowheads="1"/>
          </p:cNvPicPr>
          <p:nvPr/>
        </p:nvPicPr>
        <p:blipFill>
          <a:blip r:embed="rId3"/>
          <a:srcRect/>
          <a:stretch>
            <a:fillRect/>
          </a:stretch>
        </p:blipFill>
        <p:spPr bwMode="auto">
          <a:xfrm>
            <a:off x="857224" y="2857496"/>
            <a:ext cx="2071702" cy="3048173"/>
          </a:xfrm>
          <a:prstGeom prst="rect">
            <a:avLst/>
          </a:prstGeom>
          <a:noFill/>
          <a:ln w="9525">
            <a:noFill/>
            <a:miter lim="800000"/>
            <a:headEnd/>
            <a:tailEnd/>
          </a:ln>
          <a:effectLst/>
        </p:spPr>
      </p:pic>
      <p:pic>
        <p:nvPicPr>
          <p:cNvPr id="99332" name="Picture 4"/>
          <p:cNvPicPr>
            <a:picLocks noChangeAspect="1" noChangeArrowheads="1"/>
          </p:cNvPicPr>
          <p:nvPr/>
        </p:nvPicPr>
        <p:blipFill>
          <a:blip r:embed="rId4"/>
          <a:srcRect/>
          <a:stretch>
            <a:fillRect/>
          </a:stretch>
        </p:blipFill>
        <p:spPr bwMode="auto">
          <a:xfrm>
            <a:off x="857224" y="2857497"/>
            <a:ext cx="1928826" cy="4345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93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85728"/>
            <a:ext cx="8858312" cy="1500198"/>
          </a:xfrm>
        </p:spPr>
        <p:txBody>
          <a:bodyPr>
            <a:noAutofit/>
          </a:bodyPr>
          <a:lstStyle/>
          <a:p>
            <a:pPr algn="l"/>
            <a:r>
              <a:rPr lang="ru-RU" sz="2000" b="1" dirty="0" smtClean="0">
                <a:solidFill>
                  <a:srgbClr val="FF0000"/>
                </a:solidFill>
              </a:rPr>
              <a:t>(ЕГЭ 2009 г., ДЕМО) В2. </a:t>
            </a:r>
            <a:r>
              <a:rPr lang="ru-RU" sz="2000" b="1" dirty="0" smtClean="0">
                <a:solidFill>
                  <a:srgbClr val="002060"/>
                </a:solidFill>
              </a:rPr>
              <a:t/>
            </a:r>
            <a:br>
              <a:rPr lang="ru-RU" sz="2000" b="1" dirty="0" smtClean="0">
                <a:solidFill>
                  <a:srgbClr val="002060"/>
                </a:solidFill>
              </a:rPr>
            </a:br>
            <a:r>
              <a:rPr lang="ru-RU" sz="2000" dirty="0" smtClean="0"/>
              <a:t> Используя первый закон термодинамики, установите соответствие между описанными в первом столбце особенностями </a:t>
            </a:r>
            <a:r>
              <a:rPr lang="ru-RU" sz="2000" dirty="0" err="1" smtClean="0"/>
              <a:t>изопроцесса</a:t>
            </a:r>
            <a:r>
              <a:rPr lang="ru-RU" sz="2000" dirty="0" smtClean="0"/>
              <a:t> в идеальном газе и его названием.</a:t>
            </a:r>
            <a:endParaRPr lang="ru-RU" sz="2000" dirty="0">
              <a:solidFill>
                <a:srgbClr val="00206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aphicFrame>
        <p:nvGraphicFramePr>
          <p:cNvPr id="13" name="Таблица 12"/>
          <p:cNvGraphicFramePr>
            <a:graphicFrameLocks noGrp="1"/>
          </p:cNvGraphicFramePr>
          <p:nvPr/>
        </p:nvGraphicFramePr>
        <p:xfrm>
          <a:off x="285720" y="1928802"/>
          <a:ext cx="8501090" cy="3210560"/>
        </p:xfrm>
        <a:graphic>
          <a:graphicData uri="http://schemas.openxmlformats.org/drawingml/2006/table">
            <a:tbl>
              <a:tblPr firstRow="1" bandRow="1">
                <a:tableStyleId>{5C22544A-7EE6-4342-B048-85BDC9FD1C3A}</a:tableStyleId>
              </a:tblPr>
              <a:tblGrid>
                <a:gridCol w="6072230"/>
                <a:gridCol w="2428860"/>
              </a:tblGrid>
              <a:tr h="370840">
                <a:tc>
                  <a:txBody>
                    <a:bodyPr/>
                    <a:lstStyle/>
                    <a:p>
                      <a:pPr algn="ctr"/>
                      <a:r>
                        <a:rPr kumimoji="0" lang="ru-RU" sz="1800" b="1" kern="1200" baseline="0" dirty="0" smtClean="0">
                          <a:solidFill>
                            <a:schemeClr val="lt1"/>
                          </a:solidFill>
                          <a:latin typeface="+mn-lt"/>
                          <a:ea typeface="+mn-ea"/>
                          <a:cs typeface="+mn-cs"/>
                        </a:rPr>
                        <a:t>ОСОБЕННОСТИ ИЗОПРОЦЕССА </a:t>
                      </a:r>
                    </a:p>
                  </a:txBody>
                  <a:tcPr/>
                </a:tc>
                <a:tc>
                  <a:txBody>
                    <a:bodyPr/>
                    <a:lstStyle/>
                    <a:p>
                      <a:r>
                        <a:rPr kumimoji="0" lang="ru-RU" sz="1800" b="1" kern="1200" baseline="0" dirty="0" smtClean="0">
                          <a:solidFill>
                            <a:schemeClr val="lt1"/>
                          </a:solidFill>
                          <a:latin typeface="+mn-lt"/>
                          <a:ea typeface="+mn-ea"/>
                          <a:cs typeface="+mn-cs"/>
                        </a:rPr>
                        <a:t>НАЗВАНИЕ ИЗОПРОЦЕССА 	</a:t>
                      </a:r>
                    </a:p>
                  </a:txBody>
                  <a:tcPr/>
                </a:tc>
              </a:tr>
              <a:tr h="370840">
                <a:tc>
                  <a:txBody>
                    <a:bodyPr/>
                    <a:lstStyle/>
                    <a:p>
                      <a:r>
                        <a:rPr kumimoji="0" lang="ru-RU" sz="1800" kern="1200" baseline="0" dirty="0" smtClean="0">
                          <a:solidFill>
                            <a:schemeClr val="dk1"/>
                          </a:solidFill>
                          <a:latin typeface="+mn-lt"/>
                          <a:ea typeface="+mn-ea"/>
                          <a:cs typeface="+mn-cs"/>
                        </a:rPr>
                        <a:t>А) Все переданное газу количество теплоты идет на совершение работы, а внутренняя энергия газа остается неизменной. 		</a:t>
                      </a:r>
                    </a:p>
                  </a:txBody>
                  <a:tcPr/>
                </a:tc>
                <a:tc>
                  <a:txBody>
                    <a:bodyPr/>
                    <a:lstStyle/>
                    <a:p>
                      <a:r>
                        <a:rPr kumimoji="0" lang="ru-RU" sz="1800" kern="1200" baseline="0" dirty="0" smtClean="0">
                          <a:solidFill>
                            <a:schemeClr val="dk1"/>
                          </a:solidFill>
                          <a:latin typeface="+mn-lt"/>
                          <a:ea typeface="+mn-ea"/>
                          <a:cs typeface="+mn-cs"/>
                        </a:rPr>
                        <a:t>1) изотермический </a:t>
                      </a:r>
                    </a:p>
                  </a:txBody>
                  <a:tcPr/>
                </a:tc>
              </a:tr>
              <a:tr h="370840">
                <a:tc>
                  <a:txBody>
                    <a:bodyPr/>
                    <a:lstStyle/>
                    <a:p>
                      <a:r>
                        <a:rPr kumimoji="0" lang="ru-RU" sz="1800" kern="1200" baseline="0" dirty="0" smtClean="0">
                          <a:solidFill>
                            <a:schemeClr val="dk1"/>
                          </a:solidFill>
                          <a:latin typeface="+mn-lt"/>
                          <a:ea typeface="+mn-ea"/>
                          <a:cs typeface="+mn-cs"/>
                        </a:rPr>
                        <a:t>Б) Изменение внутренней энергии газа происходит только за счет совершения работы, так как теплообмен с окружающими телами отсутствует. </a:t>
                      </a:r>
                    </a:p>
                  </a:txBody>
                  <a:tcPr/>
                </a:tc>
                <a:tc>
                  <a:txBody>
                    <a:bodyPr/>
                    <a:lstStyle/>
                    <a:p>
                      <a:r>
                        <a:rPr kumimoji="0" lang="ru-RU" sz="1800" kern="1200" baseline="0" dirty="0" smtClean="0">
                          <a:solidFill>
                            <a:schemeClr val="dk1"/>
                          </a:solidFill>
                          <a:latin typeface="+mn-lt"/>
                          <a:ea typeface="+mn-ea"/>
                          <a:cs typeface="+mn-cs"/>
                        </a:rPr>
                        <a:t>2) изобарный </a:t>
                      </a:r>
                    </a:p>
                  </a:txBody>
                  <a:tcPr/>
                </a:tc>
              </a:tr>
              <a:tr h="370840">
                <a:tc>
                  <a:txBody>
                    <a:bodyPr/>
                    <a:lstStyle/>
                    <a:p>
                      <a:endParaRPr kumimoji="0" lang="ru-RU" sz="1800" kern="1200" baseline="0" dirty="0" smtClean="0">
                        <a:solidFill>
                          <a:schemeClr val="dk1"/>
                        </a:solidFill>
                        <a:latin typeface="+mn-lt"/>
                        <a:ea typeface="+mn-ea"/>
                        <a:cs typeface="+mn-cs"/>
                      </a:endParaRPr>
                    </a:p>
                  </a:txBody>
                  <a:tcPr/>
                </a:tc>
                <a:tc>
                  <a:txBody>
                    <a:bodyPr/>
                    <a:lstStyle/>
                    <a:p>
                      <a:r>
                        <a:rPr kumimoji="0" lang="ru-RU" sz="1800" kern="1200" baseline="0" dirty="0" smtClean="0">
                          <a:solidFill>
                            <a:schemeClr val="dk1"/>
                          </a:solidFill>
                          <a:latin typeface="+mn-lt"/>
                          <a:ea typeface="+mn-ea"/>
                          <a:cs typeface="+mn-cs"/>
                        </a:rPr>
                        <a:t>3) изохорный </a:t>
                      </a:r>
                    </a:p>
                  </a:txBody>
                  <a:tcPr/>
                </a:tc>
              </a:tr>
              <a:tr h="370840">
                <a:tc>
                  <a:txBody>
                    <a:bodyPr/>
                    <a:lstStyle/>
                    <a:p>
                      <a:endParaRPr kumimoji="0" lang="ru-RU" sz="1800" kern="1200" baseline="0" dirty="0" smtClean="0">
                        <a:solidFill>
                          <a:schemeClr val="dk1"/>
                        </a:solidFill>
                        <a:latin typeface="+mn-lt"/>
                        <a:ea typeface="+mn-ea"/>
                        <a:cs typeface="+mn-cs"/>
                      </a:endParaRPr>
                    </a:p>
                  </a:txBody>
                  <a:tcPr/>
                </a:tc>
                <a:tc>
                  <a:txBody>
                    <a:bodyPr/>
                    <a:lstStyle/>
                    <a:p>
                      <a:r>
                        <a:rPr kumimoji="0" lang="ru-RU" sz="1800" kern="1200" baseline="0" dirty="0" smtClean="0">
                          <a:solidFill>
                            <a:schemeClr val="dk1"/>
                          </a:solidFill>
                          <a:latin typeface="+mn-lt"/>
                          <a:ea typeface="+mn-ea"/>
                          <a:cs typeface="+mn-cs"/>
                        </a:rPr>
                        <a:t>4) адиабатный </a:t>
                      </a:r>
                    </a:p>
                  </a:txBody>
                  <a:tcPr/>
                </a:tc>
              </a:tr>
            </a:tbl>
          </a:graphicData>
        </a:graphic>
      </p:graphicFrame>
      <p:graphicFrame>
        <p:nvGraphicFramePr>
          <p:cNvPr id="14" name="Таблица 13"/>
          <p:cNvGraphicFramePr>
            <a:graphicFrameLocks noGrp="1"/>
          </p:cNvGraphicFramePr>
          <p:nvPr/>
        </p:nvGraphicFramePr>
        <p:xfrm>
          <a:off x="3571868" y="5643578"/>
          <a:ext cx="2143140" cy="928694"/>
        </p:xfrm>
        <a:graphic>
          <a:graphicData uri="http://schemas.openxmlformats.org/drawingml/2006/table">
            <a:tbl>
              <a:tblPr firstRow="1" bandRow="1">
                <a:tableStyleId>{5C22544A-7EE6-4342-B048-85BDC9FD1C3A}</a:tableStyleId>
              </a:tblPr>
              <a:tblGrid>
                <a:gridCol w="1071570"/>
                <a:gridCol w="1071570"/>
              </a:tblGrid>
              <a:tr h="370840">
                <a:tc>
                  <a:txBody>
                    <a:bodyPr/>
                    <a:lstStyle/>
                    <a:p>
                      <a:pPr algn="ctr"/>
                      <a:r>
                        <a:rPr lang="ru-RU" dirty="0" smtClean="0"/>
                        <a:t>А</a:t>
                      </a:r>
                      <a:endParaRPr lang="ru-RU" dirty="0"/>
                    </a:p>
                  </a:txBody>
                  <a:tcPr/>
                </a:tc>
                <a:tc>
                  <a:txBody>
                    <a:bodyPr/>
                    <a:lstStyle/>
                    <a:p>
                      <a:pPr algn="ctr"/>
                      <a:r>
                        <a:rPr lang="ru-RU" dirty="0" smtClean="0"/>
                        <a:t>Б</a:t>
                      </a:r>
                      <a:endParaRPr lang="ru-RU" dirty="0"/>
                    </a:p>
                  </a:txBody>
                  <a:tcPr/>
                </a:tc>
              </a:tr>
              <a:tr h="557854">
                <a:tc>
                  <a:txBody>
                    <a:bodyPr/>
                    <a:lstStyle/>
                    <a:p>
                      <a:endParaRPr lang="ru-RU"/>
                    </a:p>
                  </a:txBody>
                  <a:tcPr/>
                </a:tc>
                <a:tc>
                  <a:txBody>
                    <a:bodyPr/>
                    <a:lstStyle/>
                    <a:p>
                      <a:endParaRPr lang="ru-RU" dirty="0"/>
                    </a:p>
                  </a:txBody>
                  <a:tcPr/>
                </a:tc>
              </a:tr>
            </a:tbl>
          </a:graphicData>
        </a:graphic>
      </p:graphicFrame>
      <p:sp>
        <p:nvSpPr>
          <p:cNvPr id="16" name="Прямоугольная выноска 15"/>
          <p:cNvSpPr/>
          <p:nvPr/>
        </p:nvSpPr>
        <p:spPr>
          <a:xfrm>
            <a:off x="3786182" y="6072206"/>
            <a:ext cx="714380" cy="500066"/>
          </a:xfrm>
          <a:prstGeom prst="wedgeRectCallout">
            <a:avLst>
              <a:gd name="adj1" fmla="val -41126"/>
              <a:gd name="adj2" fmla="val -378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1</a:t>
            </a:r>
            <a:endParaRPr lang="ru-RU" sz="2800" b="1" dirty="0"/>
          </a:p>
        </p:txBody>
      </p:sp>
      <p:sp>
        <p:nvSpPr>
          <p:cNvPr id="11" name="Прямоугольная выноска 10"/>
          <p:cNvSpPr/>
          <p:nvPr/>
        </p:nvSpPr>
        <p:spPr>
          <a:xfrm>
            <a:off x="4857752" y="6072206"/>
            <a:ext cx="714380" cy="500066"/>
          </a:xfrm>
          <a:prstGeom prst="wedgeRectCallout">
            <a:avLst>
              <a:gd name="adj1" fmla="val -41126"/>
              <a:gd name="adj2" fmla="val -378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4</a:t>
            </a:r>
            <a:endParaRPr lang="ru-RU"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143932" cy="2143140"/>
          </a:xfrm>
        </p:spPr>
        <p:txBody>
          <a:bodyPr>
            <a:noAutofit/>
          </a:bodyPr>
          <a:lstStyle/>
          <a:p>
            <a:pPr algn="l"/>
            <a:r>
              <a:rPr lang="ru-RU" sz="2400" b="1" dirty="0" smtClean="0">
                <a:solidFill>
                  <a:srgbClr val="FF0000"/>
                </a:solidFill>
              </a:rPr>
              <a:t>(ЕГЭ 2010 г., ДЕМО) А9. </a:t>
            </a:r>
            <a:r>
              <a:rPr lang="ru-RU" sz="2400" dirty="0" smtClean="0"/>
              <a:t>На рисунке приведены графики зависимости давления 1 моль идеального газа от абсолютной температуры для различных процессов. Какой из графиков соответствует изохорному процессу? </a:t>
            </a:r>
            <a:endParaRPr lang="ru-RU" sz="2400" dirty="0">
              <a:solidFill>
                <a:srgbClr val="00206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100354" name="Picture 2"/>
          <p:cNvPicPr>
            <a:picLocks noChangeAspect="1" noChangeArrowheads="1"/>
          </p:cNvPicPr>
          <p:nvPr/>
        </p:nvPicPr>
        <p:blipFill>
          <a:blip r:embed="rId2"/>
          <a:srcRect/>
          <a:stretch>
            <a:fillRect/>
          </a:stretch>
        </p:blipFill>
        <p:spPr bwMode="auto">
          <a:xfrm>
            <a:off x="433388" y="2743200"/>
            <a:ext cx="8277225" cy="1371600"/>
          </a:xfrm>
          <a:prstGeom prst="rect">
            <a:avLst/>
          </a:prstGeom>
          <a:noFill/>
          <a:ln w="9525">
            <a:noFill/>
            <a:miter lim="800000"/>
            <a:headEnd/>
            <a:tailEnd/>
          </a:ln>
          <a:effectLst/>
        </p:spPr>
      </p:pic>
      <p:pic>
        <p:nvPicPr>
          <p:cNvPr id="100355" name="Picture 3"/>
          <p:cNvPicPr>
            <a:picLocks noChangeAspect="1" noChangeArrowheads="1"/>
          </p:cNvPicPr>
          <p:nvPr/>
        </p:nvPicPr>
        <p:blipFill>
          <a:blip r:embed="rId3"/>
          <a:srcRect/>
          <a:stretch>
            <a:fillRect/>
          </a:stretch>
        </p:blipFill>
        <p:spPr bwMode="auto">
          <a:xfrm>
            <a:off x="4643438" y="2714620"/>
            <a:ext cx="2071702" cy="13848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035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143932" cy="1643074"/>
          </a:xfrm>
        </p:spPr>
        <p:txBody>
          <a:bodyPr>
            <a:noAutofit/>
          </a:bodyPr>
          <a:lstStyle/>
          <a:p>
            <a:pPr algn="l"/>
            <a:r>
              <a:rPr lang="ru-RU" sz="2400" b="1" dirty="0" smtClean="0">
                <a:solidFill>
                  <a:srgbClr val="FF0000"/>
                </a:solidFill>
              </a:rPr>
              <a:t>(ЕГЭ 2010 г., ДЕМО) А8. </a:t>
            </a:r>
            <a:r>
              <a:rPr lang="ru-RU" sz="2400" dirty="0" smtClean="0"/>
              <a:t>В результате нагревания неона абсолютная температура газа увеличилась в 4 раза. Средняя кинетическая энергия теплового движения его молекул при этом </a:t>
            </a:r>
            <a:endParaRPr lang="ru-RU" sz="2400" dirty="0">
              <a:solidFill>
                <a:srgbClr val="00206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2" name="Прямоугольник 11"/>
          <p:cNvSpPr/>
          <p:nvPr/>
        </p:nvSpPr>
        <p:spPr>
          <a:xfrm>
            <a:off x="1285852" y="2786058"/>
            <a:ext cx="5786478" cy="1569660"/>
          </a:xfrm>
          <a:prstGeom prst="rect">
            <a:avLst/>
          </a:prstGeom>
        </p:spPr>
        <p:txBody>
          <a:bodyPr wrap="square">
            <a:spAutoFit/>
          </a:bodyPr>
          <a:lstStyle/>
          <a:p>
            <a:pPr marL="457200" indent="-457200">
              <a:buFont typeface="+mj-lt"/>
              <a:buAutoNum type="arabicPeriod"/>
            </a:pPr>
            <a:r>
              <a:rPr lang="ru-RU" sz="2400" dirty="0" smtClean="0"/>
              <a:t>увеличилась в 4 раза </a:t>
            </a:r>
          </a:p>
          <a:p>
            <a:pPr marL="457200" indent="-457200">
              <a:buFont typeface="+mj-lt"/>
              <a:buAutoNum type="arabicPeriod"/>
            </a:pPr>
            <a:r>
              <a:rPr lang="ru-RU" sz="2400" dirty="0" smtClean="0"/>
              <a:t>увеличилась в 2 раза </a:t>
            </a:r>
          </a:p>
          <a:p>
            <a:pPr marL="457200" indent="-457200">
              <a:buFont typeface="+mj-lt"/>
              <a:buAutoNum type="arabicPeriod"/>
            </a:pPr>
            <a:r>
              <a:rPr lang="ru-RU" sz="2400" dirty="0" smtClean="0"/>
              <a:t>уменьшилась в 4 раза </a:t>
            </a:r>
          </a:p>
          <a:p>
            <a:pPr marL="457200" indent="-457200">
              <a:buFont typeface="+mj-lt"/>
              <a:buAutoNum type="arabicPeriod"/>
            </a:pPr>
            <a:r>
              <a:rPr lang="ru-RU" sz="2400" dirty="0" smtClean="0"/>
              <a:t>не изменилась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85728"/>
            <a:ext cx="8858312" cy="5072098"/>
          </a:xfrm>
        </p:spPr>
        <p:txBody>
          <a:bodyPr>
            <a:noAutofit/>
          </a:bodyPr>
          <a:lstStyle/>
          <a:p>
            <a:pPr algn="l"/>
            <a:r>
              <a:rPr lang="ru-RU" sz="2400" b="1" dirty="0" smtClean="0">
                <a:solidFill>
                  <a:srgbClr val="FF0000"/>
                </a:solidFill>
              </a:rPr>
              <a:t>(ЕГЭ 2010 г., ДЕМО) В1. </a:t>
            </a:r>
            <a:br>
              <a:rPr lang="ru-RU" sz="2400" b="1" dirty="0" smtClean="0">
                <a:solidFill>
                  <a:srgbClr val="FF0000"/>
                </a:solidFill>
              </a:rPr>
            </a:br>
            <a:r>
              <a:rPr lang="ru-RU" sz="2400" dirty="0" smtClean="0"/>
              <a:t> В сосуде неизменного объема находилась при комнатной температуре смесь двух идеальных газов, по 1 моль каждого. Половину содержимого сосуда выпустили, а затем добавили в сосуд 1 моль первого газа. Температура газов в сосуде поддерживалась неизменной. Как изменились в результате парциальные давления газов и их суммарное давление? </a:t>
            </a:r>
            <a:br>
              <a:rPr lang="ru-RU" sz="2400" dirty="0" smtClean="0"/>
            </a:br>
            <a:r>
              <a:rPr lang="ru-RU" sz="2400" dirty="0" smtClean="0"/>
              <a:t>Для каждой величины определите соответствующий характер изменения: </a:t>
            </a:r>
            <a:br>
              <a:rPr lang="ru-RU" sz="2400" dirty="0" smtClean="0"/>
            </a:br>
            <a:r>
              <a:rPr lang="ru-RU" sz="2400" dirty="0" smtClean="0"/>
              <a:t>1)	увеличилось 	</a:t>
            </a:r>
            <a:br>
              <a:rPr lang="ru-RU" sz="2400" dirty="0" smtClean="0"/>
            </a:br>
            <a:r>
              <a:rPr lang="ru-RU" sz="2400" dirty="0" smtClean="0"/>
              <a:t>2)	уменьшилось 	</a:t>
            </a:r>
            <a:br>
              <a:rPr lang="ru-RU" sz="2400" dirty="0" smtClean="0"/>
            </a:br>
            <a:r>
              <a:rPr lang="ru-RU" sz="2400" dirty="0" smtClean="0"/>
              <a:t>3)	не изменилось 	</a:t>
            </a:r>
            <a:br>
              <a:rPr lang="ru-RU" sz="2400" dirty="0" smtClean="0"/>
            </a:br>
            <a:endParaRPr lang="ru-RU" sz="2400" dirty="0">
              <a:solidFill>
                <a:srgbClr val="FFFF0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101378" name="Picture 2"/>
          <p:cNvPicPr>
            <a:picLocks noChangeAspect="1" noChangeArrowheads="1"/>
          </p:cNvPicPr>
          <p:nvPr/>
        </p:nvPicPr>
        <p:blipFill>
          <a:blip r:embed="rId2"/>
          <a:srcRect/>
          <a:stretch>
            <a:fillRect/>
          </a:stretch>
        </p:blipFill>
        <p:spPr bwMode="auto">
          <a:xfrm>
            <a:off x="357158" y="5214950"/>
            <a:ext cx="8445559" cy="1000132"/>
          </a:xfrm>
          <a:prstGeom prst="rect">
            <a:avLst/>
          </a:prstGeom>
          <a:noFill/>
          <a:ln w="9525">
            <a:noFill/>
            <a:miter lim="800000"/>
            <a:headEnd/>
            <a:tailEnd/>
          </a:ln>
          <a:effectLst/>
        </p:spPr>
      </p:pic>
      <p:sp>
        <p:nvSpPr>
          <p:cNvPr id="10" name="Прямоугольная выноска 9"/>
          <p:cNvSpPr/>
          <p:nvPr/>
        </p:nvSpPr>
        <p:spPr>
          <a:xfrm>
            <a:off x="1357290" y="5857892"/>
            <a:ext cx="1000132" cy="357190"/>
          </a:xfrm>
          <a:prstGeom prst="wedgeRectCallout">
            <a:avLst>
              <a:gd name="adj1" fmla="val 69480"/>
              <a:gd name="adj2" fmla="val -49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1</a:t>
            </a:r>
            <a:endParaRPr lang="ru-RU" sz="2800" dirty="0"/>
          </a:p>
        </p:txBody>
      </p:sp>
      <p:sp>
        <p:nvSpPr>
          <p:cNvPr id="11" name="Прямоугольная выноска 10"/>
          <p:cNvSpPr/>
          <p:nvPr/>
        </p:nvSpPr>
        <p:spPr>
          <a:xfrm>
            <a:off x="4429124" y="5857892"/>
            <a:ext cx="1000132" cy="357190"/>
          </a:xfrm>
          <a:prstGeom prst="wedgeRectCallout">
            <a:avLst>
              <a:gd name="adj1" fmla="val 69480"/>
              <a:gd name="adj2" fmla="val -49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2</a:t>
            </a:r>
            <a:endParaRPr lang="ru-RU" sz="2800" dirty="0"/>
          </a:p>
        </p:txBody>
      </p:sp>
      <p:sp>
        <p:nvSpPr>
          <p:cNvPr id="12" name="Прямоугольная выноска 11"/>
          <p:cNvSpPr/>
          <p:nvPr/>
        </p:nvSpPr>
        <p:spPr>
          <a:xfrm>
            <a:off x="7143768" y="5857892"/>
            <a:ext cx="1000132" cy="357190"/>
          </a:xfrm>
          <a:prstGeom prst="wedgeRectCallout">
            <a:avLst>
              <a:gd name="adj1" fmla="val 69480"/>
              <a:gd name="adj2" fmla="val -49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3</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1"/>
          <p:cNvSpPr>
            <a:spLocks noGrp="1"/>
          </p:cNvSpPr>
          <p:nvPr>
            <p:ph type="title"/>
          </p:nvPr>
        </p:nvSpPr>
        <p:spPr>
          <a:xfrm>
            <a:off x="914400" y="6000768"/>
            <a:ext cx="8229600" cy="676275"/>
          </a:xfrm>
        </p:spPr>
        <p:txBody>
          <a:bodyPr/>
          <a:lstStyle/>
          <a:p>
            <a:pPr eaLnBrk="1" hangingPunct="1"/>
            <a:r>
              <a:rPr lang="ru-RU" dirty="0" smtClean="0"/>
              <a:t>Используемая литература</a:t>
            </a:r>
          </a:p>
        </p:txBody>
      </p:sp>
      <p:sp>
        <p:nvSpPr>
          <p:cNvPr id="63491" name="Текст 3"/>
          <p:cNvSpPr>
            <a:spLocks noGrp="1"/>
          </p:cNvSpPr>
          <p:nvPr>
            <p:ph type="body" sz="half" idx="2"/>
          </p:nvPr>
        </p:nvSpPr>
        <p:spPr>
          <a:xfrm>
            <a:off x="142844" y="142852"/>
            <a:ext cx="8786874" cy="6215106"/>
          </a:xfrm>
        </p:spPr>
        <p:txBody>
          <a:bodyPr>
            <a:noAutofit/>
          </a:bodyPr>
          <a:lstStyle/>
          <a:p>
            <a:pPr marL="342900" lvl="0" indent="-342900">
              <a:buFont typeface="+mj-lt"/>
              <a:buAutoNum type="arabicPeriod"/>
            </a:pPr>
            <a:r>
              <a:rPr lang="ru-RU" sz="2000" dirty="0" smtClean="0"/>
              <a:t>Берков, А.В. и др. Самое полное издание типовых вариантов реальных заданий ЕГЭ 2010, Физика [Текст]: учебное пособие для выпускников. ср. учеб. заведений   / А.В. Берков, В.А. Грибов. – ООО "Издательство </a:t>
            </a:r>
            <a:r>
              <a:rPr lang="ru-RU" sz="2000" dirty="0" err="1" smtClean="0"/>
              <a:t>Астрель</a:t>
            </a:r>
            <a:r>
              <a:rPr lang="ru-RU" sz="2000" dirty="0" smtClean="0"/>
              <a:t>", 2009. – 160 с. </a:t>
            </a:r>
          </a:p>
          <a:p>
            <a:pPr marL="342900" lvl="0" indent="-342900">
              <a:buFont typeface="+mj-lt"/>
              <a:buAutoNum type="arabicPeriod"/>
            </a:pPr>
            <a:r>
              <a:rPr lang="ru-RU" sz="2000" dirty="0" smtClean="0"/>
              <a:t>Касьянов, В.А. Физика, 11 класс [Текст]: учебник для общеобразовательных школ / В.А. Касьянов. – ООО "Дрофа", 2004. – 116 с. </a:t>
            </a:r>
          </a:p>
          <a:p>
            <a:pPr marL="342900" lvl="0" indent="-342900">
              <a:buFont typeface="+mj-lt"/>
              <a:buAutoNum type="arabicPeriod"/>
            </a:pPr>
            <a:r>
              <a:rPr lang="ru-RU" sz="2000" dirty="0" err="1" smtClean="0"/>
              <a:t>Мякишев</a:t>
            </a:r>
            <a:r>
              <a:rPr lang="ru-RU" sz="2000" dirty="0" smtClean="0"/>
              <a:t>, Г.Я. и др. Физика. 11 класс  [Текст]: учебник для общеобразовательных школ   / учебник для общеобразовательных школ Г.Я. </a:t>
            </a:r>
            <a:r>
              <a:rPr lang="ru-RU" sz="2000" dirty="0" err="1" smtClean="0"/>
              <a:t>Мякишев</a:t>
            </a:r>
            <a:r>
              <a:rPr lang="ru-RU" sz="2000" dirty="0" smtClean="0"/>
              <a:t>, Б.Б. </a:t>
            </a:r>
            <a:r>
              <a:rPr lang="ru-RU" sz="2000" dirty="0" err="1" smtClean="0"/>
              <a:t>Буховцев</a:t>
            </a:r>
            <a:r>
              <a:rPr lang="ru-RU" sz="2000" dirty="0" smtClean="0"/>
              <a:t> . –" Просвещение ", 2009. – 166 с. </a:t>
            </a:r>
          </a:p>
          <a:p>
            <a:pPr marL="342900" lvl="0" indent="-342900">
              <a:buFont typeface="+mj-lt"/>
              <a:buAutoNum type="arabicPeriod"/>
            </a:pPr>
            <a:r>
              <a:rPr lang="ru-RU" sz="2000" dirty="0" smtClean="0"/>
              <a:t>Открытая физика [текст, рисунки]/ </a:t>
            </a:r>
            <a:r>
              <a:rPr lang="en-US" sz="2000" dirty="0" smtClean="0"/>
              <a:t>http</a:t>
            </a:r>
            <a:r>
              <a:rPr lang="ru-RU" sz="2000" dirty="0" smtClean="0"/>
              <a:t>://</a:t>
            </a:r>
            <a:r>
              <a:rPr lang="en-US" sz="2000" dirty="0" smtClean="0"/>
              <a:t>www</a:t>
            </a:r>
            <a:r>
              <a:rPr lang="ru-RU" sz="2000" dirty="0" smtClean="0"/>
              <a:t>.</a:t>
            </a:r>
            <a:r>
              <a:rPr lang="en-US" sz="2000" dirty="0" smtClean="0"/>
              <a:t>physics</a:t>
            </a:r>
            <a:r>
              <a:rPr lang="ru-RU" sz="2000" dirty="0" smtClean="0"/>
              <a:t>.</a:t>
            </a:r>
            <a:r>
              <a:rPr lang="en-US" sz="2000" dirty="0" err="1" smtClean="0"/>
              <a:t>ru</a:t>
            </a:r>
            <a:r>
              <a:rPr lang="en-US" sz="2000" dirty="0" smtClean="0"/>
              <a:t> </a:t>
            </a:r>
            <a:endParaRPr lang="ru-RU" sz="2000" dirty="0" smtClean="0"/>
          </a:p>
          <a:p>
            <a:pPr marL="342900" lvl="0" indent="-342900">
              <a:buFont typeface="+mj-lt"/>
              <a:buAutoNum type="arabicPeriod"/>
            </a:pPr>
            <a:r>
              <a:rPr lang="ru-RU" sz="2000" dirty="0" smtClean="0"/>
              <a:t>Подготовка к ЕГЭ </a:t>
            </a:r>
            <a:r>
              <a:rPr lang="ru-RU" sz="2000" u="sng" dirty="0" smtClean="0">
                <a:hlinkClick r:id="rId2"/>
              </a:rPr>
              <a:t>/</a:t>
            </a:r>
            <a:r>
              <a:rPr lang="en-US" sz="2000" u="sng" dirty="0" smtClean="0">
                <a:hlinkClick r:id="rId2"/>
              </a:rPr>
              <a:t>http</a:t>
            </a:r>
            <a:r>
              <a:rPr lang="ru-RU" sz="2000" u="sng" dirty="0" smtClean="0">
                <a:hlinkClick r:id="rId2"/>
              </a:rPr>
              <a:t>://</a:t>
            </a:r>
            <a:r>
              <a:rPr lang="en-US" sz="2000" u="sng" dirty="0" err="1" smtClean="0">
                <a:hlinkClick r:id="rId2"/>
              </a:rPr>
              <a:t>egephizika</a:t>
            </a:r>
            <a:r>
              <a:rPr lang="en-US" sz="2000" dirty="0" smtClean="0"/>
              <a:t> </a:t>
            </a:r>
            <a:endParaRPr lang="ru-RU" sz="2000" dirty="0" smtClean="0"/>
          </a:p>
          <a:p>
            <a:pPr marL="342900" lvl="0" indent="-342900">
              <a:buFont typeface="+mj-lt"/>
              <a:buAutoNum type="arabicPeriod"/>
            </a:pPr>
            <a:r>
              <a:rPr lang="ru-RU" sz="2000" dirty="0" smtClean="0"/>
              <a:t>Федеральный институт педагогических измерений. Контрольные измерительные материалы (КИМ) Физика //[Электронный ресурс]// </a:t>
            </a:r>
            <a:r>
              <a:rPr lang="en-US" sz="2000" u="sng" dirty="0" smtClean="0">
                <a:hlinkClick r:id="rId3"/>
              </a:rPr>
              <a:t>http</a:t>
            </a:r>
            <a:r>
              <a:rPr lang="ru-RU" sz="2000" u="sng" dirty="0" smtClean="0">
                <a:hlinkClick r:id="rId3"/>
              </a:rPr>
              <a:t>://</a:t>
            </a:r>
            <a:r>
              <a:rPr lang="en-US" sz="2000" u="sng" dirty="0" err="1" smtClean="0">
                <a:hlinkClick r:id="rId3"/>
              </a:rPr>
              <a:t>fipi</a:t>
            </a:r>
            <a:r>
              <a:rPr lang="ru-RU" sz="2000" u="sng" dirty="0" smtClean="0">
                <a:hlinkClick r:id="rId3"/>
              </a:rPr>
              <a:t>.</a:t>
            </a:r>
            <a:r>
              <a:rPr lang="en-US" sz="2000" u="sng" dirty="0" err="1" smtClean="0">
                <a:hlinkClick r:id="rId3"/>
              </a:rPr>
              <a:t>ru</a:t>
            </a:r>
            <a:r>
              <a:rPr lang="ru-RU" sz="2000" u="sng" dirty="0" smtClean="0">
                <a:hlinkClick r:id="rId3"/>
              </a:rPr>
              <a:t>/</a:t>
            </a:r>
            <a:r>
              <a:rPr lang="en-US" sz="2000" u="sng" dirty="0" smtClean="0">
                <a:hlinkClick r:id="rId3"/>
              </a:rPr>
              <a:t>view</a:t>
            </a:r>
            <a:r>
              <a:rPr lang="ru-RU" sz="2000" u="sng" dirty="0" smtClean="0">
                <a:hlinkClick r:id="rId3"/>
              </a:rPr>
              <a:t>/</a:t>
            </a:r>
            <a:r>
              <a:rPr lang="en-US" sz="2000" u="sng" dirty="0" smtClean="0">
                <a:hlinkClick r:id="rId3"/>
              </a:rPr>
              <a:t>sections</a:t>
            </a:r>
            <a:r>
              <a:rPr lang="ru-RU" sz="2000" u="sng" dirty="0" smtClean="0">
                <a:hlinkClick r:id="rId3"/>
              </a:rPr>
              <a:t>/92/</a:t>
            </a:r>
            <a:r>
              <a:rPr lang="en-US" sz="2000" u="sng" dirty="0" smtClean="0">
                <a:hlinkClick r:id="rId3"/>
              </a:rPr>
              <a:t>docs</a:t>
            </a:r>
            <a:r>
              <a:rPr lang="ru-RU" sz="2000" u="sng" dirty="0" smtClean="0">
                <a:hlinkClick r:id="rId3"/>
              </a:rPr>
              <a:t>/</a:t>
            </a:r>
            <a:r>
              <a:rPr lang="en-US" sz="2000" u="sng" dirty="0" smtClean="0"/>
              <a:t> </a:t>
            </a:r>
            <a:endParaRPr lang="ru-RU" sz="2000" dirty="0" smtClean="0"/>
          </a:p>
          <a:p>
            <a:pPr marL="342900" lvl="0" indent="-342900">
              <a:buFont typeface="+mj-lt"/>
              <a:buAutoNum type="arabicPeriod"/>
            </a:pPr>
            <a:r>
              <a:rPr lang="ru-RU" sz="2000" u="sng" dirty="0" smtClean="0"/>
              <a:t>Физика в школе. </a:t>
            </a:r>
            <a:r>
              <a:rPr lang="ru-RU" sz="2000" dirty="0" smtClean="0"/>
              <a:t>Физика - 10 класс. Молекулярная физика. Молекулярно-кинетическая теория. Рисунки по физике/ </a:t>
            </a:r>
            <a:r>
              <a:rPr lang="en-US" sz="2000" u="sng" dirty="0" smtClean="0">
                <a:hlinkClick r:id="rId4"/>
              </a:rPr>
              <a:t>http://gannalv.narod.ru/mkt/</a:t>
            </a:r>
            <a:r>
              <a:rPr lang="en-US" sz="2000" dirty="0" smtClean="0"/>
              <a:t> </a:t>
            </a:r>
            <a:endParaRPr lang="ru-RU" sz="2000" dirty="0" smtClean="0"/>
          </a:p>
          <a:p>
            <a:pPr marL="342900" lvl="0" indent="-342900">
              <a:buFont typeface="+mj-lt"/>
              <a:buAutoNum type="arabicPeriod"/>
            </a:pPr>
            <a:r>
              <a:rPr lang="ru-RU" sz="2000" dirty="0" smtClean="0"/>
              <a:t> </a:t>
            </a:r>
            <a:r>
              <a:rPr lang="ru-RU" sz="2000" u="sng" dirty="0" smtClean="0">
                <a:hlinkClick r:id="rId5" action="ppaction://hlinkfile"/>
              </a:rPr>
              <a:t>Эта удивительная </a:t>
            </a:r>
            <a:r>
              <a:rPr lang="ru-RU" sz="2000" u="sng" dirty="0" smtClean="0">
                <a:hlinkClick r:id="rId6"/>
              </a:rPr>
              <a:t>физика/</a:t>
            </a:r>
            <a:r>
              <a:rPr lang="en-US" sz="2000" u="sng" dirty="0" smtClean="0">
                <a:hlinkClick r:id="rId6"/>
              </a:rPr>
              <a:t> http</a:t>
            </a:r>
            <a:r>
              <a:rPr lang="ru-RU" sz="2000" u="sng" dirty="0" smtClean="0">
                <a:hlinkClick r:id="rId6"/>
              </a:rPr>
              <a:t>://</a:t>
            </a:r>
            <a:r>
              <a:rPr lang="en-US" sz="2000" u="sng" dirty="0" err="1" smtClean="0">
                <a:hlinkClick r:id="rId6"/>
              </a:rPr>
              <a:t>sfiz</a:t>
            </a:r>
            <a:r>
              <a:rPr lang="ru-RU" sz="2000" u="sng" dirty="0" smtClean="0">
                <a:hlinkClick r:id="rId6"/>
              </a:rPr>
              <a:t>.</a:t>
            </a:r>
            <a:r>
              <a:rPr lang="en-US" sz="2000" u="sng" dirty="0" err="1" smtClean="0">
                <a:hlinkClick r:id="rId6"/>
              </a:rPr>
              <a:t>ru</a:t>
            </a:r>
            <a:r>
              <a:rPr lang="ru-RU" sz="2000" u="sng" dirty="0" smtClean="0">
                <a:hlinkClick r:id="rId6"/>
              </a:rPr>
              <a:t>/</a:t>
            </a:r>
            <a:r>
              <a:rPr lang="en-US" sz="2000" u="sng" dirty="0" smtClean="0">
                <a:hlinkClick r:id="rId6"/>
              </a:rPr>
              <a:t>page</a:t>
            </a:r>
            <a:r>
              <a:rPr lang="ru-RU" sz="2000" u="sng" dirty="0" smtClean="0">
                <a:hlinkClick r:id="rId6"/>
              </a:rPr>
              <a:t>.</a:t>
            </a:r>
            <a:r>
              <a:rPr lang="en-US" sz="2000" u="sng" dirty="0" err="1" smtClean="0">
                <a:hlinkClick r:id="rId6"/>
              </a:rPr>
              <a:t>php</a:t>
            </a:r>
            <a:r>
              <a:rPr lang="ru-RU" sz="2000" u="sng" dirty="0" smtClean="0">
                <a:hlinkClick r:id="rId6"/>
              </a:rPr>
              <a:t>?</a:t>
            </a:r>
            <a:r>
              <a:rPr lang="en-US" sz="2000" u="sng" dirty="0" smtClean="0">
                <a:hlinkClick r:id="rId6"/>
              </a:rPr>
              <a:t>id</a:t>
            </a:r>
            <a:r>
              <a:rPr lang="ru-RU" sz="2000" u="sng" dirty="0" smtClean="0">
                <a:hlinkClick r:id="rId6"/>
              </a:rPr>
              <a:t>=39 </a:t>
            </a:r>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dirty="0" smtClean="0"/>
              <a:t>Модель идеального газа</a:t>
            </a:r>
            <a:endParaRPr lang="ru-RU" dirty="0"/>
          </a:p>
        </p:txBody>
      </p:sp>
      <p:sp>
        <p:nvSpPr>
          <p:cNvPr id="5" name="Содержимое 4"/>
          <p:cNvSpPr>
            <a:spLocks noGrp="1"/>
          </p:cNvSpPr>
          <p:nvPr>
            <p:ph sz="half" idx="1"/>
          </p:nvPr>
        </p:nvSpPr>
        <p:spPr>
          <a:xfrm>
            <a:off x="0" y="2143116"/>
            <a:ext cx="9144000" cy="4714884"/>
          </a:xfrm>
        </p:spPr>
        <p:txBody>
          <a:bodyPr>
            <a:normAutofit fontScale="92500" lnSpcReduction="20000"/>
          </a:bodyPr>
          <a:lstStyle/>
          <a:p>
            <a:r>
              <a:rPr lang="ru-RU" dirty="0" smtClean="0"/>
              <a:t>В кинетической модели </a:t>
            </a:r>
            <a:r>
              <a:rPr lang="ru-RU" dirty="0" smtClean="0">
                <a:solidFill>
                  <a:srgbClr val="FF0000"/>
                </a:solidFill>
              </a:rPr>
              <a:t>идеального газа </a:t>
            </a:r>
            <a:r>
              <a:rPr lang="ru-RU" dirty="0" smtClean="0"/>
              <a:t>молекулы рассматриваются как идеально упругие шарики, взаимодействующие между собой и со стенками только во время упругих столкновений.</a:t>
            </a:r>
          </a:p>
          <a:p>
            <a:r>
              <a:rPr lang="ru-RU" dirty="0" smtClean="0"/>
              <a:t>Суммарный объем всех молекул предполагается малым по сравнению с объемом сосуда, в котором находится газ.</a:t>
            </a:r>
          </a:p>
          <a:p>
            <a:r>
              <a:rPr lang="ru-RU" b="1" dirty="0" smtClean="0">
                <a:solidFill>
                  <a:srgbClr val="FF0000"/>
                </a:solidFill>
              </a:rPr>
              <a:t>Микроскопические параметры </a:t>
            </a:r>
            <a:r>
              <a:rPr lang="ru-RU" dirty="0" smtClean="0"/>
              <a:t>(масса, скорость, кинетическая энергия молекул) </a:t>
            </a:r>
          </a:p>
          <a:p>
            <a:r>
              <a:rPr lang="ru-RU" b="1" dirty="0" smtClean="0">
                <a:solidFill>
                  <a:srgbClr val="FF0000"/>
                </a:solidFill>
              </a:rPr>
              <a:t>Макроскопическими параметрами</a:t>
            </a:r>
            <a:r>
              <a:rPr lang="ru-RU" dirty="0" smtClean="0"/>
              <a:t> (давление, газ, температура)</a:t>
            </a:r>
          </a:p>
          <a:p>
            <a:endParaRPr lang="ru-RU" dirty="0" smtClean="0"/>
          </a:p>
          <a:p>
            <a:endParaRPr lang="ru-RU" dirty="0"/>
          </a:p>
        </p:txBody>
      </p:sp>
      <p:pic>
        <p:nvPicPr>
          <p:cNvPr id="7" name="Picture 1"/>
          <p:cNvPicPr>
            <a:picLocks noChangeAspect="1" noChangeArrowheads="1"/>
          </p:cNvPicPr>
          <p:nvPr/>
        </p:nvPicPr>
        <p:blipFill>
          <a:blip r:embed="rId2"/>
          <a:srcRect/>
          <a:stretch>
            <a:fillRect/>
          </a:stretch>
        </p:blipFill>
        <p:spPr bwMode="auto">
          <a:xfrm>
            <a:off x="285720" y="0"/>
            <a:ext cx="3357554" cy="2312278"/>
          </a:xfrm>
          <a:prstGeom prst="rect">
            <a:avLst/>
          </a:prstGeom>
          <a:noFill/>
          <a:ln w="9525">
            <a:noFill/>
            <a:miter lim="800000"/>
            <a:headEnd/>
            <a:tailEnd/>
          </a:ln>
          <a:effectLst/>
        </p:spPr>
      </p:pic>
      <p:pic>
        <p:nvPicPr>
          <p:cNvPr id="49154" name="Picture 2" descr="12. Макропараметры идеального газа"/>
          <p:cNvPicPr>
            <a:picLocks noChangeAspect="1" noChangeArrowheads="1"/>
          </p:cNvPicPr>
          <p:nvPr/>
        </p:nvPicPr>
        <p:blipFill>
          <a:blip r:embed="rId3"/>
          <a:srcRect/>
          <a:stretch>
            <a:fillRect/>
          </a:stretch>
        </p:blipFill>
        <p:spPr bwMode="auto">
          <a:xfrm>
            <a:off x="4286248" y="357166"/>
            <a:ext cx="3605227" cy="52622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9154"/>
                                        </p:tgtEl>
                                        <p:attrNameLst>
                                          <p:attrName>style.visibility</p:attrName>
                                        </p:attrNameLst>
                                      </p:cBhvr>
                                      <p:to>
                                        <p:strVal val="visible"/>
                                      </p:to>
                                    </p:set>
                                    <p:animEffect transition="in" filter="blinds(horizontal)">
                                      <p:cBhvr>
                                        <p:cTn id="2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1595</TotalTime>
  <Words>4699</Words>
  <PresentationFormat>Экран (4:3)</PresentationFormat>
  <Paragraphs>511</Paragraphs>
  <Slides>85</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85</vt:i4>
      </vt:variant>
    </vt:vector>
  </HeadingPairs>
  <TitlesOfParts>
    <vt:vector size="87" baseType="lpstr">
      <vt:lpstr>Литейная</vt:lpstr>
      <vt:lpstr>Picture</vt:lpstr>
      <vt:lpstr> МОЛЕКУЛЯРНАЯ ФИЗИКА . Подготовка к ЕГЭ</vt:lpstr>
      <vt:lpstr>Цель: повторение основных понятий, законов и формул  МОЛЕКУЛЯРНОЙ ФИЗИКИ   в соответствии с кодификатором ЕГЭ.</vt:lpstr>
      <vt:lpstr>Основные положения МКТ</vt:lpstr>
      <vt:lpstr>Модели строения газов, жидкостей и твердых </vt:lpstr>
      <vt:lpstr>Тепловое движение атомов и молекул  </vt:lpstr>
      <vt:lpstr>Броуновское движение  Диффузия </vt:lpstr>
      <vt:lpstr>Взаимодействие частиц вещества</vt:lpstr>
      <vt:lpstr>Модель идеального газа </vt:lpstr>
      <vt:lpstr>Модель идеального газа</vt:lpstr>
      <vt:lpstr>Связь между давлением и средней кинетической энергией теплового движения молекул идеального газа</vt:lpstr>
      <vt:lpstr>Абсолютная температура  Абсолютная температура как мера средней кинетической энергии его частиц </vt:lpstr>
      <vt:lpstr>Абсолютная температура  Абсолютная температура как мера средней кинетической энергии его частиц </vt:lpstr>
      <vt:lpstr>Уравнение Менделеева-Клапейрона </vt:lpstr>
      <vt:lpstr>Изопроцессы: изотермический, изохорный, изобарный, адиабатный процессы</vt:lpstr>
      <vt:lpstr>Изопроцессы: изотермический, изохорный, изобарный, адиабатный процессы</vt:lpstr>
      <vt:lpstr>Изопроцессы: изотермический, изохорный, изобарный, адиабатный процессы</vt:lpstr>
      <vt:lpstr>Насыщенные и ненасыщенные пары </vt:lpstr>
      <vt:lpstr>Влажность воздуха </vt:lpstr>
      <vt:lpstr>Влажность воздуха </vt:lpstr>
      <vt:lpstr>Изменение агрегатных состояний вещества:  испарение и конденсация, кипение жидкости </vt:lpstr>
      <vt:lpstr>Изменение агрегатных состояний вещества:  испарение и конденсация, кипение жидкости </vt:lpstr>
      <vt:lpstr>Изменение агрегатных состояний вещества:  плавление и кристаллизация</vt:lpstr>
      <vt:lpstr>Молекулярно-кинетическая теория. Основные формулы</vt:lpstr>
      <vt:lpstr>Молекулярно-кинетическая теория. Основные формулы</vt:lpstr>
      <vt:lpstr>Словарь по Молекулярной Физике и Тепловым Явлениям</vt:lpstr>
      <vt:lpstr>Словарь по Молекулярной Физике и Тепловым Явлениям</vt:lpstr>
      <vt:lpstr>Словарь по Молекулярной Физике и Тепловым Явлениям</vt:lpstr>
      <vt:lpstr>Словарь по Молекулярной Физике и Тепловым Явлениям</vt:lpstr>
      <vt:lpstr>Словарь по Молекулярной Физике и Тепловым Явлениям</vt:lpstr>
      <vt:lpstr>Словарь по Молекулярной Физике и Тепловым Явлениям</vt:lpstr>
      <vt:lpstr>Словарь по Молекулярной Физике и Тепловым Явлениям</vt:lpstr>
      <vt:lpstr>Рассмотрим задачи: </vt:lpstr>
      <vt:lpstr>(ЕГЭ 2001 г.) А10. Согласно расчетам, температура жидкости должна быть равна 143 К. Между тем термометр в сосуде показывает температуру не более –1300 С. Это означает, что</vt:lpstr>
      <vt:lpstr>(ЕГЭ 2001 г., Демо) А11. На рисунке показана часть шкалы термометра, висящего за окном. Температура воздуха на улице равна .....</vt:lpstr>
      <vt:lpstr>(ЕГЭ 2001 г.) А12. Кастрюлю с водой поставили на газовую плиту. Газ горит постоянно. Зависимость температуры воды от времени представлена на графике. График позволяет сделать вывод, что</vt:lpstr>
      <vt:lpstr>(ЕГЭ 2001 г., Демо) А13. Экспериментально исследовалось, как меняется температура  t  некоторой массы воды в зависимости от времени ее нагревания. По результатам измерений построен график, приведенный на рисунке. Какой вывод можно сделать по результатам эксперимента? </vt:lpstr>
      <vt:lpstr>(ЕГЭ 2001 г., Демо) А14. Испарение жидкости происходит потому, что . . .</vt:lpstr>
      <vt:lpstr>(ЕГЭ 2001 г., Демо) А15. Тела, имеющие разные температуры, привели в соприкосновение двумя способами  ( I  и  II ). Какое из перечисленных ниже утверждений является верным? </vt:lpstr>
      <vt:lpstr>(ЕГЭ 2001 г.) А33. Представления о строении вещества в XVIII веке не позволяли получить объяснения закона Шарля и других газовых законов. На основании этого мы можем признать, что</vt:lpstr>
      <vt:lpstr>(ЕГЭ 2001 г.) А34. При исследовании зависимости давления газа от объема были получены некоторые данные. Какой график правильно проведен по экспериментальным точкам?</vt:lpstr>
      <vt:lpstr>(ЕГЭ 2001 г.) А35. Одинаковые количества одного и того же газа нагревают в двух разных сосудах. Зависимость давления от температуры в этих сосудах представлена на графике. Что можно сказать об объемах этих сосудов? </vt:lpstr>
      <vt:lpstr>(ЕГЭ 2002 г., Демо) А8. Какой из перечисленных ниже опытов (А, Б или В) подтверждает вывод молекулярно-кинетической теории о том, что скорость молекул растет при увеличении температуры? А. Интенсивность броуновского движения растет с повышением температуры. Б.  Давление газа в сосуде растет с повышением температуры. В.  Скорость диффузии красителя в воде повышается с ростом температуры.</vt:lpstr>
      <vt:lpstr>(ЕГЭ 2002 г., Демо) А9. Какой график  (см. рис.) – верно изображает зависимость средней кинетической энергии  частиц идеального газа от абсолютной температуры?</vt:lpstr>
      <vt:lpstr>2002 г. А9 (КИМ). В баллоне находится 6 моль газа. Сколько примерно молекул газа находится в баллоне?</vt:lpstr>
      <vt:lpstr>(ЕГЭ 2002 г., Демо) А12. Какой из графиков, изображенных на рисунке соответствует процессу, проведенному при постоянной температуре газа?</vt:lpstr>
      <vt:lpstr>(ЕГЭ 2002 г., Демо) А13. При испарении жидкость остывает. Молекулярно-кинетическая теория объясняет это тем, что чаще всего жидкость покидают молекулы, кинетическая энергия которых</vt:lpstr>
      <vt:lpstr>2002 г. А13 (КИМ). При сжатии  идеального газа объем уменьшился в 2 раза, а температура газа увеличилась в 2 раза. Как изменилось при этом давление газа? </vt:lpstr>
      <vt:lpstr>2002 г. А14 (КИМ). В результате нагревания газа средняя кинетическая энергия теплового движения его молекул увеличилась в 4 раза. Как изменилась при этом абсолютная температура газа?</vt:lpstr>
      <vt:lpstr>2002 г. А29 (КИМ). Идеальный газ сначала нагревался при постоянном давлении, потом его давление увеличивалось при постоянном объеме, затем при постоянной температуре давление газа уменьшилось до первоначального значения. Какой из графиков в координатных осях p–V соответствует этим изменениям состояния газа?</vt:lpstr>
      <vt:lpstr>(ЕГЭ 2002 г., Демо) А30. Какова температура идеального газа в точке 2, если в точке 4 она равна 200К</vt:lpstr>
      <vt:lpstr>(ЕГЭ 2003 г., КИМ) А8. Диффузия происходит быстрее при повышении температуры вещества, потому что</vt:lpstr>
      <vt:lpstr>(ЕГЭ 2003 г., КИМ) А9. При неизменной концентрации частиц идеального газа средняя кинетическая энергия теплового движения его молекул увеличилась в 3 раза. При этом давление газа</vt:lpstr>
      <vt:lpstr>(ЕГЭ 2003 г., КИМ) А10. На рисунке изображен график зависимости давления газа на стенки сосуда от температуры. Какой процесс изменения состояния газа изображен?</vt:lpstr>
      <vt:lpstr>(ЕГЭ 2003 г., КИМ) А13.  Температура кипения воды зависит от</vt:lpstr>
      <vt:lpstr>(ЕГЭ 2003 г., КИМ) А14. На рисунке изображен график плавления и кристаллизации нафталина. Какая из точек соответствует началу отвердевания вещества?</vt:lpstr>
      <vt:lpstr>(ЕГЭ 2004 г., демо) А7. Давление идеального газа зависит от   А. концентрации молекул. Б. средней кинетической энергии молекул.</vt:lpstr>
      <vt:lpstr>(ЕГЭ 2004 г., демо) А10.  Весной при таянии  льда в водоеме температура окружающего воздуха</vt:lpstr>
      <vt:lpstr>(ЕГЭ 2004 г., демо) А23. При переходе из состояния А в состояние В температура идеального газа</vt:lpstr>
      <vt:lpstr>(ЕГЭ 2004 г., демо) А24. Идеальному газу сообщили количество теплоты 400 Дж. Газ расширился,  совершив работу 600 Дж. Внутренняя энергия газа при этом</vt:lpstr>
      <vt:lpstr>2005 г. А8 (КИМ). Если положить огурец в соленую воду, то через некоторое время он станет соленым. Это можно объяснить</vt:lpstr>
      <vt:lpstr>(ЕГЭ 2005 г., ДЕМО) А8. Наименьшая упорядоченность в расположении частиц характерна для</vt:lpstr>
      <vt:lpstr>(ЕГЭ 2005 г., ДЕМО) А11. Как изменяется внутренняя энергия кристаллического вещества в процессе его плавления?</vt:lpstr>
      <vt:lpstr>(ЕГЭ 2005 г., ДЕМО) А13.  Парциальное давление водяного пара в воздухе при 20 С равно 0,466 кПа, давление насыщенных водяных паров при этой температуре 2,33 кПа. Относительная влажность воздуха равна</vt:lpstr>
      <vt:lpstr>(ЕГЭ 2006 г., ДЕМО) А8. В жидкостях частицы совершают колебания возле положения равновесия, сталкиваясь с соседними частицами. Время от времени частица совершает «прыжок» к другому положению равновесия. Какое свойство жидкостей можно объяснить таким характером движения частиц?</vt:lpstr>
      <vt:lpstr>(ЕГЭ 2006 г., ДЕМО) А9. Лед при температуре 0С внесли в теплое помещение. Температура льда до того, как он растает,</vt:lpstr>
      <vt:lpstr>(ЕГЭ 2006 г., ДЕМО) А10. При какой влажности воздуха человек легче переносит высокую температуру воздуха и почему?</vt:lpstr>
      <vt:lpstr>(ЕГЭ 2006 г., ДЕМО) А11. Абсолютная температура тела равна 300 К. По шкале Цельсия она равна</vt:lpstr>
      <vt:lpstr>(ЕГЭ 2006 г., ДЕМО) А27. Экспериментаторы закачивают воздух в стеклянный сосуд, одновременно охлаждая его. При этом температура воздуха в сосуде понизилась в 2 раза, а его давление возросло в  3 раза. Во сколько раз увеличилась масса воздуха в сосуде?</vt:lpstr>
      <vt:lpstr>ЕГЭ – 2006, ДЕМО. А 28. В сосуде, закрытом поршнем, находится идеальный газ. График зависимости объема газа от температуры при изменении его состояния представлен на рисунке. В каком состоянии давление газа наибольшее?</vt:lpstr>
      <vt:lpstr>(ЕГЭ 2007 г., ДЕМО) А10. 3 моль  водорода находятся в сосуде при температуре Т. Какова температура 3 моль кислорода в сосуде того же объема и при том же давлении? (Водород и кислород считать идеальными газами.)</vt:lpstr>
      <vt:lpstr>(ЕГЭ 2007 г., ДЕМО) А12. При одинаковой температуре 100С  давление насыщенных паров воды равно 105 Па, аммиака — 59105 Па и ртути — 37 Па. В каком из вариантов ответа эти вещества расположены в порядке убывания температуры их кипения в открытом сосуде?</vt:lpstr>
      <vt:lpstr>(ЕГЭ 2007 г., ДЕМО) А15. В сосуде постоянного объема находится идеальный газ, массу которого изменяют. На диаграмме (см. рисунок) показан процесс изменения состояния газа. В какой из точек диаграммы масса газа наибольшая?</vt:lpstr>
      <vt:lpstr>(ЕГЭ 2007 г., ДЕМО) А13. На графике (см. рисунок) представлено изменение температуры Т вещества с течением времени t. В начальный момент времени вещество находилось в кристаллическом состоянии. Какая из точек соответствует окончанию процесса отвердевания?</vt:lpstr>
      <vt:lpstr>(ЕГЭ 2008 г., ДЕМО) А10. Постоянная масса идеального газа участвует в процессе, показанном на рисунке. Наибольшее давление газа в процессе достигается </vt:lpstr>
      <vt:lpstr>(ЕГЭ 2008 г., ДЕМО) А11. На фотографии представлены два термометра, используемые для определения относительной влажности воздуха. Ниже приведена психрометрическая таблица, в которой влажность указана в процентах. </vt:lpstr>
      <vt:lpstr>(ЕГЭ 2008 г., ДЕМО) А12. При постоянной температуре объём данной массы идеального газа возрос в 4 раза. Давление газа при этом </vt:lpstr>
      <vt:lpstr>(ЕГЭ 2008 г., ДЕМО) А13. На рисунке представлен график зависимости абсолютной температуры T воды массой m от времени t при осуществлении теплоотвода с постоянной мощностью P. В момент времени t = 0 вода находилась в газообразном состоянии. Какое из приведенных ниже выражений определяет удельную теплоемкость льда по результатам этого опыта? </vt:lpstr>
      <vt:lpstr>(ЕГЭ 2009 г., ДЕМО) А8. При понижении абсолютной температуры одноатомного идеального газа в 1,5 раза средняя кинетическая энергия теплового движения его молекул </vt:lpstr>
      <vt:lpstr>(ЕГЭ 2009 г., ДЕМО) А9. Горячая жидкость медленно охлаждалась в стакане. В таблице приведены результаты измерений ее температуры с течением времени. </vt:lpstr>
      <vt:lpstr>(ЕГЭ 2009 г., ДЕМО) А12. В сосуде находится постоянное количество идеального газа. Как изменится температура газа, если он перейдет из состояния 1 в состояние 2 (см. рисунок)? </vt:lpstr>
      <vt:lpstr>(ЕГЭ 2009 г., ДЕМО) В2.   Используя первый закон термодинамики, установите соответствие между описанными в первом столбце особенностями изопроцесса в идеальном газе и его названием.</vt:lpstr>
      <vt:lpstr>(ЕГЭ 2010 г., ДЕМО) А9. На рисунке приведены графики зависимости давления 1 моль идеального газа от абсолютной температуры для различных процессов. Какой из графиков соответствует изохорному процессу? </vt:lpstr>
      <vt:lpstr>(ЕГЭ 2010 г., ДЕМО) А8. В результате нагревания неона абсолютная температура газа увеличилась в 4 раза. Средняя кинетическая энергия теплового движения его молекул при этом </vt:lpstr>
      <vt:lpstr>(ЕГЭ 2010 г., ДЕМО) В1.   В сосуде неизменного объема находилась при комнатной температуре смесь двух идеальных газов, по 1 моль каждого. Половину содержимого сосуда выпустили, а затем добавили в сосуд 1 моль первого газа. Температура газов в сосуде поддерживалась неизменной. Как изменились в результате парциальные давления газов и их суммарное давление?  Для каждой величины определите соответствующий характер изменения:  1) увеличилось   2) уменьшилось   3) не изменилось   </vt:lpstr>
      <vt:lpstr>Используемая 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2002 г. А26 (ЕГЭ). Скорость автомобиля массой 500 кг изменяется в соответствии с графиком, приведенным на рисунке. Определите равнодействующую силу в момент времени t  = 3 с.</dc:title>
  <cp:lastModifiedBy>Ирина</cp:lastModifiedBy>
  <cp:revision>144</cp:revision>
  <dcterms:modified xsi:type="dcterms:W3CDTF">2010-04-27T11:53:11Z</dcterms:modified>
</cp:coreProperties>
</file>