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330" r:id="rId4"/>
    <p:sldId id="295" r:id="rId5"/>
    <p:sldId id="296" r:id="rId6"/>
    <p:sldId id="331" r:id="rId7"/>
    <p:sldId id="333" r:id="rId8"/>
    <p:sldId id="334" r:id="rId9"/>
    <p:sldId id="332" r:id="rId10"/>
    <p:sldId id="335" r:id="rId11"/>
    <p:sldId id="297" r:id="rId12"/>
    <p:sldId id="298" r:id="rId13"/>
    <p:sldId id="299" r:id="rId14"/>
    <p:sldId id="336" r:id="rId15"/>
    <p:sldId id="261" r:id="rId16"/>
    <p:sldId id="264" r:id="rId17"/>
    <p:sldId id="265" r:id="rId18"/>
    <p:sldId id="266" r:id="rId19"/>
    <p:sldId id="272" r:id="rId20"/>
    <p:sldId id="273" r:id="rId21"/>
    <p:sldId id="274" r:id="rId22"/>
    <p:sldId id="276" r:id="rId23"/>
    <p:sldId id="277" r:id="rId24"/>
    <p:sldId id="279" r:id="rId25"/>
    <p:sldId id="281" r:id="rId26"/>
    <p:sldId id="285" r:id="rId27"/>
    <p:sldId id="26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7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Optical-coating-2.svg" TargetMode="External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jpe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hyperlink" Target="http://ru.wikipedia.org/wiki/%D0%A4%D0%B0%D0%B9%D0%BB:Prism_rainbow_schema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4%D0%B0%D0%B9%D0%BB:Light-bulb-grating.png" TargetMode="External"/><Relationship Id="rId3" Type="http://schemas.openxmlformats.org/officeDocument/2006/relationships/image" Target="../media/image39.gif"/><Relationship Id="rId7" Type="http://schemas.openxmlformats.org/officeDocument/2006/relationships/image" Target="../media/image42.jpeg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4%D0%B0%D0%B9%D0%BB:Diffraction_grating.jpg" TargetMode="External"/><Relationship Id="rId5" Type="http://schemas.openxmlformats.org/officeDocument/2006/relationships/image" Target="../media/image41.emf"/><Relationship Id="rId4" Type="http://schemas.openxmlformats.org/officeDocument/2006/relationships/image" Target="../media/image40.emf"/><Relationship Id="rId9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-fizika.narod.ru/8_38serk.htm" TargetMode="External"/><Relationship Id="rId7" Type="http://schemas.openxmlformats.org/officeDocument/2006/relationships/hyperlink" Target="http://fipi.ru/view/sections/92/docs/" TargetMode="External"/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ru.wikipedia.org/wiki/%D0%9F%D1%80%D0%BE%D1%81%D0%B2%D0%B5%D1%82%D0%BB%D0%B5%D0%BD%D0%B8%D0%B5_%D0%BE%D0%BF%D1%82%D0%B8%D0%BA%D0%B8" TargetMode="External"/><Relationship Id="rId5" Type="http://schemas.openxmlformats.org/officeDocument/2006/relationships/hyperlink" Target="http://optika8.narod.ru/7.Ploskoe_zerkalo.htm" TargetMode="External"/><Relationship Id="rId4" Type="http://schemas.openxmlformats.org/officeDocument/2006/relationships/hyperlink" Target="http://egephizik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ОПТИКА 	</a:t>
            </a:r>
            <a:br>
              <a:rPr lang="ru-RU" i="1" dirty="0" smtClean="0"/>
            </a:br>
            <a:r>
              <a:rPr lang="ru-RU" dirty="0" smtClean="0"/>
              <a:t>Подготовка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Учитель: Попова И.А.</a:t>
            </a:r>
            <a:br>
              <a:rPr lang="ru-RU" dirty="0" smtClean="0"/>
            </a:br>
            <a:r>
              <a:rPr lang="ru-RU" dirty="0" smtClean="0"/>
              <a:t>МОУ СОШ № 30</a:t>
            </a:r>
          </a:p>
          <a:p>
            <a:pPr>
              <a:defRPr/>
            </a:pPr>
            <a:r>
              <a:rPr lang="ru-RU" dirty="0" smtClean="0"/>
              <a:t>Белово 2010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67494"/>
            <a:ext cx="4714908" cy="1399032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Просветление оптики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882808"/>
            <a:ext cx="4929190" cy="461802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Просветление оптики </a:t>
            </a:r>
            <a:r>
              <a:rPr lang="ru-RU" dirty="0" smtClean="0"/>
              <a:t>— </a:t>
            </a:r>
            <a:r>
              <a:rPr lang="ru-RU" b="1" dirty="0" smtClean="0"/>
              <a:t>уменьшение отражения</a:t>
            </a:r>
            <a:r>
              <a:rPr lang="ru-RU" dirty="0" smtClean="0"/>
              <a:t> света от поверхности линзы в результате </a:t>
            </a:r>
            <a:r>
              <a:rPr lang="ru-RU" b="1" dirty="0" smtClean="0"/>
              <a:t>нанесения</a:t>
            </a:r>
            <a:r>
              <a:rPr lang="ru-RU" dirty="0" smtClean="0"/>
              <a:t> на нее специальной </a:t>
            </a:r>
            <a:r>
              <a:rPr lang="ru-RU" b="1" dirty="0" smtClean="0"/>
              <a:t>пленки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Требуемая </a:t>
            </a:r>
            <a:r>
              <a:rPr lang="ru-RU" b="1" dirty="0" smtClean="0">
                <a:solidFill>
                  <a:srgbClr val="FF0000"/>
                </a:solidFill>
              </a:rPr>
              <a:t>толщина покрытия</a:t>
            </a:r>
          </a:p>
          <a:p>
            <a:r>
              <a:rPr lang="ru-RU" dirty="0" smtClean="0"/>
              <a:t>Просветляющие плёнки уменьшают светорассеяние и отражение падающего света от поверхности оптического элемента, соответственно улучшая светопропускание системы и контраст оптического изображения.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/>
          </a:p>
        </p:txBody>
      </p:sp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0"/>
            <a:ext cx="3671110" cy="136717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60772" name="Picture 4" descr="http://upload.wikimedia.org/wikipedia/commons/thumb/a/ad/Optical-coating-2.svg/180px-Optical-coating-2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785926"/>
            <a:ext cx="4143372" cy="4143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929190" cy="12858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Дифракция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000108"/>
            <a:ext cx="5214974" cy="585789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Дифракция</a:t>
            </a:r>
            <a:r>
              <a:rPr lang="ru-RU" dirty="0" smtClean="0"/>
              <a:t> - явление нарушения целостности фронта волны, вызванное резкими неоднородностями среды;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Решить задачу дифракции </a:t>
            </a:r>
            <a:r>
              <a:rPr lang="ru-RU" dirty="0" smtClean="0"/>
              <a:t>— значит </a:t>
            </a:r>
            <a:r>
              <a:rPr lang="ru-RU" b="1" dirty="0" smtClean="0"/>
              <a:t>найти распределение интенсивности</a:t>
            </a:r>
            <a:r>
              <a:rPr lang="ru-RU" dirty="0" smtClean="0"/>
              <a:t> света на экране в зависимости от размеров и формы препятствий, вызывающих дифракцию;</a:t>
            </a:r>
          </a:p>
          <a:p>
            <a:r>
              <a:rPr lang="ru-RU" dirty="0" smtClean="0"/>
              <a:t>Условие для </a:t>
            </a:r>
            <a:r>
              <a:rPr lang="ru-RU" b="1" i="1" dirty="0" smtClean="0">
                <a:solidFill>
                  <a:srgbClr val="FF0000"/>
                </a:solidFill>
              </a:rPr>
              <a:t>т-</a:t>
            </a:r>
            <a:r>
              <a:rPr lang="ru-RU" b="1" dirty="0" smtClean="0">
                <a:solidFill>
                  <a:srgbClr val="FF0000"/>
                </a:solidFill>
              </a:rPr>
              <a:t>го дифракционного минимума</a:t>
            </a:r>
          </a:p>
          <a:p>
            <a:endParaRPr lang="ru-RU" dirty="0"/>
          </a:p>
        </p:txBody>
      </p:sp>
      <p:pic>
        <p:nvPicPr>
          <p:cNvPr id="117762" name="Picture 2" descr="C:\Program Files\Physicon\Open Physics 2.5 part 2\content\chapter3\section\paragraph8\images\3-8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8491" y="3000373"/>
            <a:ext cx="4145509" cy="38576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628" y="3000372"/>
            <a:ext cx="41433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Принцип Гюйгенса–Френеля</a:t>
            </a:r>
            <a:endParaRPr lang="ru-RU" sz="2400" b="1" dirty="0"/>
          </a:p>
        </p:txBody>
      </p:sp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14289"/>
            <a:ext cx="3643338" cy="817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7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1071546"/>
            <a:ext cx="364333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76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05869" y="3143248"/>
            <a:ext cx="7338131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5143504" y="1643050"/>
            <a:ext cx="38576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а</a:t>
            </a:r>
            <a:r>
              <a:rPr lang="ru-RU" sz="2400" b="1" dirty="0" smtClean="0"/>
              <a:t> - размер щели, </a:t>
            </a:r>
          </a:p>
          <a:p>
            <a:r>
              <a:rPr lang="ru-RU" sz="2400" b="1" i="1" dirty="0" err="1" smtClean="0">
                <a:solidFill>
                  <a:srgbClr val="FF0000"/>
                </a:solidFill>
              </a:rPr>
              <a:t>α</a:t>
            </a:r>
            <a:r>
              <a:rPr lang="ru-RU" sz="2400" b="1" dirty="0" err="1" smtClean="0"/>
              <a:t> </a:t>
            </a:r>
            <a:r>
              <a:rPr lang="ru-RU" sz="2400" b="1" dirty="0" smtClean="0"/>
              <a:t>- угол отклонения света от прямолинейного направления</a:t>
            </a:r>
            <a:endParaRPr lang="ru-RU" sz="2400" b="1" dirty="0"/>
          </a:p>
        </p:txBody>
      </p:sp>
      <p:pic>
        <p:nvPicPr>
          <p:cNvPr id="117767" name="Picture 7" descr="http://www.temple-of-science.ru/skrins/difracti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00" y="178967"/>
            <a:ext cx="8723342" cy="6542507"/>
          </a:xfrm>
          <a:prstGeom prst="rect">
            <a:avLst/>
          </a:prstGeom>
          <a:noFill/>
        </p:spPr>
      </p:pic>
      <p:pic>
        <p:nvPicPr>
          <p:cNvPr id="117769" name="Picture 9" descr="http://images.nature.web.ru/nature/2003/04/24/0001193853/cd_ful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14546" y="1500174"/>
            <a:ext cx="5429288" cy="52211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072066" cy="1071546"/>
          </a:xfrm>
        </p:spPr>
        <p:txBody>
          <a:bodyPr/>
          <a:lstStyle/>
          <a:p>
            <a:r>
              <a:rPr lang="ru-RU" dirty="0" smtClean="0"/>
              <a:t>Дисперсия света</a:t>
            </a:r>
            <a:endParaRPr lang="ru-RU" dirty="0"/>
          </a:p>
        </p:txBody>
      </p:sp>
      <p:pic>
        <p:nvPicPr>
          <p:cNvPr id="116738" name="Picture 2" descr="http://upload.wikimedia.org/wikipedia/commons/thumb/0/06/Prism_rainbow_schema.png/180px-Prism_rainbow_schema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0"/>
            <a:ext cx="4071934" cy="25562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86380" y="2143116"/>
            <a:ext cx="38576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Разложение света в спектр </a:t>
            </a:r>
            <a:r>
              <a:rPr lang="ru-RU" sz="2400" b="1" dirty="0" smtClean="0"/>
              <a:t>вследствие </a:t>
            </a:r>
            <a:r>
              <a:rPr lang="ru-RU" sz="2400" b="1" dirty="0" smtClean="0">
                <a:solidFill>
                  <a:srgbClr val="FF0000"/>
                </a:solidFill>
              </a:rPr>
              <a:t>дисперсии</a:t>
            </a:r>
            <a:r>
              <a:rPr lang="ru-RU" sz="2400" b="1" dirty="0" smtClean="0"/>
              <a:t> при прохождении через призму </a:t>
            </a:r>
          </a:p>
          <a:p>
            <a:pPr algn="ctr"/>
            <a:r>
              <a:rPr lang="ru-RU" sz="2400" b="1" dirty="0" smtClean="0"/>
              <a:t>(опыт Ньютона)</a:t>
            </a:r>
            <a:endParaRPr lang="ru-RU" sz="2400" b="1" dirty="0"/>
          </a:p>
        </p:txBody>
      </p:sp>
      <p:pic>
        <p:nvPicPr>
          <p:cNvPr id="116740" name="Picture 4" descr="http://egephizika.26204s024.edusite.ru/DswMedia/optika2.files/image05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69" y="3786191"/>
            <a:ext cx="9113032" cy="307181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28660" y="857232"/>
            <a:ext cx="5857916" cy="307183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Диспе́рсия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све́та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(разложение света) — это явление </a:t>
            </a:r>
            <a:r>
              <a:rPr lang="ru-RU" b="1" dirty="0" smtClean="0"/>
              <a:t>зависимости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абсолютного показателя преломления вещества от длины волны </a:t>
            </a:r>
            <a:r>
              <a:rPr lang="ru-RU" dirty="0" smtClean="0"/>
              <a:t>(или частоты) света (частотная дисперсия), или, что то же самое, зависимость фазовой скорости света в веществе от длины волны (или частоты). </a:t>
            </a:r>
            <a:endParaRPr lang="ru-RU" dirty="0"/>
          </a:p>
        </p:txBody>
      </p:sp>
      <p:pic>
        <p:nvPicPr>
          <p:cNvPr id="116742" name="Picture 6" descr="http://egephizika.26204s024.edusite.ru/DswMedia/optika2.files/image06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62550" y="0"/>
            <a:ext cx="3981450" cy="3105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000892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Дифракционная решетка</a:t>
            </a:r>
            <a:endParaRPr lang="ru-RU" dirty="0"/>
          </a:p>
        </p:txBody>
      </p:sp>
      <p:pic>
        <p:nvPicPr>
          <p:cNvPr id="115714" name="Picture 2" descr="C:\Program Files\Physicon\Open Physics 2.5 part 2\content\chapter3\section\paragraph10\images\3-10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1842" y="3143248"/>
            <a:ext cx="4632158" cy="371475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314327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Решетки</a:t>
            </a:r>
            <a:r>
              <a:rPr lang="ru-RU" dirty="0" smtClean="0"/>
              <a:t> представляют собой </a:t>
            </a:r>
            <a:r>
              <a:rPr lang="ru-RU" b="1" dirty="0" smtClean="0"/>
              <a:t>периодические структуры</a:t>
            </a:r>
            <a:r>
              <a:rPr lang="ru-RU" dirty="0" smtClean="0"/>
              <a:t>, выгравированные специальной делительной машиной на поверхности стеклянной или металлической пластинки;</a:t>
            </a:r>
          </a:p>
          <a:p>
            <a:r>
              <a:rPr lang="ru-RU" dirty="0" smtClean="0"/>
              <a:t>Дифракционная решетка </a:t>
            </a:r>
            <a:r>
              <a:rPr lang="ru-RU" b="1" dirty="0" smtClean="0">
                <a:solidFill>
                  <a:srgbClr val="FF0000"/>
                </a:solidFill>
              </a:rPr>
              <a:t>предпочтительнее</a:t>
            </a:r>
            <a:r>
              <a:rPr lang="ru-RU" dirty="0" smtClean="0"/>
              <a:t> в спектральных экспериментах, чем применение щели из-за </a:t>
            </a:r>
            <a:r>
              <a:rPr lang="ru-RU" b="1" dirty="0" smtClean="0">
                <a:solidFill>
                  <a:srgbClr val="FF0000"/>
                </a:solidFill>
              </a:rPr>
              <a:t>слабой видимости дифракционной картины </a:t>
            </a:r>
            <a:r>
              <a:rPr lang="ru-RU" dirty="0" smtClean="0"/>
              <a:t>и значительной </a:t>
            </a:r>
            <a:r>
              <a:rPr lang="ru-RU" b="1" dirty="0" smtClean="0">
                <a:solidFill>
                  <a:srgbClr val="FF0000"/>
                </a:solidFill>
              </a:rPr>
              <a:t>ширины дифракционных максимумов </a:t>
            </a:r>
            <a:r>
              <a:rPr lang="ru-RU" dirty="0" smtClean="0"/>
              <a:t>на одной щели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441680"/>
            <a:ext cx="47148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Условие главных максимумов при дифракции света на решетке</a:t>
            </a:r>
            <a:r>
              <a:rPr lang="ru-RU" sz="2400" dirty="0" smtClean="0"/>
              <a:t>: </a:t>
            </a:r>
            <a:r>
              <a:rPr lang="ru-RU" sz="2400" b="1" dirty="0" smtClean="0"/>
              <a:t>главные максимумы будут наблюдаться под углом </a:t>
            </a:r>
            <a:r>
              <a:rPr lang="ru-RU" sz="2400" b="1" dirty="0" err="1" smtClean="0"/>
              <a:t>α</a:t>
            </a:r>
            <a:r>
              <a:rPr lang="ru-RU" sz="2400" b="1" dirty="0" smtClean="0"/>
              <a:t>, определяемым условием:</a:t>
            </a:r>
          </a:p>
          <a:p>
            <a:r>
              <a:rPr lang="en-US" sz="2400" i="1" dirty="0" smtClean="0">
                <a:solidFill>
                  <a:srgbClr val="FF0000"/>
                </a:solidFill>
              </a:rPr>
              <a:t>m</a:t>
            </a:r>
            <a:r>
              <a:rPr lang="ru-RU" sz="2400" i="1" dirty="0" smtClean="0">
                <a:solidFill>
                  <a:srgbClr val="FF0000"/>
                </a:solidFill>
              </a:rPr>
              <a:t> = 0, 1, 2, …</a:t>
            </a:r>
          </a:p>
        </p:txBody>
      </p:sp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5214950"/>
            <a:ext cx="231512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5643578"/>
            <a:ext cx="5357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Увеличение числа щелей </a:t>
            </a:r>
            <a:r>
              <a:rPr lang="ru-RU" sz="2400" dirty="0" smtClean="0"/>
              <a:t>приводит к </a:t>
            </a:r>
            <a:r>
              <a:rPr lang="ru-RU" sz="2400" b="1" dirty="0" smtClean="0">
                <a:solidFill>
                  <a:srgbClr val="FF0000"/>
                </a:solidFill>
              </a:rPr>
              <a:t>увеличению яркости дифракционной картины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643438" cy="10715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Дифракционная решетка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57222" y="1071546"/>
            <a:ext cx="5429288" cy="578645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Интенсивность света </a:t>
            </a:r>
            <a:r>
              <a:rPr lang="ru-RU" sz="2400" dirty="0" smtClean="0"/>
              <a:t>в главном дифракционном максимуме </a:t>
            </a:r>
            <a:r>
              <a:rPr lang="ru-RU" sz="2400" b="1" dirty="0" smtClean="0"/>
              <a:t>пропорциональна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квадрату полного числа щелей </a:t>
            </a:r>
            <a:r>
              <a:rPr lang="ru-RU" sz="2400" dirty="0" smtClean="0"/>
              <a:t>дифракционной решетки</a:t>
            </a:r>
          </a:p>
          <a:p>
            <a:r>
              <a:rPr lang="ru-RU" sz="2400" dirty="0" smtClean="0"/>
              <a:t>где </a:t>
            </a:r>
            <a:r>
              <a:rPr lang="en-US" sz="2400" b="1" i="1" dirty="0" smtClean="0">
                <a:solidFill>
                  <a:srgbClr val="FF0000"/>
                </a:solidFill>
              </a:rPr>
              <a:t>I</a:t>
            </a:r>
            <a:r>
              <a:rPr lang="ru-RU" sz="2400" b="1" i="1" baseline="-25000" dirty="0" smtClean="0">
                <a:solidFill>
                  <a:srgbClr val="FF0000"/>
                </a:solidFill>
              </a:rPr>
              <a:t>0</a:t>
            </a:r>
            <a:r>
              <a:rPr lang="ru-RU" sz="2400" dirty="0" smtClean="0"/>
              <a:t> — интенсивность света, излучаемого одной щелью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Разрешающая способность </a:t>
            </a:r>
            <a:r>
              <a:rPr lang="ru-RU" sz="2400" dirty="0" smtClean="0"/>
              <a:t>дифракционной решетки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Период решётки</a:t>
            </a:r>
          </a:p>
          <a:p>
            <a:endParaRPr lang="ru-RU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14290"/>
            <a:ext cx="2976583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slope"/>
          </a:sp3d>
        </p:spPr>
      </p:pic>
      <p:pic>
        <p:nvPicPr>
          <p:cNvPr id="161794" name="Picture 2" descr="C:\Program Files\Physicon\Open Physics 2.5 part 2\content\chapter3\section\paragraph10\images\3-10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206900"/>
            <a:ext cx="4143372" cy="56511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72066" y="5286388"/>
            <a:ext cx="1881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Дифракция света на решетке</a:t>
            </a:r>
            <a:endParaRPr lang="ru-RU" sz="2400" b="1" dirty="0"/>
          </a:p>
        </p:txBody>
      </p:sp>
      <p:pic>
        <p:nvPicPr>
          <p:cNvPr id="1617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2571744"/>
            <a:ext cx="1596849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6179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496" y="3714752"/>
            <a:ext cx="2214578" cy="80278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61798" name="Picture 6" descr="http://upload.wikimedia.org/wikipedia/commons/thumb/2/2a/Diffraction_grating.jpg/300px-Diffraction_grating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786" y="4524380"/>
            <a:ext cx="3500430" cy="23336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14282" y="6143644"/>
            <a:ext cx="4572000" cy="83099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Очень большая отражательная дифракционная решётка</a:t>
            </a:r>
            <a:endParaRPr lang="ru-RU" sz="2400" b="1" dirty="0"/>
          </a:p>
        </p:txBody>
      </p:sp>
      <p:pic>
        <p:nvPicPr>
          <p:cNvPr id="161800" name="Picture 8" descr="http://upload.wikimedia.org/wikipedia/commons/a/aa/Light-bulb-grating.pn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00628" y="1000108"/>
            <a:ext cx="4143372" cy="154686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714876" y="4714884"/>
            <a:ext cx="1928826" cy="46166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d = 1 / N </a:t>
            </a:r>
            <a:r>
              <a:rPr lang="ru-RU" sz="2400" b="1" dirty="0" smtClean="0"/>
              <a:t>мм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ЕГЭ 2001-2010 (</a:t>
            </a:r>
            <a:r>
              <a:rPr lang="ru-RU" dirty="0" err="1" smtClean="0"/>
              <a:t>Демо</a:t>
            </a:r>
            <a:r>
              <a:rPr lang="ru-RU" dirty="0" smtClean="0"/>
              <a:t>, КИМ)</a:t>
            </a:r>
          </a:p>
          <a:p>
            <a:pPr>
              <a:defRPr/>
            </a:pPr>
            <a:r>
              <a:rPr lang="ru-RU" dirty="0" smtClean="0"/>
              <a:t>ГИА-9 2008-2010 (</a:t>
            </a:r>
            <a:r>
              <a:rPr lang="ru-RU" dirty="0" err="1" smtClean="0"/>
              <a:t>Демо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15436" cy="42259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 2008 г. 26</a:t>
            </a:r>
            <a:r>
              <a:rPr lang="ru-RU" dirty="0" smtClean="0"/>
              <a:t> Дима рассматривает красные розы через зеленое стекло. Какого цвета будут казаться ему розы? Объясните наблюдаемое явление. Дайте развернутое, логически связанное обоснование. 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42910" y="4786322"/>
            <a:ext cx="8072494" cy="1714512"/>
          </a:xfrm>
          <a:prstGeom prst="wedgeRectCallout">
            <a:avLst>
              <a:gd name="adj1" fmla="val 50023"/>
              <a:gd name="adj2" fmla="val -23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Черными, т.к. зеленое стекло не пропускает лучи красного цвета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501122" cy="31432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(ГИА 2009 г.) </a:t>
            </a:r>
            <a:r>
              <a:rPr lang="ru-RU" b="1" dirty="0" smtClean="0">
                <a:solidFill>
                  <a:srgbClr val="FF0000"/>
                </a:solidFill>
              </a:rPr>
              <a:t>13.</a:t>
            </a:r>
            <a:r>
              <a:rPr lang="ru-RU" b="1" dirty="0" smtClean="0"/>
              <a:t> </a:t>
            </a:r>
            <a:r>
              <a:rPr lang="ru-RU" dirty="0" smtClean="0"/>
              <a:t>После прохождения оптического прибора, закрытого на рисунке ширмой, ход лучей 1 и 2 изменился на 1′ и 2′. За ширмой находится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5214950"/>
            <a:ext cx="4714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плоское зеркало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плоскопараллельная стеклянная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рассеивающая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собирающая линза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643182"/>
            <a:ext cx="5619758" cy="2451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01122" cy="26542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 2009 г. 26</a:t>
            </a:r>
            <a:r>
              <a:rPr lang="ru-RU" dirty="0" smtClean="0"/>
              <a:t> Каким пятном (темным или светлым) кажется водителю ночью в свете фар его автомобиля лужа на неосвещенной дороге? Ответ поясните.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786058"/>
            <a:ext cx="8143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1. Лужа кажется темным пятном на фоне более светлой дороги. </a:t>
            </a:r>
          </a:p>
          <a:p>
            <a:r>
              <a:rPr lang="ru-RU" sz="2800" dirty="0" smtClean="0"/>
              <a:t>2. И лужу, и дорогу освещают только фары автомобиля. От гладкой поверхности воды свет отражается зеркально, то есть вперед, и не попадает в глаза водителю. Поэтому лужа будет казаться темным пятном. От шероховатой поверхности дороги свет рассеивается и частично попадает в глаза водителю.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386874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А21. </a:t>
            </a:r>
            <a:r>
              <a:rPr lang="ru-RU" sz="2400" dirty="0" smtClean="0"/>
              <a:t>Если осветить красным светом лазерной указки два близких отверстия </a:t>
            </a:r>
            <a:r>
              <a:rPr lang="en-US" sz="2400" dirty="0" smtClean="0"/>
              <a:t>S</a:t>
            </a:r>
            <a:r>
              <a:rPr lang="ru-RU" sz="2400" baseline="-25000" dirty="0" smtClean="0"/>
              <a:t>1</a:t>
            </a:r>
            <a:r>
              <a:rPr lang="ru-RU" sz="2400" dirty="0" smtClean="0"/>
              <a:t> и </a:t>
            </a:r>
            <a:r>
              <a:rPr lang="en-US" sz="2400" dirty="0" smtClean="0"/>
              <a:t>S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, проколотые тонкой иглой в фольге, то за ней на экране наблюдаются два пятна. По мере удаления экрана Э они увеличиваются в размере, пятна начинают перекрываться и возникает чередование красных и темных полос. </a:t>
            </a:r>
            <a:br>
              <a:rPr lang="ru-RU" sz="2400" dirty="0" smtClean="0"/>
            </a:br>
            <a:r>
              <a:rPr lang="ru-RU" sz="2400" dirty="0" smtClean="0"/>
              <a:t>Что будет наблюдаться в точке А, если </a:t>
            </a:r>
            <a:r>
              <a:rPr lang="en-US" sz="2400" dirty="0" smtClean="0"/>
              <a:t>S</a:t>
            </a:r>
            <a:r>
              <a:rPr lang="ru-RU" sz="2400" baseline="-25000" dirty="0" smtClean="0"/>
              <a:t>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 </a:t>
            </a:r>
            <a:r>
              <a:rPr lang="ru-RU" sz="2400" dirty="0" smtClean="0"/>
              <a:t>= </a:t>
            </a:r>
            <a:r>
              <a:rPr lang="en-US" sz="2400" dirty="0" smtClean="0"/>
              <a:t>S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A? </a:t>
            </a:r>
            <a:r>
              <a:rPr lang="en-US" sz="2400" dirty="0" err="1" smtClean="0"/>
              <a:t>Фольга</a:t>
            </a:r>
            <a:r>
              <a:rPr lang="en-US" sz="2400" dirty="0" smtClean="0"/>
              <a:t> Ф </a:t>
            </a:r>
            <a:r>
              <a:rPr lang="en-US" sz="2400" dirty="0" err="1" smtClean="0"/>
              <a:t>расположена</a:t>
            </a:r>
            <a:r>
              <a:rPr lang="en-US" sz="2400" dirty="0" smtClean="0"/>
              <a:t> </a:t>
            </a:r>
            <a:r>
              <a:rPr lang="en-US" sz="2400" dirty="0" err="1" smtClean="0"/>
              <a:t>перпендикулярно</a:t>
            </a:r>
            <a:r>
              <a:rPr lang="en-US" sz="2400" dirty="0" smtClean="0"/>
              <a:t> </a:t>
            </a:r>
            <a:r>
              <a:rPr lang="en-US" sz="2400" dirty="0" err="1" smtClean="0"/>
              <a:t>лазерному</a:t>
            </a:r>
            <a:r>
              <a:rPr lang="en-US" sz="2400" dirty="0" smtClean="0"/>
              <a:t> </a:t>
            </a:r>
            <a:r>
              <a:rPr lang="en-US" sz="2400" dirty="0" err="1" smtClean="0"/>
              <a:t>пучку</a:t>
            </a:r>
            <a:r>
              <a:rPr lang="en-US" sz="2400" dirty="0" smtClean="0"/>
              <a:t>.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143380"/>
            <a:ext cx="35719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середина красной полосы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середина темной полосы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переход от темной к красной полосе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нельзя дать однозначный ответ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929066"/>
            <a:ext cx="4656985" cy="215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1928794" y="228600"/>
            <a:ext cx="6377006" cy="21288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 повторение основных понятий, законов и формул </a:t>
            </a:r>
            <a:br>
              <a:rPr lang="ru-RU" dirty="0" smtClean="0"/>
            </a:br>
            <a:r>
              <a:rPr lang="ru-RU" i="1" dirty="0" smtClean="0"/>
              <a:t>ОПТИКИ</a:t>
            </a:r>
            <a:r>
              <a:rPr lang="ru-RU" dirty="0" smtClean="0"/>
              <a:t> в соответствии с кодификатором ЕГЭ.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57422" y="2500306"/>
            <a:ext cx="6357982" cy="435769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/>
              <a:t>Элементы содержания, проверяемые на ЕГЭ</a:t>
            </a:r>
            <a:r>
              <a:rPr lang="ru-RU" dirty="0" smtClean="0"/>
              <a:t> </a:t>
            </a:r>
            <a:r>
              <a:rPr lang="ru-RU" b="1" dirty="0" smtClean="0"/>
              <a:t>2010</a:t>
            </a:r>
            <a:r>
              <a:rPr lang="ru-RU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ru-RU" smtClean="0"/>
              <a:t>Волновые </a:t>
            </a:r>
            <a:r>
              <a:rPr lang="ru-RU" dirty="0" smtClean="0"/>
              <a:t>свойства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Интерференция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Дифракция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Дисперсия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Дифракционная решетка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9399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А33. </a:t>
            </a:r>
            <a:r>
              <a:rPr lang="ru-RU" sz="2400" dirty="0" smtClean="0"/>
              <a:t>На рисунке дан ход лучей, полученный при исследовании прохождения луча через плоскопараллельную пластину. Показатель преломления материала пластины на основе этих данных равен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643182"/>
            <a:ext cx="14287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0,67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1,33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1,5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2,0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5286380" y="2786058"/>
          <a:ext cx="3111513" cy="2899109"/>
        </p:xfrm>
        <a:graphic>
          <a:graphicData uri="http://schemas.openxmlformats.org/presentationml/2006/ole">
            <p:oleObj spid="_x0000_s41987" name="Picture" r:id="rId3" imgW="4293360" imgH="419112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5732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2002 г. А</a:t>
            </a:r>
            <a:r>
              <a:rPr lang="en-US" sz="2800" dirty="0" smtClean="0">
                <a:solidFill>
                  <a:srgbClr val="FF0000"/>
                </a:solidFill>
              </a:rPr>
              <a:t>21 </a:t>
            </a:r>
            <a:r>
              <a:rPr lang="ru-RU" sz="2800" dirty="0" smtClean="0">
                <a:solidFill>
                  <a:srgbClr val="FF0000"/>
                </a:solidFill>
              </a:rPr>
              <a:t>(КИМ). </a:t>
            </a:r>
            <a:r>
              <a:rPr lang="ru-RU" sz="2400" dirty="0" smtClean="0"/>
              <a:t>Разложение белого света в спектр при прохождении через призму обусловлено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428868"/>
            <a:ext cx="47863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1)</a:t>
            </a:r>
            <a:r>
              <a:rPr lang="en-US" sz="2800" dirty="0" smtClean="0"/>
              <a:t> </a:t>
            </a:r>
            <a:r>
              <a:rPr lang="ru-RU" sz="2800" dirty="0" smtClean="0"/>
              <a:t>преломлением света</a:t>
            </a:r>
          </a:p>
          <a:p>
            <a:r>
              <a:rPr lang="ru-RU" sz="2800" dirty="0" smtClean="0"/>
              <a:t>2)</a:t>
            </a:r>
            <a:r>
              <a:rPr lang="en-US" sz="2800" dirty="0" smtClean="0"/>
              <a:t> </a:t>
            </a:r>
            <a:r>
              <a:rPr lang="ru-RU" sz="2800" dirty="0" smtClean="0"/>
              <a:t>отражением света</a:t>
            </a:r>
          </a:p>
          <a:p>
            <a:r>
              <a:rPr lang="ru-RU" sz="2800" dirty="0" smtClean="0"/>
              <a:t>3)</a:t>
            </a:r>
            <a:r>
              <a:rPr lang="en-US" sz="2800" dirty="0" smtClean="0"/>
              <a:t> </a:t>
            </a:r>
            <a:r>
              <a:rPr lang="ru-RU" sz="2800" dirty="0" smtClean="0"/>
              <a:t>поляризацией света</a:t>
            </a:r>
          </a:p>
          <a:p>
            <a:r>
              <a:rPr lang="ru-RU" sz="2800" dirty="0" smtClean="0"/>
              <a:t>4)</a:t>
            </a:r>
            <a:r>
              <a:rPr lang="en-US" sz="2800" dirty="0" smtClean="0"/>
              <a:t> </a:t>
            </a:r>
            <a:r>
              <a:rPr lang="ru-RU" sz="2800" dirty="0" smtClean="0"/>
              <a:t>дисперсией света 		</a:t>
            </a:r>
            <a:endParaRPr lang="ru-RU" sz="28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11288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г., КИМ) А</a:t>
            </a:r>
            <a:r>
              <a:rPr lang="en-US" sz="2400" b="1" dirty="0" smtClean="0">
                <a:solidFill>
                  <a:srgbClr val="FF0000"/>
                </a:solidFill>
              </a:rPr>
              <a:t>21</a:t>
            </a:r>
            <a:r>
              <a:rPr lang="ru-RU" sz="2400" b="1" dirty="0" smtClean="0">
                <a:solidFill>
                  <a:srgbClr val="FF0000"/>
                </a:solidFill>
              </a:rPr>
              <a:t>. </a:t>
            </a:r>
            <a:r>
              <a:rPr lang="ru-RU" sz="2400" dirty="0" smtClean="0"/>
              <a:t>Объектив фотоаппарата является собирающей линзой. При фотографировании предмета он дает на пленке изображение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928934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действительное прямое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мнимое прямое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действительное перевернутое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мнимое перевернутое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715436" cy="2071702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</a:rPr>
              <a:t>9. </a:t>
            </a:r>
            <a:r>
              <a:rPr lang="ru-RU" sz="2400" dirty="0" smtClean="0"/>
              <a:t>Линзу, изготовленную из двух тонких сферических стекол одинакового радиуса, между которыми находится воздух (воздушная линза), опустили в воду (см. рис.). Как действует эта линза?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929198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как собирающая линза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как рассеивающая линза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она не изменяет хода луча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может действовать и как собирающая, и как рассеивающая линза</a:t>
            </a:r>
            <a:endParaRPr lang="ru-RU" dirty="0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500305"/>
            <a:ext cx="4191017" cy="235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1135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А26. </a:t>
            </a:r>
            <a:r>
              <a:rPr lang="ru-RU" sz="2400" dirty="0" smtClean="0"/>
              <a:t>В трех опытах на пути светового пучка ставились экраны с малым отверстием, тонкой нитью и широкой щелью. Явление дифракции происходит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85852" y="2571744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только в опыте с малым отверстием в экране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только в опыте с тонкой нитью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только в опыте с широкой щелью в экране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во всех трех опытах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1643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2006 г., ДЕМО) А20. </a:t>
            </a:r>
            <a:r>
              <a:rPr lang="ru-RU" sz="2400" dirty="0" smtClean="0"/>
              <a:t>Разложение белого света в спектр при прохождении через призму обусловлено:</a:t>
            </a:r>
            <a:endParaRPr lang="ru-RU" sz="24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143108" y="2000240"/>
            <a:ext cx="4429156" cy="2000264"/>
          </a:xfrm>
        </p:spPr>
        <p:txBody>
          <a:bodyPr>
            <a:normAutofit/>
          </a:bodyPr>
          <a:lstStyle/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интерференцией света</a:t>
            </a:r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дисперсией света</a:t>
            </a:r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отражением света</a:t>
            </a:r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дифракцией света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21431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2008 г., ДЕМО) А24. </a:t>
            </a:r>
            <a:r>
              <a:rPr lang="ru-RU" sz="2800" dirty="0" smtClean="0"/>
              <a:t>Синус предельного угла полного внутреннего отражения на границе стекло – воздух равен 8/13. Какова скорость света в стекле? </a:t>
            </a:r>
            <a:endParaRPr lang="ru-RU" sz="2800" dirty="0">
              <a:solidFill>
                <a:srgbClr val="002060"/>
              </a:solidFill>
              <a:effectLst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214311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4,88·10</a:t>
            </a:r>
            <a:r>
              <a:rPr lang="ru-RU" sz="2800" baseline="30000" dirty="0" smtClean="0"/>
              <a:t>8 </a:t>
            </a:r>
            <a:r>
              <a:rPr lang="ru-RU" sz="2800" dirty="0" smtClean="0"/>
              <a:t>м/с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2,35·10</a:t>
            </a:r>
            <a:r>
              <a:rPr lang="ru-RU" sz="2800" baseline="30000" dirty="0" smtClean="0"/>
              <a:t>8 </a:t>
            </a:r>
            <a:r>
              <a:rPr lang="ru-RU" sz="2800" dirty="0" smtClean="0"/>
              <a:t>м/с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1,85·10</a:t>
            </a:r>
            <a:r>
              <a:rPr lang="ru-RU" sz="2800" baseline="30000" dirty="0" smtClean="0"/>
              <a:t>8 </a:t>
            </a:r>
            <a:r>
              <a:rPr lang="ru-RU" sz="2800" dirty="0" smtClean="0"/>
              <a:t>м/с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3,82·10</a:t>
            </a:r>
            <a:r>
              <a:rPr lang="ru-RU" sz="2800" baseline="30000" dirty="0" smtClean="0"/>
              <a:t>8 </a:t>
            </a:r>
            <a:r>
              <a:rPr lang="ru-RU" sz="2800" dirty="0" smtClean="0"/>
              <a:t>м/с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 rot="5400000">
            <a:off x="4250529" y="1964521"/>
            <a:ext cx="642942" cy="8429684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Используемая литература</a:t>
            </a:r>
          </a:p>
        </p:txBody>
      </p:sp>
      <p:sp>
        <p:nvSpPr>
          <p:cNvPr id="63491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142852"/>
            <a:ext cx="8715436" cy="557216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</a:t>
            </a:r>
            <a:r>
              <a:rPr lang="ru-RU" sz="1600" dirty="0" err="1" smtClean="0"/>
              <a:t>Астрель</a:t>
            </a:r>
            <a:r>
              <a:rPr lang="ru-RU" sz="1600" dirty="0" smtClean="0"/>
              <a:t>", 2009. – 160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Геометрическая оптика. Образовательный сайт /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err="1" smtClean="0"/>
              <a:t>geomoptics</a:t>
            </a:r>
            <a:r>
              <a:rPr lang="ru-RU" sz="1600" dirty="0" smtClean="0"/>
              <a:t>.</a:t>
            </a:r>
            <a:r>
              <a:rPr lang="en-US" sz="1600" dirty="0" err="1" smtClean="0"/>
              <a:t>narod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ru-RU" sz="1600" dirty="0" smtClean="0"/>
              <a:t>/</a:t>
            </a:r>
            <a:r>
              <a:rPr lang="en-US" sz="1600" dirty="0" smtClean="0"/>
              <a:t>Index</a:t>
            </a:r>
            <a:r>
              <a:rPr lang="ru-RU" sz="1600" dirty="0" smtClean="0"/>
              <a:t>.</a:t>
            </a:r>
            <a:r>
              <a:rPr lang="en-US" sz="1600" dirty="0" err="1" smtClean="0"/>
              <a:t>htm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Дисперсия света.</a:t>
            </a:r>
            <a:r>
              <a:rPr lang="ru-RU" sz="1600" u="sng" dirty="0" smtClean="0">
                <a:hlinkClick r:id="rId2"/>
              </a:rPr>
              <a:t> Словари и энциклопедии на Академике</a:t>
            </a:r>
            <a:r>
              <a:rPr lang="ru-RU" sz="1600" dirty="0" smtClean="0"/>
              <a:t>  / 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err="1" smtClean="0"/>
              <a:t>dic</a:t>
            </a:r>
            <a:r>
              <a:rPr lang="ru-RU" sz="1600" dirty="0" smtClean="0"/>
              <a:t>.</a:t>
            </a:r>
            <a:r>
              <a:rPr lang="en-US" sz="1600" dirty="0" smtClean="0"/>
              <a:t>academic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ru-RU" sz="1600" dirty="0" smtClean="0"/>
              <a:t>/</a:t>
            </a:r>
            <a:r>
              <a:rPr lang="en-US" sz="1600" dirty="0" err="1" smtClean="0"/>
              <a:t>dic</a:t>
            </a:r>
            <a:r>
              <a:rPr lang="ru-RU" sz="1600" dirty="0" smtClean="0"/>
              <a:t>.</a:t>
            </a:r>
            <a:r>
              <a:rPr lang="en-US" sz="1600" dirty="0" err="1" smtClean="0"/>
              <a:t>nsf</a:t>
            </a:r>
            <a:r>
              <a:rPr lang="ru-RU" sz="1600" dirty="0" smtClean="0"/>
              <a:t>/</a:t>
            </a:r>
            <a:r>
              <a:rPr lang="en-US" sz="1600" dirty="0" err="1" smtClean="0"/>
              <a:t>ruwiki</a:t>
            </a:r>
            <a:r>
              <a:rPr lang="ru-RU" sz="1600" dirty="0" smtClean="0"/>
              <a:t>/15536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Касьянов, В.А. Физика, 11 класс [Текст]: учебник для общеобразовательных школ / В.А. Касьянов. – ООО "Дрофа", 2004. – 116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/>
              <a:t>КЛАСС!ная</a:t>
            </a:r>
            <a:r>
              <a:rPr lang="ru-RU" sz="1600" dirty="0" smtClean="0"/>
              <a:t> физика для любознательных. ПЛОСКОЕ ЗЕРКАЛО / </a:t>
            </a:r>
            <a:r>
              <a:rPr lang="en-US" sz="1600" u="sng" dirty="0" smtClean="0">
                <a:hlinkClick r:id="rId3"/>
              </a:rPr>
              <a:t>http</a:t>
            </a:r>
            <a:r>
              <a:rPr lang="ru-RU" sz="1600" u="sng" dirty="0" smtClean="0">
                <a:hlinkClick r:id="rId3"/>
              </a:rPr>
              <a:t>://</a:t>
            </a:r>
            <a:r>
              <a:rPr lang="en-US" sz="1600" u="sng" dirty="0" smtClean="0">
                <a:hlinkClick r:id="rId3"/>
              </a:rPr>
              <a:t>class</a:t>
            </a:r>
            <a:r>
              <a:rPr lang="ru-RU" sz="1600" u="sng" dirty="0" smtClean="0">
                <a:hlinkClick r:id="rId3"/>
              </a:rPr>
              <a:t>-</a:t>
            </a:r>
            <a:r>
              <a:rPr lang="en-US" sz="1600" u="sng" dirty="0" err="1" smtClean="0">
                <a:hlinkClick r:id="rId3"/>
              </a:rPr>
              <a:t>fizika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narod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ru</a:t>
            </a:r>
            <a:r>
              <a:rPr lang="ru-RU" sz="1600" u="sng" dirty="0" smtClean="0">
                <a:hlinkClick r:id="rId3"/>
              </a:rPr>
              <a:t>/8_38</a:t>
            </a:r>
            <a:r>
              <a:rPr lang="en-US" sz="1600" u="sng" dirty="0" err="1" smtClean="0">
                <a:hlinkClick r:id="rId3"/>
              </a:rPr>
              <a:t>serk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htm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/>
              <a:t>Мякишев</a:t>
            </a:r>
            <a:r>
              <a:rPr lang="ru-RU" sz="1600" dirty="0" smtClean="0"/>
              <a:t>, Г.Я. и др. Физика. 11 класс  [Текст]: учебник для общеобразовательных школ   / учебник для общеобразовательных школ Г.Я. </a:t>
            </a:r>
            <a:r>
              <a:rPr lang="ru-RU" sz="1600" dirty="0" err="1" smtClean="0"/>
              <a:t>Мякишев</a:t>
            </a:r>
            <a:r>
              <a:rPr lang="ru-RU" sz="1600" dirty="0" smtClean="0"/>
              <a:t>, Б.Б. </a:t>
            </a:r>
            <a:r>
              <a:rPr lang="ru-RU" sz="1600" dirty="0" err="1" smtClean="0"/>
              <a:t>Буховцев</a:t>
            </a:r>
            <a:r>
              <a:rPr lang="ru-RU" sz="1600" dirty="0" smtClean="0"/>
              <a:t> . –" Просвещение ", 2009. – 166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Открытая физика [текст, рисунки]/ 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smtClean="0"/>
              <a:t>www</a:t>
            </a:r>
            <a:r>
              <a:rPr lang="ru-RU" sz="1600" dirty="0" smtClean="0"/>
              <a:t>.</a:t>
            </a:r>
            <a:r>
              <a:rPr lang="en-US" sz="1600" dirty="0" smtClean="0"/>
              <a:t>physics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Подготовка к ЕГЭ </a:t>
            </a:r>
            <a:r>
              <a:rPr lang="ru-RU" sz="1600" u="sng" dirty="0" smtClean="0">
                <a:hlinkClick r:id="rId4"/>
              </a:rPr>
              <a:t>/</a:t>
            </a:r>
            <a:r>
              <a:rPr lang="en-US" sz="1600" u="sng" dirty="0" smtClean="0">
                <a:hlinkClick r:id="rId4"/>
              </a:rPr>
              <a:t>http</a:t>
            </a:r>
            <a:r>
              <a:rPr lang="ru-RU" sz="1600" u="sng" dirty="0" smtClean="0">
                <a:hlinkClick r:id="rId4"/>
              </a:rPr>
              <a:t>://</a:t>
            </a:r>
            <a:r>
              <a:rPr lang="en-US" sz="1600" u="sng" dirty="0" err="1" smtClean="0">
                <a:hlinkClick r:id="rId4"/>
              </a:rPr>
              <a:t>egephizika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Пособие по физике «Геометрическая оптика» / </a:t>
            </a:r>
            <a:r>
              <a:rPr lang="en-US" sz="1600" u="sng" dirty="0" smtClean="0">
                <a:hlinkClick r:id="rId5"/>
              </a:rPr>
              <a:t>http</a:t>
            </a:r>
            <a:r>
              <a:rPr lang="ru-RU" sz="1600" u="sng" dirty="0" smtClean="0">
                <a:hlinkClick r:id="rId5"/>
              </a:rPr>
              <a:t>://</a:t>
            </a:r>
            <a:r>
              <a:rPr lang="en-US" sz="1600" u="sng" dirty="0" err="1" smtClean="0">
                <a:hlinkClick r:id="rId5"/>
              </a:rPr>
              <a:t>optika</a:t>
            </a:r>
            <a:r>
              <a:rPr lang="ru-RU" sz="1600" u="sng" dirty="0" smtClean="0">
                <a:hlinkClick r:id="rId5"/>
              </a:rPr>
              <a:t>8.</a:t>
            </a:r>
            <a:r>
              <a:rPr lang="en-US" sz="1600" u="sng" dirty="0" err="1" smtClean="0">
                <a:hlinkClick r:id="rId5"/>
              </a:rPr>
              <a:t>narod</a:t>
            </a:r>
            <a:r>
              <a:rPr lang="ru-RU" sz="1600" u="sng" dirty="0" smtClean="0">
                <a:hlinkClick r:id="rId5"/>
              </a:rPr>
              <a:t>.</a:t>
            </a:r>
            <a:r>
              <a:rPr lang="en-US" sz="1600" u="sng" dirty="0" err="1" smtClean="0">
                <a:hlinkClick r:id="rId5"/>
              </a:rPr>
              <a:t>ru</a:t>
            </a:r>
            <a:r>
              <a:rPr lang="ru-RU" sz="1600" u="sng" dirty="0" smtClean="0">
                <a:hlinkClick r:id="rId5"/>
              </a:rPr>
              <a:t>/7.</a:t>
            </a:r>
            <a:r>
              <a:rPr lang="en-US" sz="1600" u="sng" dirty="0" err="1" smtClean="0">
                <a:hlinkClick r:id="rId5"/>
              </a:rPr>
              <a:t>Ploskoe</a:t>
            </a:r>
            <a:r>
              <a:rPr lang="ru-RU" sz="1600" u="sng" dirty="0" smtClean="0">
                <a:hlinkClick r:id="rId5"/>
              </a:rPr>
              <a:t>_</a:t>
            </a:r>
            <a:r>
              <a:rPr lang="en-US" sz="1600" u="sng" dirty="0" err="1" smtClean="0">
                <a:hlinkClick r:id="rId5"/>
              </a:rPr>
              <a:t>zerkalo</a:t>
            </a:r>
            <a:r>
              <a:rPr lang="ru-RU" sz="1600" u="sng" dirty="0" smtClean="0">
                <a:hlinkClick r:id="rId5"/>
              </a:rPr>
              <a:t>.</a:t>
            </a:r>
            <a:r>
              <a:rPr lang="en-US" sz="1600" u="sng" dirty="0" err="1" smtClean="0">
                <a:hlinkClick r:id="rId5"/>
              </a:rPr>
              <a:t>htm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Просветление оптики. Материал из </a:t>
            </a:r>
            <a:r>
              <a:rPr lang="ru-RU" sz="1600" dirty="0" err="1" smtClean="0"/>
              <a:t>Википедии</a:t>
            </a:r>
            <a:r>
              <a:rPr lang="ru-RU" sz="1600" dirty="0" smtClean="0"/>
              <a:t> — свободной энциклопедии / </a:t>
            </a:r>
            <a:r>
              <a:rPr lang="en-US" sz="1600" u="sng" dirty="0" smtClean="0">
                <a:hlinkClick r:id="rId6"/>
              </a:rPr>
              <a:t>http</a:t>
            </a:r>
            <a:r>
              <a:rPr lang="ru-RU" sz="1600" u="sng" dirty="0" smtClean="0">
                <a:hlinkClick r:id="rId6"/>
              </a:rPr>
              <a:t>://</a:t>
            </a:r>
            <a:r>
              <a:rPr lang="en-US" sz="1600" u="sng" dirty="0" err="1" smtClean="0">
                <a:hlinkClick r:id="rId6"/>
              </a:rPr>
              <a:t>ru</a:t>
            </a:r>
            <a:r>
              <a:rPr lang="ru-RU" sz="1600" u="sng" dirty="0" smtClean="0">
                <a:hlinkClick r:id="rId6"/>
              </a:rPr>
              <a:t>.</a:t>
            </a:r>
            <a:r>
              <a:rPr lang="en-US" sz="1600" u="sng" dirty="0" err="1" smtClean="0">
                <a:hlinkClick r:id="rId6"/>
              </a:rPr>
              <a:t>wikipedia</a:t>
            </a:r>
            <a:r>
              <a:rPr lang="ru-RU" sz="1600" u="sng" dirty="0" smtClean="0">
                <a:hlinkClick r:id="rId6"/>
              </a:rPr>
              <a:t>.</a:t>
            </a:r>
            <a:r>
              <a:rPr lang="en-US" sz="1600" u="sng" dirty="0" smtClean="0">
                <a:hlinkClick r:id="rId6"/>
              </a:rPr>
              <a:t>org</a:t>
            </a:r>
            <a:r>
              <a:rPr lang="ru-RU" sz="1600" u="sng" dirty="0" smtClean="0">
                <a:hlinkClick r:id="rId6"/>
              </a:rPr>
              <a:t>/</a:t>
            </a:r>
            <a:r>
              <a:rPr lang="en-US" sz="1600" u="sng" dirty="0" smtClean="0">
                <a:hlinkClick r:id="rId6"/>
              </a:rPr>
              <a:t>wiki</a:t>
            </a:r>
            <a:r>
              <a:rPr lang="ru-RU" sz="1600" u="sng" dirty="0" smtClean="0">
                <a:hlinkClick r:id="rId6"/>
              </a:rPr>
              <a:t>/%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0%9</a:t>
            </a:r>
            <a:r>
              <a:rPr lang="en-US" sz="1600" u="sng" dirty="0" smtClean="0">
                <a:hlinkClick r:id="rId6"/>
              </a:rPr>
              <a:t>F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1%80%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BE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1%81%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BB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BD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5_%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BE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BF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BA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en-US" sz="1600" u="sng" dirty="0" smtClean="0">
                <a:hlinkClick r:id="rId7"/>
              </a:rPr>
              <a:t>http</a:t>
            </a:r>
            <a:r>
              <a:rPr lang="ru-RU" sz="1600" u="sng" dirty="0" smtClean="0">
                <a:hlinkClick r:id="rId7"/>
              </a:rPr>
              <a:t>://</a:t>
            </a:r>
            <a:r>
              <a:rPr lang="en-US" sz="1600" u="sng" dirty="0" err="1" smtClean="0">
                <a:hlinkClick r:id="rId7"/>
              </a:rPr>
              <a:t>fipi</a:t>
            </a:r>
            <a:r>
              <a:rPr lang="ru-RU" sz="1600" u="sng" dirty="0" smtClean="0">
                <a:hlinkClick r:id="rId7"/>
              </a:rPr>
              <a:t>.</a:t>
            </a:r>
            <a:r>
              <a:rPr lang="en-US" sz="1600" u="sng" dirty="0" err="1" smtClean="0">
                <a:hlinkClick r:id="rId7"/>
              </a:rPr>
              <a:t>ru</a:t>
            </a:r>
            <a:r>
              <a:rPr lang="ru-RU" sz="1600" u="sng" dirty="0" smtClean="0">
                <a:hlinkClick r:id="rId7"/>
              </a:rPr>
              <a:t>/</a:t>
            </a:r>
            <a:r>
              <a:rPr lang="en-US" sz="1600" u="sng" dirty="0" smtClean="0">
                <a:hlinkClick r:id="rId7"/>
              </a:rPr>
              <a:t>view</a:t>
            </a:r>
            <a:r>
              <a:rPr lang="ru-RU" sz="1600" u="sng" dirty="0" smtClean="0">
                <a:hlinkClick r:id="rId7"/>
              </a:rPr>
              <a:t>/</a:t>
            </a:r>
            <a:r>
              <a:rPr lang="en-US" sz="1600" u="sng" dirty="0" smtClean="0">
                <a:hlinkClick r:id="rId7"/>
              </a:rPr>
              <a:t>sections</a:t>
            </a:r>
            <a:r>
              <a:rPr lang="ru-RU" sz="1600" u="sng" dirty="0" smtClean="0">
                <a:hlinkClick r:id="rId7"/>
              </a:rPr>
              <a:t>/92/</a:t>
            </a:r>
            <a:r>
              <a:rPr lang="en-US" sz="1600" u="sng" dirty="0" smtClean="0">
                <a:hlinkClick r:id="rId7"/>
              </a:rPr>
              <a:t>docs</a:t>
            </a:r>
            <a:r>
              <a:rPr lang="ru-RU" sz="1600" u="sng" dirty="0" smtClean="0">
                <a:hlinkClick r:id="rId7"/>
              </a:rPr>
              <a:t>/</a:t>
            </a:r>
            <a:r>
              <a:rPr lang="ru-RU" sz="1600" dirty="0" smtClean="0"/>
              <a:t>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8" y="0"/>
            <a:ext cx="3428992" cy="2143116"/>
          </a:xfrm>
        </p:spPr>
        <p:txBody>
          <a:bodyPr>
            <a:normAutofit/>
          </a:bodyPr>
          <a:lstStyle/>
          <a:p>
            <a:r>
              <a:rPr lang="ru-RU" dirty="0" smtClean="0"/>
              <a:t>Волновые свойства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786166"/>
            <a:ext cx="5929322" cy="3071834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основу волновой теории положен </a:t>
            </a:r>
            <a:r>
              <a:rPr lang="ru-RU" sz="2400" b="1" dirty="0" smtClean="0">
                <a:solidFill>
                  <a:srgbClr val="FF0000"/>
                </a:solidFill>
              </a:rPr>
              <a:t>принцип Гюйгенса:</a:t>
            </a:r>
            <a:r>
              <a:rPr lang="ru-RU" sz="2400" dirty="0" smtClean="0"/>
              <a:t> каждая точка, до которой доходит волна, </a:t>
            </a:r>
            <a:r>
              <a:rPr lang="ru-RU" sz="2400" b="1" dirty="0" smtClean="0"/>
              <a:t>становится центром вторичных волн</a:t>
            </a:r>
            <a:r>
              <a:rPr lang="ru-RU" sz="2400" dirty="0" smtClean="0"/>
              <a:t>, а огибающая этих волн дает положение волнового фронта в следующий момент времени.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Свет – это электромагнитные волны</a:t>
            </a:r>
          </a:p>
        </p:txBody>
      </p:sp>
      <p:pic>
        <p:nvPicPr>
          <p:cNvPr id="119810" name="Picture 2" descr="C:\Program Files\Physicon\Open Physics 2.5 part 2\content\chapter3\section\paragraph6\images\3-6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1643" y="4071943"/>
            <a:ext cx="3192357" cy="2786058"/>
          </a:xfrm>
          <a:prstGeom prst="rect">
            <a:avLst/>
          </a:prstGeom>
          <a:noFill/>
        </p:spPr>
      </p:pic>
      <p:pic>
        <p:nvPicPr>
          <p:cNvPr id="119812" name="Picture 4" descr="C:\Program Files\Physicon\Open Physics 2.5 part 2\content\javagifs\63166759493350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9" y="2928933"/>
            <a:ext cx="2357422" cy="10693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19814" name="Picture 6" descr="C:\Program Files\Physicon\Open Physics 2.5 part 2\content\chapter3\section\paragraph6\images\3-6-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8" y="0"/>
            <a:ext cx="3428992" cy="2143116"/>
          </a:xfrm>
        </p:spPr>
        <p:txBody>
          <a:bodyPr>
            <a:normAutofit/>
          </a:bodyPr>
          <a:lstStyle/>
          <a:p>
            <a:r>
              <a:rPr lang="ru-RU" dirty="0" smtClean="0"/>
              <a:t>Волновые свойства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5929322" cy="6858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Тот факт, что свет в одних опытах обнаруживает </a:t>
            </a:r>
            <a:r>
              <a:rPr lang="ru-RU" sz="2400" b="1" dirty="0" smtClean="0">
                <a:solidFill>
                  <a:srgbClr val="FF0000"/>
                </a:solidFill>
              </a:rPr>
              <a:t>волновые свойства</a:t>
            </a:r>
            <a:r>
              <a:rPr lang="ru-RU" sz="2400" dirty="0" smtClean="0"/>
              <a:t>, а в других – </a:t>
            </a:r>
            <a:r>
              <a:rPr lang="ru-RU" sz="2400" b="1" dirty="0" smtClean="0">
                <a:solidFill>
                  <a:srgbClr val="FF0000"/>
                </a:solidFill>
              </a:rPr>
              <a:t>корпускулярные</a:t>
            </a:r>
            <a:r>
              <a:rPr lang="ru-RU" sz="2400" dirty="0" smtClean="0"/>
              <a:t>, означает, что свет имеет сложную </a:t>
            </a:r>
            <a:r>
              <a:rPr lang="ru-RU" sz="2400" b="1" dirty="0" smtClean="0"/>
              <a:t>двойственную природу</a:t>
            </a:r>
            <a:r>
              <a:rPr lang="ru-RU" sz="2400" dirty="0" smtClean="0"/>
              <a:t>, которую принято характеризовать термином </a:t>
            </a:r>
            <a:r>
              <a:rPr lang="ru-RU" sz="2400" b="1" dirty="0" smtClean="0">
                <a:solidFill>
                  <a:srgbClr val="FF0000"/>
                </a:solidFill>
              </a:rPr>
              <a:t>корпускулярно-волновой дуализм</a:t>
            </a:r>
            <a:r>
              <a:rPr lang="ru-RU" sz="2400" dirty="0" smtClean="0"/>
              <a:t>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Квантовые свойства света:</a:t>
            </a:r>
          </a:p>
          <a:p>
            <a:r>
              <a:rPr lang="ru-RU" sz="2400" b="1" dirty="0" smtClean="0"/>
              <a:t>излучение черного тела, фотоэффект, эффект Комптона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Волновые свойства света:</a:t>
            </a:r>
          </a:p>
          <a:p>
            <a:r>
              <a:rPr lang="ru-RU" sz="2400" b="1" dirty="0" smtClean="0"/>
              <a:t>Интерференция, </a:t>
            </a:r>
          </a:p>
          <a:p>
            <a:r>
              <a:rPr lang="ru-RU" sz="2400" b="1" dirty="0" smtClean="0"/>
              <a:t>дифракция, </a:t>
            </a:r>
          </a:p>
          <a:p>
            <a:r>
              <a:rPr lang="ru-RU" sz="2400" b="1" dirty="0" smtClean="0"/>
              <a:t>поляризация света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dirty="0"/>
          </a:p>
        </p:txBody>
      </p:sp>
      <p:pic>
        <p:nvPicPr>
          <p:cNvPr id="119810" name="Picture 2" descr="C:\Program Files\Physicon\Open Physics 2.5 part 2\content\chapter3\section\paragraph6\images\3-6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1643" y="4071943"/>
            <a:ext cx="3192357" cy="2786058"/>
          </a:xfrm>
          <a:prstGeom prst="rect">
            <a:avLst/>
          </a:prstGeom>
          <a:noFill/>
        </p:spPr>
      </p:pic>
      <p:pic>
        <p:nvPicPr>
          <p:cNvPr id="119812" name="Picture 4" descr="C:\Program Files\Physicon\Open Physics 2.5 part 2\content\javagifs\63166759493350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9" y="2928933"/>
            <a:ext cx="2357422" cy="10693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 descr="C:\Program Files\Physicon\Open Physics 2.5 part 2\content\chapter3\section\paragraph7\images\3-7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1287" y="714356"/>
            <a:ext cx="4532713" cy="6143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500826" cy="928670"/>
          </a:xfrm>
        </p:spPr>
        <p:txBody>
          <a:bodyPr/>
          <a:lstStyle/>
          <a:p>
            <a:r>
              <a:rPr lang="ru-RU" dirty="0" smtClean="0"/>
              <a:t>Интерференция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7000892" cy="60722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Интерференция</a:t>
            </a:r>
            <a:r>
              <a:rPr lang="ru-RU" dirty="0" smtClean="0"/>
              <a:t> (</a:t>
            </a:r>
            <a:r>
              <a:rPr lang="ru-RU" i="1" dirty="0" smtClean="0"/>
              <a:t>от лат. </a:t>
            </a:r>
            <a:r>
              <a:rPr lang="en-US" i="1" dirty="0" smtClean="0"/>
              <a:t>inter </a:t>
            </a:r>
            <a:r>
              <a:rPr lang="ru-RU" i="1" dirty="0" smtClean="0"/>
              <a:t>— взаимно и </a:t>
            </a:r>
            <a:r>
              <a:rPr lang="en-US" i="1" dirty="0" err="1" smtClean="0"/>
              <a:t>ferio</a:t>
            </a:r>
            <a:r>
              <a:rPr lang="en-US" i="1" dirty="0" smtClean="0"/>
              <a:t> </a:t>
            </a:r>
            <a:r>
              <a:rPr lang="ru-RU" i="1" dirty="0" smtClean="0"/>
              <a:t>- ударяю) — </a:t>
            </a:r>
            <a:r>
              <a:rPr lang="ru-RU" dirty="0" smtClean="0"/>
              <a:t>явление наложения волн, вследствие которого наблюдается устойчивое во времени усиление или ослабление результирующих колебаний в различных точках пространства)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Интерференционная картина </a:t>
            </a:r>
            <a:r>
              <a:rPr lang="ru-RU" i="1" dirty="0" smtClean="0"/>
              <a:t>— </a:t>
            </a:r>
            <a:r>
              <a:rPr lang="ru-RU" dirty="0" smtClean="0"/>
              <a:t>неизменная во времени картина усиления или ослабления воли в пространстве</a:t>
            </a:r>
            <a:endParaRPr lang="ru-RU" dirty="0"/>
          </a:p>
        </p:txBody>
      </p:sp>
      <p:pic>
        <p:nvPicPr>
          <p:cNvPr id="118788" name="Picture 4" descr="C:\Program Files\Physicon\Open Physics 2.5 part 2\content\chapter3\section\paragraph7\images\3-7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268554"/>
            <a:ext cx="4643438" cy="458944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71968" y="2285992"/>
            <a:ext cx="4572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Кольца Ньютона в зеленом и красном свете. 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18790" name="Picture 6" descr="C:\Program Files\Physicon\Open Physics 2.5 part 2\content\chapter3\section\paragraph7\images\3-7-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25574"/>
            <a:ext cx="8929718" cy="6432426"/>
          </a:xfrm>
          <a:prstGeom prst="rect">
            <a:avLst/>
          </a:prstGeom>
          <a:noFill/>
        </p:spPr>
      </p:pic>
      <p:pic>
        <p:nvPicPr>
          <p:cNvPr id="11879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928670"/>
            <a:ext cx="560073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8793" name="Picture 9" descr="C:\Program Files\Physicon\Open Physics 2.5 part 2\content\chapter3\section\paragraph7\images\3-7-4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0"/>
            <a:ext cx="8929718" cy="2143116"/>
          </a:xfrm>
          <a:prstGeom prst="rect">
            <a:avLst/>
          </a:prstGeom>
          <a:noFill/>
        </p:spPr>
      </p:pic>
      <p:sp>
        <p:nvSpPr>
          <p:cNvPr id="118794" name="Rectangle 10"/>
          <p:cNvSpPr>
            <a:spLocks noChangeArrowheads="1"/>
          </p:cNvSpPr>
          <p:nvPr/>
        </p:nvSpPr>
        <p:spPr bwMode="auto">
          <a:xfrm>
            <a:off x="285720" y="0"/>
            <a:ext cx="88582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rPr>
              <a:t>Распределение интенсивности в интерференционной картине.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972188" cy="8040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Интерференция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5715008" cy="564360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Когерентные волны </a:t>
            </a:r>
            <a:r>
              <a:rPr lang="ru-RU" dirty="0" smtClean="0"/>
              <a:t>-  </a:t>
            </a:r>
            <a:r>
              <a:rPr lang="ru-RU" dirty="0" err="1" smtClean="0"/>
              <a:t>волны</a:t>
            </a:r>
            <a:r>
              <a:rPr lang="ru-RU" dirty="0" smtClean="0"/>
              <a:t> с </a:t>
            </a:r>
            <a:r>
              <a:rPr lang="ru-RU" b="1" dirty="0" smtClean="0"/>
              <a:t>одинаковой частотой, поляризацией</a:t>
            </a:r>
            <a:r>
              <a:rPr lang="ru-RU" dirty="0" smtClean="0"/>
              <a:t> и постоянной </a:t>
            </a:r>
            <a:r>
              <a:rPr lang="ru-RU" b="1" dirty="0" smtClean="0"/>
              <a:t>разностью фаз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Время когерентности </a:t>
            </a:r>
            <a:r>
              <a:rPr lang="ru-RU" b="1" dirty="0" smtClean="0"/>
              <a:t>(</a:t>
            </a:r>
            <a:r>
              <a:rPr lang="ru-RU" dirty="0" smtClean="0"/>
              <a:t>длительность излучения кванта света)</a:t>
            </a:r>
            <a:r>
              <a:rPr lang="ru-RU" i="1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t</a:t>
            </a:r>
            <a:r>
              <a:rPr lang="ru-RU" b="1" i="1" dirty="0" smtClean="0">
                <a:solidFill>
                  <a:srgbClr val="FF0000"/>
                </a:solidFill>
              </a:rPr>
              <a:t> = 10</a:t>
            </a:r>
            <a:r>
              <a:rPr lang="ru-RU" b="1" i="1" baseline="30000" dirty="0" smtClean="0">
                <a:solidFill>
                  <a:srgbClr val="FF0000"/>
                </a:solidFill>
              </a:rPr>
              <a:t>-8</a:t>
            </a:r>
            <a:r>
              <a:rPr lang="ru-RU" b="1" i="1" dirty="0" smtClean="0">
                <a:solidFill>
                  <a:srgbClr val="FF0000"/>
                </a:solidFill>
              </a:rPr>
              <a:t> с</a:t>
            </a:r>
          </a:p>
          <a:p>
            <a:r>
              <a:rPr lang="ru-RU" b="1" dirty="0" smtClean="0"/>
              <a:t>Графики интерференции </a:t>
            </a:r>
            <a:r>
              <a:rPr lang="ru-RU" dirty="0" smtClean="0"/>
              <a:t>когерентных волн при разном </a:t>
            </a:r>
            <a:r>
              <a:rPr lang="ru-RU" b="1" dirty="0" smtClean="0"/>
              <a:t>времени запаздывания</a:t>
            </a:r>
            <a:r>
              <a:rPr lang="ru-RU" dirty="0" smtClean="0"/>
              <a:t>:</a:t>
            </a:r>
          </a:p>
        </p:txBody>
      </p:sp>
      <p:pic>
        <p:nvPicPr>
          <p:cNvPr id="156674" name="Picture 2" descr="http://egephizika.26204s024.edusite.ru/DswMedia/optika2.files/image0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0"/>
            <a:ext cx="3428992" cy="1971672"/>
          </a:xfrm>
          <a:prstGeom prst="rect">
            <a:avLst/>
          </a:prstGeom>
          <a:noFill/>
        </p:spPr>
      </p:pic>
      <p:pic>
        <p:nvPicPr>
          <p:cNvPr id="156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714356"/>
            <a:ext cx="9144001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929190" cy="58973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Интерференция света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5357818" cy="6143668"/>
          </a:xfrm>
        </p:spPr>
        <p:txBody>
          <a:bodyPr>
            <a:normAutofit fontScale="77500" lnSpcReduction="2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Условие максимума: </a:t>
            </a:r>
            <a:r>
              <a:rPr lang="ru-RU" sz="3200" dirty="0" smtClean="0"/>
              <a:t>максимальная результирующая интенсивность при интерференции когерентных колебаний в определенной точке пространства получается при их </a:t>
            </a:r>
            <a:r>
              <a:rPr lang="ru-RU" sz="3200" b="1" dirty="0" smtClean="0"/>
              <a:t>запаздывании</a:t>
            </a:r>
            <a:r>
              <a:rPr lang="ru-RU" sz="3200" dirty="0" smtClean="0"/>
              <a:t> друг относительно друга на </a:t>
            </a:r>
            <a:r>
              <a:rPr lang="ru-RU" sz="3200" b="1" dirty="0" smtClean="0"/>
              <a:t>время</a:t>
            </a:r>
            <a:r>
              <a:rPr lang="ru-RU" sz="3200" dirty="0" smtClean="0"/>
              <a:t>, </a:t>
            </a:r>
            <a:r>
              <a:rPr lang="ru-RU" sz="3200" b="1" dirty="0" smtClean="0">
                <a:solidFill>
                  <a:srgbClr val="FF0000"/>
                </a:solidFill>
              </a:rPr>
              <a:t>кратное периоду </a:t>
            </a:r>
            <a:r>
              <a:rPr lang="ru-RU" sz="3200" dirty="0" smtClean="0"/>
              <a:t>этих колебаний: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Условие минимума</a:t>
            </a:r>
            <a:r>
              <a:rPr lang="ru-RU" sz="3200" dirty="0" smtClean="0"/>
              <a:t>: Минимальная результирующая интенсивность при интерференции когерентных колебаний в определенной точке пространства получается при их </a:t>
            </a:r>
            <a:r>
              <a:rPr lang="ru-RU" sz="3200" b="1" dirty="0" smtClean="0"/>
              <a:t>запаздывании</a:t>
            </a:r>
            <a:r>
              <a:rPr lang="ru-RU" sz="3200" dirty="0" smtClean="0"/>
              <a:t> друг относительно друга на </a:t>
            </a:r>
            <a:r>
              <a:rPr lang="ru-RU" sz="3200" b="1" dirty="0" smtClean="0"/>
              <a:t>время</a:t>
            </a:r>
            <a:r>
              <a:rPr lang="ru-RU" sz="3200" dirty="0" smtClean="0"/>
              <a:t>, равное </a:t>
            </a:r>
            <a:r>
              <a:rPr lang="ru-RU" sz="3200" b="1" dirty="0" smtClean="0">
                <a:solidFill>
                  <a:srgbClr val="FF0000"/>
                </a:solidFill>
              </a:rPr>
              <a:t>нечетному числу полупериодов</a:t>
            </a:r>
            <a:r>
              <a:rPr lang="ru-RU" sz="3200" dirty="0" smtClean="0"/>
              <a:t> этих колебаний:</a:t>
            </a:r>
          </a:p>
        </p:txBody>
      </p:sp>
      <p:pic>
        <p:nvPicPr>
          <p:cNvPr id="158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3725" y="0"/>
            <a:ext cx="2640275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8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3050" y="785794"/>
            <a:ext cx="379095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87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5" y="3214686"/>
            <a:ext cx="4071935" cy="127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87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4214819"/>
            <a:ext cx="3714744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0" y="857232"/>
            <a:ext cx="5429256" cy="26776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При одинаковом законе колебаний двух источников </a:t>
            </a:r>
            <a:r>
              <a:rPr lang="ru-RU" sz="2400" b="1" dirty="0" smtClean="0">
                <a:solidFill>
                  <a:srgbClr val="FF0000"/>
                </a:solidFill>
              </a:rPr>
              <a:t>интерференционные максимумы</a:t>
            </a:r>
            <a:r>
              <a:rPr lang="ru-RU" sz="2400" dirty="0" smtClean="0"/>
              <a:t> наблюдаются в точках пространства, для которых </a:t>
            </a:r>
            <a:r>
              <a:rPr lang="ru-RU" sz="2400" b="1" dirty="0" smtClean="0">
                <a:solidFill>
                  <a:srgbClr val="FF0000"/>
                </a:solidFill>
              </a:rPr>
              <a:t>геометрическая разность хода </a:t>
            </a:r>
            <a:r>
              <a:rPr lang="ru-RU" sz="2400" dirty="0" smtClean="0"/>
              <a:t>интерферирующих волн </a:t>
            </a:r>
            <a:r>
              <a:rPr lang="ru-RU" sz="2400" b="1" dirty="0" smtClean="0">
                <a:solidFill>
                  <a:srgbClr val="FF0000"/>
                </a:solidFill>
              </a:rPr>
              <a:t>равна целому числу длин волн</a:t>
            </a:r>
            <a:r>
              <a:rPr lang="ru-RU" sz="2400" dirty="0" smtClean="0"/>
              <a:t>: </a:t>
            </a:r>
            <a:endParaRPr lang="ru-RU" sz="2400" dirty="0"/>
          </a:p>
        </p:txBody>
      </p:sp>
      <p:pic>
        <p:nvPicPr>
          <p:cNvPr id="1587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6380" y="0"/>
            <a:ext cx="3857620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0" y="3786190"/>
            <a:ext cx="5357818" cy="26776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При одинаковом законе колебаний двух источников </a:t>
            </a:r>
            <a:r>
              <a:rPr lang="ru-RU" sz="2400" b="1" dirty="0" smtClean="0">
                <a:solidFill>
                  <a:srgbClr val="FF0000"/>
                </a:solidFill>
              </a:rPr>
              <a:t>интерференционные минимумы </a:t>
            </a:r>
            <a:r>
              <a:rPr lang="ru-RU" sz="2400" dirty="0" smtClean="0"/>
              <a:t>наблюдаются в тех точках пространства, для которых </a:t>
            </a:r>
            <a:r>
              <a:rPr lang="ru-RU" sz="2400" b="1" dirty="0" smtClean="0">
                <a:solidFill>
                  <a:srgbClr val="FF0000"/>
                </a:solidFill>
              </a:rPr>
              <a:t>геометрическая разность хода </a:t>
            </a:r>
            <a:r>
              <a:rPr lang="ru-RU" sz="2400" dirty="0" smtClean="0"/>
              <a:t>интерферирующих воли </a:t>
            </a:r>
            <a:r>
              <a:rPr lang="ru-RU" sz="2400" b="1" dirty="0" smtClean="0">
                <a:solidFill>
                  <a:srgbClr val="FF0000"/>
                </a:solidFill>
              </a:rPr>
              <a:t>равна нечетному числу полуволн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58727" name="Picture 7"/>
          <p:cNvPicPr>
            <a:picLocks noChangeAspect="1" noChangeArrowheads="1"/>
          </p:cNvPicPr>
          <p:nvPr/>
        </p:nvPicPr>
        <p:blipFill>
          <a:blip r:embed="rId7">
            <a:lum bright="12000"/>
          </a:blip>
          <a:srcRect/>
          <a:stretch>
            <a:fillRect/>
          </a:stretch>
        </p:blipFill>
        <p:spPr bwMode="auto">
          <a:xfrm>
            <a:off x="5357818" y="3286124"/>
            <a:ext cx="378618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714876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Интерференция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4071934" cy="714380"/>
          </a:xfrm>
        </p:spPr>
        <p:txBody>
          <a:bodyPr/>
          <a:lstStyle/>
          <a:p>
            <a:r>
              <a:rPr lang="ru-RU" dirty="0" smtClean="0"/>
              <a:t>Схема опыта Юнга</a:t>
            </a:r>
            <a:endParaRPr lang="ru-RU" dirty="0"/>
          </a:p>
        </p:txBody>
      </p:sp>
      <p:pic>
        <p:nvPicPr>
          <p:cNvPr id="4" name="Picture 6" descr="C:\Program Files\Physicon\Open Physics 2.5 part 2\content\chapter3\section\paragraph7\images\3-7-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0289" y="2000240"/>
            <a:ext cx="6743711" cy="4857760"/>
          </a:xfrm>
          <a:prstGeom prst="rect">
            <a:avLst/>
          </a:prstGeom>
          <a:noFill/>
        </p:spPr>
      </p:pic>
      <p:pic>
        <p:nvPicPr>
          <p:cNvPr id="159748" name="Picture 4" descr="http://egephizika.26204s024.edusite.ru/DswMedia/optika2.files/image0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9577" y="2857497"/>
            <a:ext cx="6904423" cy="4000504"/>
          </a:xfrm>
          <a:prstGeom prst="rect">
            <a:avLst/>
          </a:prstGeom>
          <a:noFill/>
        </p:spPr>
      </p:pic>
      <p:pic>
        <p:nvPicPr>
          <p:cNvPr id="1597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14290"/>
            <a:ext cx="2838464" cy="1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3286116" y="6429396"/>
            <a:ext cx="4786346" cy="71438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43570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572528" y="4071942"/>
            <a:ext cx="571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y</a:t>
            </a:r>
            <a:r>
              <a:rPr lang="en-US" sz="2800" b="1" baseline="-25000" dirty="0" err="1" smtClean="0"/>
              <a:t>m</a:t>
            </a:r>
            <a:endParaRPr lang="ru-RU" sz="2800" b="1" dirty="0"/>
          </a:p>
        </p:txBody>
      </p:sp>
      <p:pic>
        <p:nvPicPr>
          <p:cNvPr id="159750" name="Picture 6"/>
          <p:cNvPicPr>
            <a:picLocks noChangeAspect="1" noChangeArrowheads="1"/>
          </p:cNvPicPr>
          <p:nvPr/>
        </p:nvPicPr>
        <p:blipFill>
          <a:blip r:embed="rId5">
            <a:lum bright="12000"/>
          </a:blip>
          <a:srcRect/>
          <a:stretch>
            <a:fillRect/>
          </a:stretch>
        </p:blipFill>
        <p:spPr bwMode="auto">
          <a:xfrm>
            <a:off x="2428860" y="2928934"/>
            <a:ext cx="1798557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0" y="171448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Когерентные источники </a:t>
            </a:r>
            <a:r>
              <a:rPr lang="ru-RU" sz="2400" dirty="0" smtClean="0"/>
              <a:t>можно получить с помощью:</a:t>
            </a:r>
          </a:p>
          <a:p>
            <a:r>
              <a:rPr lang="ru-RU" sz="2400" dirty="0" smtClean="0"/>
              <a:t>Зеркала Ллойда </a:t>
            </a:r>
          </a:p>
          <a:p>
            <a:r>
              <a:rPr lang="ru-RU" sz="2400" dirty="0" err="1" smtClean="0"/>
              <a:t>Бипризмы</a:t>
            </a:r>
            <a:r>
              <a:rPr lang="ru-RU" sz="2400" dirty="0" smtClean="0"/>
              <a:t> Френеля </a:t>
            </a:r>
          </a:p>
          <a:p>
            <a:r>
              <a:rPr lang="ru-RU" sz="2400" dirty="0" smtClean="0"/>
              <a:t>Тонких пленок).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6643702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Примеры интерференции</a:t>
            </a:r>
            <a:endParaRPr lang="ru-RU" dirty="0"/>
          </a:p>
        </p:txBody>
      </p:sp>
      <p:pic>
        <p:nvPicPr>
          <p:cNvPr id="157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4786314" cy="278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6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39754" y="785794"/>
            <a:ext cx="430424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7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601752"/>
            <a:ext cx="3500430" cy="3113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7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3571876"/>
            <a:ext cx="3482506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70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684047"/>
            <a:ext cx="8858280" cy="6173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1619</TotalTime>
  <Words>1244</Words>
  <PresentationFormat>Экран (4:3)</PresentationFormat>
  <Paragraphs>138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Яркая</vt:lpstr>
      <vt:lpstr>Picture</vt:lpstr>
      <vt:lpstr> ОПТИКА   Подготовка к ЕГЭ</vt:lpstr>
      <vt:lpstr>Цель: повторение основных понятий, законов и формул  ОПТИКИ в соответствии с кодификатором ЕГЭ.</vt:lpstr>
      <vt:lpstr>Волновые свойства света</vt:lpstr>
      <vt:lpstr>Волновые свойства света</vt:lpstr>
      <vt:lpstr>Интерференция света</vt:lpstr>
      <vt:lpstr>Интерференция света</vt:lpstr>
      <vt:lpstr>Интерференция света</vt:lpstr>
      <vt:lpstr>Интерференция света</vt:lpstr>
      <vt:lpstr>Примеры интерференции</vt:lpstr>
      <vt:lpstr>Просветление оптики</vt:lpstr>
      <vt:lpstr>Дифракция света</vt:lpstr>
      <vt:lpstr>Дисперсия света</vt:lpstr>
      <vt:lpstr>Дифракционная решетка</vt:lpstr>
      <vt:lpstr>Дифракционная решетка</vt:lpstr>
      <vt:lpstr>Рассмотрим задачи: </vt:lpstr>
      <vt:lpstr>ГИА 2008 г. 26 Дима рассматривает красные розы через зеленое стекло. Какого цвета будут казаться ему розы? Объясните наблюдаемое явление. Дайте развернутое, логически связанное обоснование. </vt:lpstr>
      <vt:lpstr>(ГИА 2009 г.) 13. После прохождения оптического прибора, закрытого на рисунке ширмой, ход лучей 1 и 2 изменился на 1′ и 2′. За ширмой находится </vt:lpstr>
      <vt:lpstr>ГИА 2009 г. 26 Каким пятном (темным или светлым) кажется водителю ночью в свете фар его автомобиля лужа на неосвещенной дороге? Ответ поясните. </vt:lpstr>
      <vt:lpstr>(ЕГЭ 2002 г., Демо) А21. Если осветить красным светом лазерной указки два близких отверстия S1 и S2 , проколотые тонкой иглой в фольге, то за ней на экране наблюдаются два пятна. По мере удаления экрана Э они увеличиваются в размере, пятна начинают перекрываться и возникает чередование красных и темных полос.  Что будет наблюдаться в точке А, если S1A = S2A? Фольга Ф расположена перпендикулярно лазерному пучку.</vt:lpstr>
      <vt:lpstr>(ЕГЭ 2002 г., Демо) А33. На рисунке дан ход лучей, полученный при исследовании прохождения луча через плоскопараллельную пластину. Показатель преломления материала пластины на основе этих данных равен</vt:lpstr>
      <vt:lpstr>2002 г. А21 (КИМ). Разложение белого света в спектр при прохождении через призму обусловлено</vt:lpstr>
      <vt:lpstr>(ЕГЭ 2003 г., КИМ) А21. Объектив фотоаппарата является собирающей линзой. При фотографировании предмета он дает на пленке изображение</vt:lpstr>
      <vt:lpstr>(ЕГЭ 2003 г. демо) А29. Линзу, изготовленную из двух тонких сферических стекол одинакового радиуса, между которыми находится воздух (воздушная линза), опустили в воду (см. рис.). Как действует эта линза?</vt:lpstr>
      <vt:lpstr>(ЕГЭ 2004 г., демо) А26. В трех опытах на пути светового пучка ставились экраны с малым отверстием, тонкой нитью и широкой щелью. Явление дифракции происходит</vt:lpstr>
      <vt:lpstr>(ЕГЭ 2006 г., ДЕМО) А20. Разложение белого света в спектр при прохождении через призму обусловлено:</vt:lpstr>
      <vt:lpstr>(ЕГЭ 2008 г., ДЕМО) А24. Синус предельного угла полного внутреннего отражения на границе стекло – воздух равен 8/13. Какова скорость света в стекле? 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cp:lastModifiedBy>Ирина</cp:lastModifiedBy>
  <cp:revision>149</cp:revision>
  <dcterms:modified xsi:type="dcterms:W3CDTF">2010-05-27T14:01:01Z</dcterms:modified>
</cp:coreProperties>
</file>