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9" r:id="rId3"/>
    <p:sldId id="270" r:id="rId4"/>
    <p:sldId id="273" r:id="rId5"/>
    <p:sldId id="274" r:id="rId6"/>
    <p:sldId id="275" r:id="rId7"/>
    <p:sldId id="276" r:id="rId8"/>
    <p:sldId id="277" r:id="rId9"/>
    <p:sldId id="271" r:id="rId10"/>
    <p:sldId id="272" r:id="rId11"/>
    <p:sldId id="278" r:id="rId12"/>
    <p:sldId id="261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6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8E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65" autoAdjust="0"/>
    <p:restoredTop sz="94660"/>
  </p:normalViewPr>
  <p:slideViewPr>
    <p:cSldViewPr>
      <p:cViewPr varScale="1">
        <p:scale>
          <a:sx n="85" d="100"/>
          <a:sy n="85" d="100"/>
        </p:scale>
        <p:origin x="-78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sfiz.ru/list.php?c=kvantfiz" TargetMode="External"/><Relationship Id="rId3" Type="http://schemas.openxmlformats.org/officeDocument/2006/relationships/hyperlink" Target="http://egephizika/" TargetMode="External"/><Relationship Id="rId7" Type="http://schemas.openxmlformats.org/officeDocument/2006/relationships/hyperlink" Target="http://fipi.ru/view/sections/92/docs/" TargetMode="External"/><Relationship Id="rId2" Type="http://schemas.openxmlformats.org/officeDocument/2006/relationships/hyperlink" Target="http://class-fizika.narod.ru/tabl.htm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www.abitura.com/handbook/optic9.html" TargetMode="External"/><Relationship Id="rId5" Type="http://schemas.openxmlformats.org/officeDocument/2006/relationships/hyperlink" Target="http://e-science.ru/physics/theory/?t=6" TargetMode="External"/><Relationship Id="rId4" Type="http://schemas.openxmlformats.org/officeDocument/2006/relationships/hyperlink" Target="http://fn.bmstu.ru/phys/bib/physbook/tom1/ch8/texthtml/ch8_7_text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1000108"/>
            <a:ext cx="6480048" cy="3163274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ОСНОВЫ СПЕЦИАЛЬНОЙ ТЕОРИИ ОТНОСИТЕЛЬНОСТИ 	</a:t>
            </a:r>
            <a:r>
              <a:rPr lang="ru-RU" dirty="0" smtClean="0"/>
              <a:t>Подготовка к ЕГЭ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214818"/>
            <a:ext cx="6480048" cy="1752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 smtClean="0"/>
              <a:t>Учитель: Попова И.А.</a:t>
            </a:r>
            <a:br>
              <a:rPr lang="ru-RU" dirty="0" smtClean="0"/>
            </a:br>
            <a:r>
              <a:rPr lang="ru-RU" dirty="0" smtClean="0"/>
              <a:t>МОУ СОШ № 30</a:t>
            </a:r>
          </a:p>
          <a:p>
            <a:pPr>
              <a:defRPr/>
            </a:pPr>
            <a:r>
              <a:rPr lang="ru-RU" dirty="0" smtClean="0"/>
              <a:t>Белово 2010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28662" y="285728"/>
            <a:ext cx="6858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МУНИЦИПАЛЬНОЕ ОБЩЕОБРАЗОВАТЕЛЬНОЕ УЧРЕЖДЕНИЕ</a:t>
            </a:r>
          </a:p>
          <a:p>
            <a:pPr algn="ctr"/>
            <a:r>
              <a:rPr lang="ru-RU" sz="1400" dirty="0" smtClean="0"/>
              <a:t>СРЕДНЯЯ ОБЩЕОБРАЗЩОВАТЕЛЬНАЯ ШКОЛА № 30 ГОРОДА БЕЛОВО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Энергия покоя. Дефект массы и энергия связи</a:t>
            </a:r>
            <a:endParaRPr lang="ru-RU" dirty="0"/>
          </a:p>
        </p:txBody>
      </p:sp>
      <p:pic>
        <p:nvPicPr>
          <p:cNvPr id="1027" name="Picture 3" descr="http://e-science.ru/img/images/theory/atom/nukl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0"/>
            <a:ext cx="1905000" cy="1781176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143372" y="5072074"/>
            <a:ext cx="3357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ΔM = 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Zm</a:t>
            </a:r>
            <a:r>
              <a:rPr kumimoji="0" lang="ru-RU" sz="24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+ 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Nm</a:t>
            </a:r>
            <a:r>
              <a:rPr kumimoji="0" lang="ru-RU" sz="24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n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– 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</a:t>
            </a:r>
            <a:r>
              <a:rPr kumimoji="0" lang="ru-RU" sz="24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я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5072074"/>
            <a:ext cx="26557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Дефект </a:t>
            </a:r>
            <a:r>
              <a:rPr lang="ru-RU" sz="2800" b="1" dirty="0" smtClean="0">
                <a:solidFill>
                  <a:srgbClr val="FF0000"/>
                </a:solidFill>
              </a:rPr>
              <a:t>массы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71502" y="1357298"/>
            <a:ext cx="9215502" cy="3929090"/>
          </a:xfrm>
        </p:spPr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Ядерные силы </a:t>
            </a:r>
            <a:r>
              <a:rPr lang="ru-RU" dirty="0" smtClean="0"/>
              <a:t>- </a:t>
            </a:r>
            <a:r>
              <a:rPr lang="ru-RU" dirty="0" err="1" smtClean="0"/>
              <a:t>силы</a:t>
            </a:r>
            <a:r>
              <a:rPr lang="ru-RU" dirty="0" smtClean="0"/>
              <a:t>, удерживающие нуклоны в ядре</a:t>
            </a:r>
            <a:r>
              <a:rPr lang="ru-RU" dirty="0" smtClean="0"/>
              <a:t>, </a:t>
            </a:r>
            <a:r>
              <a:rPr lang="ru-RU" dirty="0" smtClean="0"/>
              <a:t>во много раз превосходящими силы кулоновского отталкивания </a:t>
            </a:r>
            <a:r>
              <a:rPr lang="ru-RU" dirty="0" smtClean="0"/>
              <a:t>протонов.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Энергия </a:t>
            </a:r>
            <a:r>
              <a:rPr lang="ru-RU" b="1" dirty="0" smtClean="0">
                <a:solidFill>
                  <a:srgbClr val="FF0000"/>
                </a:solidFill>
              </a:rPr>
              <a:t>связи ядра </a:t>
            </a:r>
            <a:r>
              <a:rPr lang="ru-RU" dirty="0" smtClean="0"/>
              <a:t>равна минимальной энергии, которую необходимо затратить </a:t>
            </a:r>
            <a:r>
              <a:rPr lang="ru-RU" b="1" dirty="0" smtClean="0"/>
              <a:t>для полного расщепления</a:t>
            </a:r>
            <a:r>
              <a:rPr lang="ru-RU" dirty="0" smtClean="0"/>
              <a:t> ядра на отдельные частицы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Масса </a:t>
            </a:r>
            <a:r>
              <a:rPr lang="ru-RU" dirty="0" smtClean="0"/>
              <a:t>любого ядра </a:t>
            </a:r>
            <a:r>
              <a:rPr lang="ru-RU" b="1" i="1" dirty="0" err="1" smtClean="0">
                <a:solidFill>
                  <a:srgbClr val="FF0000"/>
                </a:solidFill>
              </a:rPr>
              <a:t>M</a:t>
            </a:r>
            <a:r>
              <a:rPr lang="ru-RU" b="1" i="1" baseline="-25000" dirty="0" err="1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 всегда </a:t>
            </a:r>
            <a:r>
              <a:rPr lang="ru-RU" b="1" i="1" dirty="0" smtClean="0"/>
              <a:t>меньше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суммы масс </a:t>
            </a:r>
            <a:r>
              <a:rPr lang="ru-RU" dirty="0" smtClean="0"/>
              <a:t>входящих в его состав протонов и нейтронов:</a:t>
            </a:r>
            <a:endParaRPr lang="ru-RU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85720" y="5500702"/>
            <a:ext cx="40719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FF0000"/>
                </a:solidFill>
              </a:rPr>
              <a:t>Энергия </a:t>
            </a:r>
            <a:r>
              <a:rPr lang="ru-RU" sz="2800" b="1" dirty="0" smtClean="0">
                <a:solidFill>
                  <a:srgbClr val="FF0000"/>
                </a:solidFill>
              </a:rPr>
              <a:t>связи </a:t>
            </a:r>
            <a:r>
              <a:rPr lang="ru-RU" sz="2800" b="1" dirty="0" smtClean="0">
                <a:solidFill>
                  <a:srgbClr val="FF0000"/>
                </a:solidFill>
              </a:rPr>
              <a:t>ядра: </a:t>
            </a:r>
            <a:endParaRPr lang="ru-RU" sz="2800" b="1" dirty="0" smtClean="0">
              <a:solidFill>
                <a:srgbClr val="FF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2714612" y="6072206"/>
            <a:ext cx="61436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</a:t>
            </a:r>
            <a:r>
              <a:rPr kumimoji="0" lang="ru-RU" sz="2800" b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св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= ΔMc</a:t>
            </a:r>
            <a:r>
              <a:rPr kumimoji="0" lang="ru-RU" sz="2800" b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= (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Zm</a:t>
            </a:r>
            <a:r>
              <a:rPr kumimoji="0" lang="ru-RU" sz="2800" b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+ 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Nm</a:t>
            </a:r>
            <a:r>
              <a:rPr kumimoji="0" lang="ru-RU" sz="2800" b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n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– 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</a:t>
            </a:r>
            <a:r>
              <a:rPr kumimoji="0" lang="ru-RU" sz="2800" b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я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)c</a:t>
            </a:r>
            <a:r>
              <a:rPr kumimoji="0" lang="ru-RU" sz="2800" b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7" grpId="0"/>
      <p:bldP spid="1029" grpId="0"/>
      <p:bldP spid="10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7467600" cy="4525963"/>
          </a:xfrm>
        </p:spPr>
        <p:txBody>
          <a:bodyPr/>
          <a:lstStyle/>
          <a:p>
            <a:r>
              <a:rPr lang="ru-RU" dirty="0" smtClean="0"/>
              <a:t>Энергия связи, приходящаяся на один нуклон, называется </a:t>
            </a:r>
            <a:r>
              <a:rPr lang="ru-RU" b="1" dirty="0" smtClean="0">
                <a:solidFill>
                  <a:srgbClr val="FF0000"/>
                </a:solidFill>
              </a:rPr>
              <a:t>удельной энергией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связи</a:t>
            </a:r>
            <a:r>
              <a:rPr lang="ru-RU" dirty="0" smtClean="0"/>
              <a:t>:   </a:t>
            </a:r>
            <a:endParaRPr lang="ru-RU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0"/>
            <a:ext cx="6124588" cy="157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0" name="Picture 2" descr="C:\Program Files\Physicon\Open Physics 2.5 part 2\content\chapter6\section\paragraph6\images\6-6-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7" y="2630984"/>
            <a:ext cx="4786314" cy="4227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Рассмотрим задачи: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ЕГЭ 2001-2010 (</a:t>
            </a:r>
            <a:r>
              <a:rPr lang="ru-RU" dirty="0" err="1" smtClean="0"/>
              <a:t>Демо</a:t>
            </a:r>
            <a:r>
              <a:rPr lang="ru-RU" dirty="0" smtClean="0"/>
              <a:t>, КИМ)</a:t>
            </a:r>
          </a:p>
          <a:p>
            <a:pPr>
              <a:defRPr/>
            </a:pPr>
            <a:r>
              <a:rPr lang="ru-RU" dirty="0" smtClean="0"/>
              <a:t>ГИА-9 2008-2010 (</a:t>
            </a:r>
            <a:r>
              <a:rPr lang="ru-RU" dirty="0" err="1" smtClean="0"/>
              <a:t>Демо</a:t>
            </a:r>
            <a:r>
              <a:rPr lang="ru-RU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55745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2002 г. А</a:t>
            </a:r>
            <a:r>
              <a:rPr lang="en-US" sz="2800" dirty="0" smtClean="0">
                <a:solidFill>
                  <a:srgbClr val="FF0000"/>
                </a:solidFill>
              </a:rPr>
              <a:t>22 </a:t>
            </a:r>
            <a:r>
              <a:rPr lang="ru-RU" sz="2800" dirty="0" smtClean="0">
                <a:solidFill>
                  <a:srgbClr val="FF0000"/>
                </a:solidFill>
              </a:rPr>
              <a:t>(КИМ). </a:t>
            </a:r>
            <a:r>
              <a:rPr lang="ru-RU" sz="2400" dirty="0" smtClean="0"/>
              <a:t>Два автомобиля движутся в противоположных направлениях со скоростями V</a:t>
            </a:r>
            <a:r>
              <a:rPr lang="ru-RU" sz="2400" baseline="-25000" dirty="0" smtClean="0"/>
              <a:t>1 </a:t>
            </a:r>
            <a:r>
              <a:rPr lang="ru-RU" sz="2400" dirty="0" smtClean="0"/>
              <a:t> и V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 относительно поверхности Земли. Чему равна скорость света от фар первого автомобиля в системе отсчета, связанной с другим автомобилем?</a:t>
            </a:r>
            <a:endParaRPr lang="ru-RU" sz="28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000372"/>
            <a:ext cx="4822707" cy="22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3000372"/>
            <a:ext cx="2357454" cy="597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17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2654296"/>
          </a:xfrm>
        </p:spPr>
        <p:txBody>
          <a:bodyPr>
            <a:noAutofit/>
          </a:bodyPr>
          <a:lstStyle/>
          <a:p>
            <a:pPr hangingPunct="0"/>
            <a:r>
              <a:rPr lang="ru-RU" sz="2400" b="1" dirty="0" smtClean="0">
                <a:solidFill>
                  <a:srgbClr val="FF0000"/>
                </a:solidFill>
              </a:rPr>
              <a:t>(ЕГЭ 2003 г., КИМ) А</a:t>
            </a:r>
            <a:r>
              <a:rPr lang="en-US" sz="2400" b="1" dirty="0" smtClean="0">
                <a:solidFill>
                  <a:srgbClr val="FF0000"/>
                </a:solidFill>
              </a:rPr>
              <a:t>22</a:t>
            </a:r>
            <a:r>
              <a:rPr lang="ru-RU" sz="2400" b="1" dirty="0" smtClean="0">
                <a:solidFill>
                  <a:srgbClr val="FF0000"/>
                </a:solidFill>
              </a:rPr>
              <a:t>. </a:t>
            </a:r>
            <a:r>
              <a:rPr lang="ru-RU" sz="2400" dirty="0" smtClean="0"/>
              <a:t>Два автомобиля движутся в одном и том же направлении со скоростями </a:t>
            </a:r>
            <a:r>
              <a:rPr lang="en-US" sz="2400" dirty="0" smtClean="0"/>
              <a:t>v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>и </a:t>
            </a:r>
            <a:r>
              <a:rPr lang="en-US" sz="2400" dirty="0" smtClean="0"/>
              <a:t>v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 относительно поверхности Земли. Скорость света от фар первого </a:t>
            </a:r>
            <a:br>
              <a:rPr lang="ru-RU" sz="2400" dirty="0" smtClean="0"/>
            </a:br>
            <a:r>
              <a:rPr lang="ru-RU" sz="2400" dirty="0" smtClean="0"/>
              <a:t>автомобиля в системе отсчета, связанной с другим автомобилем, равна</a:t>
            </a:r>
            <a:endParaRPr lang="ru-RU" sz="24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3500438"/>
            <a:ext cx="61436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hangingPunct="0">
              <a:buFont typeface="+mj-lt"/>
              <a:buAutoNum type="arabicPeriod"/>
            </a:pPr>
            <a:r>
              <a:rPr lang="ru-RU" i="1" dirty="0" smtClean="0"/>
              <a:t>с</a:t>
            </a:r>
            <a:r>
              <a:rPr lang="ru-RU" dirty="0" smtClean="0"/>
              <a:t> </a:t>
            </a:r>
            <a:r>
              <a:rPr lang="ru-RU" dirty="0" smtClean="0">
                <a:sym typeface="Symbol"/>
              </a:rPr>
              <a:t></a:t>
            </a:r>
            <a:r>
              <a:rPr lang="ru-RU" dirty="0" smtClean="0"/>
              <a:t> (</a:t>
            </a:r>
            <a:r>
              <a:rPr lang="en-US" dirty="0" smtClean="0"/>
              <a:t>v</a:t>
            </a:r>
            <a:r>
              <a:rPr lang="ru-RU" baseline="-25000" dirty="0" smtClean="0"/>
              <a:t>1</a:t>
            </a:r>
            <a:r>
              <a:rPr lang="ru-RU" dirty="0" smtClean="0"/>
              <a:t> + </a:t>
            </a:r>
            <a:r>
              <a:rPr lang="en-US" dirty="0" smtClean="0"/>
              <a:t>v</a:t>
            </a:r>
            <a:r>
              <a:rPr lang="ru-RU" baseline="-25000" dirty="0" smtClean="0"/>
              <a:t>2</a:t>
            </a:r>
            <a:r>
              <a:rPr lang="ru-RU" dirty="0" smtClean="0"/>
              <a:t>)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i="1" dirty="0" smtClean="0"/>
              <a:t>с</a:t>
            </a:r>
            <a:r>
              <a:rPr lang="ru-RU" dirty="0" smtClean="0"/>
              <a:t> + (</a:t>
            </a:r>
            <a:r>
              <a:rPr lang="en-US" dirty="0" smtClean="0"/>
              <a:t>v</a:t>
            </a:r>
            <a:r>
              <a:rPr lang="ru-RU" baseline="-25000" dirty="0" smtClean="0"/>
              <a:t>1</a:t>
            </a:r>
            <a:r>
              <a:rPr lang="ru-RU" dirty="0" smtClean="0"/>
              <a:t> + </a:t>
            </a:r>
            <a:r>
              <a:rPr lang="en-US" dirty="0" smtClean="0"/>
              <a:t>v</a:t>
            </a:r>
            <a:r>
              <a:rPr lang="ru-RU" baseline="-25000" dirty="0" smtClean="0"/>
              <a:t>2</a:t>
            </a:r>
            <a:r>
              <a:rPr lang="ru-RU" dirty="0" smtClean="0"/>
              <a:t>)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i="1" dirty="0" smtClean="0"/>
              <a:t>с</a:t>
            </a:r>
            <a:r>
              <a:rPr lang="ru-RU" dirty="0" smtClean="0"/>
              <a:t> + (</a:t>
            </a:r>
            <a:r>
              <a:rPr lang="en-US" dirty="0" smtClean="0"/>
              <a:t>v</a:t>
            </a:r>
            <a:r>
              <a:rPr lang="ru-RU" baseline="-25000" dirty="0" smtClean="0"/>
              <a:t>1</a:t>
            </a:r>
            <a:r>
              <a:rPr lang="ru-RU" dirty="0" smtClean="0"/>
              <a:t> </a:t>
            </a:r>
            <a:r>
              <a:rPr lang="ru-RU" dirty="0" smtClean="0">
                <a:sym typeface="Symbol"/>
              </a:rPr>
              <a:t></a:t>
            </a:r>
            <a:r>
              <a:rPr lang="ru-RU" dirty="0" smtClean="0"/>
              <a:t> </a:t>
            </a:r>
            <a:r>
              <a:rPr lang="en-US" dirty="0" smtClean="0"/>
              <a:t>v</a:t>
            </a:r>
            <a:r>
              <a:rPr lang="ru-RU" baseline="-25000" dirty="0" smtClean="0"/>
              <a:t>2</a:t>
            </a:r>
            <a:r>
              <a:rPr lang="ru-RU" dirty="0" smtClean="0"/>
              <a:t>)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i="1" dirty="0" smtClean="0"/>
              <a:t>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201135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2004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А30. </a:t>
            </a:r>
            <a:r>
              <a:rPr lang="ru-RU" sz="2400" dirty="0" smtClean="0"/>
              <a:t>Два электрона движутся в противоположные стороны со скоростями 0,9</a:t>
            </a:r>
            <a:r>
              <a:rPr lang="ru-RU" sz="2400" i="1" dirty="0" smtClean="0"/>
              <a:t>с </a:t>
            </a:r>
            <a:r>
              <a:rPr lang="ru-RU" sz="2400" dirty="0" smtClean="0"/>
              <a:t>и 0,8</a:t>
            </a:r>
            <a:r>
              <a:rPr lang="ru-RU" sz="2400" i="1" dirty="0" smtClean="0"/>
              <a:t>с</a:t>
            </a:r>
            <a:r>
              <a:rPr lang="ru-RU" sz="2400" dirty="0" smtClean="0"/>
              <a:t> относительно Земли (</a:t>
            </a:r>
            <a:r>
              <a:rPr lang="ru-RU" sz="2400" i="1" dirty="0" smtClean="0"/>
              <a:t>с</a:t>
            </a:r>
            <a:r>
              <a:rPr lang="ru-RU" sz="2400" dirty="0" smtClean="0"/>
              <a:t> – скорость света в вакууме). Скорость </a:t>
            </a:r>
            <a:r>
              <a:rPr lang="en-US" sz="2400" dirty="0" smtClean="0"/>
              <a:t>v</a:t>
            </a:r>
            <a:r>
              <a:rPr lang="ru-RU" sz="2400" dirty="0" smtClean="0"/>
              <a:t> второго электрона в системе отсчета, связанной с первым электроном, равна</a:t>
            </a:r>
            <a:endParaRPr lang="ru-RU" sz="24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571604" y="3071810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1,7</a:t>
            </a:r>
            <a:r>
              <a:rPr lang="ru-RU" i="1" dirty="0" smtClean="0"/>
              <a:t>с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i="1" dirty="0" smtClean="0"/>
              <a:t>с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0,9</a:t>
            </a:r>
            <a:r>
              <a:rPr lang="en-US" i="1" dirty="0" smtClean="0"/>
              <a:t>c</a:t>
            </a:r>
            <a:r>
              <a:rPr lang="ru-RU" dirty="0" smtClean="0"/>
              <a:t> &lt; </a:t>
            </a:r>
            <a:r>
              <a:rPr lang="en-US" dirty="0" smtClean="0"/>
              <a:t>v</a:t>
            </a:r>
            <a:r>
              <a:rPr lang="ru-RU" dirty="0" smtClean="0"/>
              <a:t> &lt; </a:t>
            </a:r>
            <a:r>
              <a:rPr lang="en-US" i="1" dirty="0" smtClean="0"/>
              <a:t>c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0,1</a:t>
            </a:r>
            <a:r>
              <a:rPr lang="en-US" i="1" dirty="0" smtClean="0"/>
              <a:t>c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15370" cy="928694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z="2400" spc="150" dirty="0" smtClean="0">
                <a:ln w="11430"/>
                <a:solidFill>
                  <a:srgbClr val="C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(ЕГЭ 2005 г., ДЕМО) А21</a:t>
            </a:r>
            <a:r>
              <a:rPr lang="ru-RU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 </a:t>
            </a:r>
            <a:r>
              <a:rPr lang="ru-RU" sz="2400" dirty="0" smtClean="0"/>
              <a:t>Скорость света во всех инерциальных системах отсчета</a:t>
            </a:r>
            <a:endParaRPr lang="ru-RU" sz="2400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2071678"/>
            <a:ext cx="8286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не зависит ни от скорости приёмника света, ни от скорости источника света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зависит только от скорости движения источника света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зависит только от скорости приёмника света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зависит как от скорости приёмника света, так и от скорости источника света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214314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2006 г., ДЕМО) А22. </a:t>
            </a:r>
            <a:r>
              <a:rPr lang="ru-RU" sz="3200" dirty="0" smtClean="0"/>
              <a:t>Скорость света во всех инерциальных системах отсчета</a:t>
            </a:r>
            <a:endParaRPr lang="ru-RU" sz="32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28596" y="2143116"/>
            <a:ext cx="7715304" cy="4214842"/>
          </a:xfrm>
        </p:spPr>
        <p:txBody>
          <a:bodyPr>
            <a:normAutofit/>
          </a:bodyPr>
          <a:lstStyle/>
          <a:p>
            <a:pPr marL="493776" indent="-457200">
              <a:buFont typeface="+mj-lt"/>
              <a:buAutoNum type="arabicPeriod"/>
            </a:pPr>
            <a:r>
              <a:rPr lang="ru-RU" sz="2400" dirty="0" smtClean="0"/>
              <a:t>не зависит ни от скорости приёмника света, ни от скорости источника света </a:t>
            </a:r>
          </a:p>
          <a:p>
            <a:pPr marL="493776" indent="-457200">
              <a:buFont typeface="+mj-lt"/>
              <a:buAutoNum type="arabicPeriod"/>
            </a:pPr>
            <a:r>
              <a:rPr lang="ru-RU" sz="2400" dirty="0" smtClean="0"/>
              <a:t>зависит только от скорости движения источника света</a:t>
            </a:r>
          </a:p>
          <a:p>
            <a:pPr marL="493776" indent="-457200">
              <a:buFont typeface="+mj-lt"/>
              <a:buAutoNum type="arabicPeriod"/>
            </a:pPr>
            <a:r>
              <a:rPr lang="ru-RU" sz="2400" dirty="0" smtClean="0"/>
              <a:t>зависит только от скорости приёмника света</a:t>
            </a:r>
          </a:p>
          <a:p>
            <a:pPr marL="493776" indent="-457200">
              <a:buFont typeface="+mj-lt"/>
              <a:buAutoNum type="arabicPeriod"/>
            </a:pPr>
            <a:r>
              <a:rPr lang="ru-RU" sz="2400" dirty="0" smtClean="0"/>
              <a:t>зависит как от скорости приёмника света, так и от скорости источника света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501122" cy="450057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2008 г., ДЕМО) А25. </a:t>
            </a:r>
            <a:r>
              <a:rPr lang="ru-RU" sz="3200" dirty="0" smtClean="0"/>
              <a:t>Один ученый проверяет закономерности колебания пружинного маятника в лаборатории на Земле, а другой ученый – в лаборатории на космическом корабле, летящем вдали от звезд и планет с выключенным двигателем. Если маятники одинаковые, то в обеих лабораториях эти закономерности будут </a:t>
            </a:r>
            <a:endParaRPr lang="ru-RU" sz="3200" dirty="0">
              <a:solidFill>
                <a:srgbClr val="002060"/>
              </a:solidFill>
              <a:effectLst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2844" y="4286256"/>
            <a:ext cx="90011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одинаковыми при любой скорости корабля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разными, так как на корабле время течет медленнее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одинаковыми только в том случае, если скорость корабля мала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одинаковыми или разными в зависимости от модуля и направления скорости корабля 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143932" cy="307183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2010 г., ДЕМО) А18. </a:t>
            </a:r>
            <a:r>
              <a:rPr lang="ru-RU" sz="2400" dirty="0" smtClean="0"/>
              <a:t>В инерциальной системе отсчета свет от неподвижного источника распространяется со скоростью </a:t>
            </a:r>
            <a:r>
              <a:rPr lang="ru-RU" sz="2400" i="1" dirty="0" err="1" smtClean="0"/>
              <a:t>c</a:t>
            </a:r>
            <a:r>
              <a:rPr lang="ru-RU" sz="2400" i="1" dirty="0" smtClean="0"/>
              <a:t>. </a:t>
            </a:r>
            <a:r>
              <a:rPr lang="ru-RU" sz="2400" dirty="0" smtClean="0"/>
              <a:t>Источник света движется в этой системе со скоростью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υ</a:t>
            </a:r>
            <a:r>
              <a:rPr lang="ru-RU" sz="2400" i="1" dirty="0" smtClean="0"/>
              <a:t>, </a:t>
            </a:r>
            <a:r>
              <a:rPr lang="ru-RU" sz="2400" dirty="0" smtClean="0"/>
              <a:t>а зеркало – со скоростью </a:t>
            </a:r>
            <a:r>
              <a:rPr lang="ru-RU" sz="2400" i="1" dirty="0" err="1" smtClean="0"/>
              <a:t>u</a:t>
            </a:r>
            <a:r>
              <a:rPr lang="ru-RU" sz="2400" dirty="0" smtClean="0"/>
              <a:t> в противоположную сторону. С какой скоростью относительно источника распространяется свет, отраженный от зеркала? 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4071942"/>
            <a:ext cx="25717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2800" i="1" dirty="0" smtClean="0"/>
              <a:t>c – υ </a:t>
            </a:r>
            <a:endParaRPr lang="ru-RU" sz="2800" i="1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2800" i="1" dirty="0" smtClean="0"/>
              <a:t>c + υ + u </a:t>
            </a:r>
            <a:endParaRPr lang="ru-RU" sz="2800" i="1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2800" i="1" dirty="0" smtClean="0"/>
              <a:t>c + υ </a:t>
            </a:r>
            <a:endParaRPr lang="ru-RU" sz="2800" i="1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2800" i="1" dirty="0" smtClean="0"/>
              <a:t>c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4143380"/>
            <a:ext cx="4305320" cy="203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3"/>
          <p:cNvSpPr>
            <a:spLocks noGrp="1"/>
          </p:cNvSpPr>
          <p:nvPr>
            <p:ph type="title"/>
          </p:nvPr>
        </p:nvSpPr>
        <p:spPr>
          <a:xfrm>
            <a:off x="285720" y="228600"/>
            <a:ext cx="8020080" cy="2414582"/>
          </a:xfrm>
        </p:spPr>
        <p:txBody>
          <a:bodyPr>
            <a:noAutofit/>
          </a:bodyPr>
          <a:lstStyle/>
          <a:p>
            <a:pPr marL="990600" indent="-990600"/>
            <a:r>
              <a:rPr lang="ru-RU" sz="2800" dirty="0" smtClean="0"/>
              <a:t>Цель: повторение основных понятий, законов и формул </a:t>
            </a:r>
            <a:br>
              <a:rPr lang="ru-RU" sz="2800" dirty="0" smtClean="0"/>
            </a:br>
            <a:r>
              <a:rPr lang="ru-RU" sz="2800" i="1" dirty="0" smtClean="0"/>
              <a:t>ОСНОВ СПЕЦИАЛЬНОЙ ТЕОРИИ ОТНОСИТЕЛЬНОСТИ </a:t>
            </a:r>
            <a:r>
              <a:rPr lang="ru-RU" sz="2800" dirty="0" smtClean="0"/>
              <a:t>в соответствии с кодификатором ЕГЭ.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571736" y="3214686"/>
            <a:ext cx="5657864" cy="3000396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b="1" dirty="0" smtClean="0"/>
              <a:t>Элементы содержания, проверяемые на ЕГЭ</a:t>
            </a:r>
            <a:r>
              <a:rPr lang="ru-RU" dirty="0" smtClean="0"/>
              <a:t> </a:t>
            </a:r>
            <a:r>
              <a:rPr lang="ru-RU" b="1" dirty="0" smtClean="0"/>
              <a:t>2010</a:t>
            </a:r>
            <a:r>
              <a:rPr lang="ru-RU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Постулаты теории относительности Эйнштейна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Полная энергия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Энергия покоя. Дефект массы и энергия связи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/>
          </p:nvPr>
        </p:nvSpPr>
        <p:spPr>
          <a:xfrm>
            <a:off x="571472" y="5143512"/>
            <a:ext cx="8229600" cy="676275"/>
          </a:xfrm>
        </p:spPr>
        <p:txBody>
          <a:bodyPr/>
          <a:lstStyle/>
          <a:p>
            <a:pPr eaLnBrk="1" hangingPunct="1"/>
            <a:r>
              <a:rPr lang="ru-RU" dirty="0" smtClean="0"/>
              <a:t>Используемая литература</a:t>
            </a:r>
          </a:p>
        </p:txBody>
      </p:sp>
      <p:sp>
        <p:nvSpPr>
          <p:cNvPr id="63491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57166"/>
            <a:ext cx="8229600" cy="4214842"/>
          </a:xfrm>
        </p:spPr>
        <p:txBody>
          <a:bodyPr>
            <a:norm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ru-RU" b="1" dirty="0" smtClean="0"/>
              <a:t>Берков, А.В. и др. Самое полное издание типовых вариантов реальных заданий ЕГЭ 2010, Физика [Текст]: учебное пособие для выпускников. ср. учеб. заведений   / А.В. Берков, В.А. Грибов. – ООО "Издательство </a:t>
            </a:r>
            <a:r>
              <a:rPr lang="ru-RU" b="1" dirty="0" err="1" smtClean="0"/>
              <a:t>Астрель</a:t>
            </a:r>
            <a:r>
              <a:rPr lang="ru-RU" b="1" dirty="0" smtClean="0"/>
              <a:t>", 2009. – 160 с.</a:t>
            </a:r>
            <a:r>
              <a:rPr lang="ru-RU" dirty="0" smtClean="0"/>
              <a:t> 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dirty="0" smtClean="0"/>
              <a:t>ДЕМОНСТРАЦИОННЫЕ ТАБЛИЦЫ ПО ФИЗИКЕ. </a:t>
            </a:r>
            <a:r>
              <a:rPr lang="ru-RU" b="1" dirty="0" err="1" smtClean="0"/>
              <a:t>КЛАСС!ная</a:t>
            </a:r>
            <a:r>
              <a:rPr lang="ru-RU" b="1" dirty="0" smtClean="0"/>
              <a:t> физика для любознательных. </a:t>
            </a:r>
            <a:r>
              <a:rPr lang="ru-RU" dirty="0" smtClean="0"/>
              <a:t>/ </a:t>
            </a:r>
            <a:r>
              <a:rPr lang="en-US" u="sng" dirty="0" smtClean="0">
                <a:hlinkClick r:id="rId2"/>
              </a:rPr>
              <a:t>http</a:t>
            </a:r>
            <a:r>
              <a:rPr lang="ru-RU" u="sng" dirty="0" smtClean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class</a:t>
            </a:r>
            <a:r>
              <a:rPr lang="ru-RU" u="sng" dirty="0" smtClean="0">
                <a:hlinkClick r:id="rId2"/>
              </a:rPr>
              <a:t>-</a:t>
            </a:r>
            <a:r>
              <a:rPr lang="en-US" u="sng" dirty="0" err="1" smtClean="0">
                <a:hlinkClick r:id="rId2"/>
              </a:rPr>
              <a:t>fizika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narod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ru</a:t>
            </a:r>
            <a:r>
              <a:rPr lang="ru-RU" u="sng" dirty="0" smtClean="0">
                <a:hlinkClick r:id="rId2"/>
              </a:rPr>
              <a:t>/</a:t>
            </a:r>
            <a:r>
              <a:rPr lang="en-US" u="sng" dirty="0" err="1" smtClean="0">
                <a:hlinkClick r:id="rId2"/>
              </a:rPr>
              <a:t>tabl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htm</a:t>
            </a:r>
            <a:r>
              <a:rPr lang="ru-RU" dirty="0" smtClean="0"/>
              <a:t> 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b="1" dirty="0" smtClean="0"/>
              <a:t>Касьянов, В.А. Физика, 11 класс [Текст]: учебник для общеобразовательных школ / В.А. Касьянов. – ООО "Дрофа", 2004. – 116 с.</a:t>
            </a:r>
            <a:r>
              <a:rPr lang="ru-RU" dirty="0" smtClean="0"/>
              <a:t> 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b="1" dirty="0" err="1" smtClean="0"/>
              <a:t>Мякишев</a:t>
            </a:r>
            <a:r>
              <a:rPr lang="ru-RU" b="1" dirty="0" smtClean="0"/>
              <a:t>, Г.Я. и др. Физика. 11 класс  [Текст]: учебник для общеобразовательных школ   / учебник для общеобразовательных школ Г.Я. </a:t>
            </a:r>
            <a:r>
              <a:rPr lang="ru-RU" b="1" dirty="0" err="1" smtClean="0"/>
              <a:t>Мякишев</a:t>
            </a:r>
            <a:r>
              <a:rPr lang="ru-RU" b="1" dirty="0" smtClean="0"/>
              <a:t>, Б.Б. </a:t>
            </a:r>
            <a:r>
              <a:rPr lang="ru-RU" b="1" dirty="0" err="1" smtClean="0"/>
              <a:t>Буховцев</a:t>
            </a:r>
            <a:r>
              <a:rPr lang="ru-RU" b="1" dirty="0" smtClean="0"/>
              <a:t> . –" Просвещение ", 2009. – 166 с.</a:t>
            </a:r>
            <a:r>
              <a:rPr lang="ru-RU" dirty="0" smtClean="0"/>
              <a:t> 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b="1" dirty="0" smtClean="0"/>
              <a:t>Открытая физика [текст, рисунки]/ </a:t>
            </a:r>
            <a:r>
              <a:rPr lang="en-US" b="1" dirty="0" smtClean="0"/>
              <a:t>http</a:t>
            </a:r>
            <a:r>
              <a:rPr lang="ru-RU" b="1" dirty="0" smtClean="0"/>
              <a:t>://</a:t>
            </a:r>
            <a:r>
              <a:rPr lang="en-US" b="1" dirty="0" smtClean="0"/>
              <a:t>www</a:t>
            </a:r>
            <a:r>
              <a:rPr lang="ru-RU" b="1" dirty="0" smtClean="0"/>
              <a:t>.</a:t>
            </a:r>
            <a:r>
              <a:rPr lang="en-US" b="1" dirty="0" smtClean="0"/>
              <a:t>physics</a:t>
            </a:r>
            <a:r>
              <a:rPr lang="ru-RU" b="1" dirty="0" smtClean="0"/>
              <a:t>.</a:t>
            </a:r>
            <a:r>
              <a:rPr lang="en-US" b="1" dirty="0" err="1" smtClean="0"/>
              <a:t>ru</a:t>
            </a:r>
            <a:r>
              <a:rPr lang="en-US" b="1" dirty="0" smtClean="0"/>
              <a:t> </a:t>
            </a:r>
            <a:endParaRPr lang="ru-RU" dirty="0" smtClean="0"/>
          </a:p>
          <a:p>
            <a:pPr marL="228600" lvl="0" indent="-228600">
              <a:buFont typeface="+mj-lt"/>
              <a:buAutoNum type="arabicPeriod"/>
            </a:pPr>
            <a:r>
              <a:rPr lang="ru-RU" b="1" dirty="0" smtClean="0"/>
              <a:t>Подготовка к ЕГЭ </a:t>
            </a:r>
            <a:r>
              <a:rPr lang="ru-RU" u="sng" dirty="0" smtClean="0">
                <a:hlinkClick r:id="rId3"/>
              </a:rPr>
              <a:t>/</a:t>
            </a:r>
            <a:r>
              <a:rPr lang="en-US" u="sng" dirty="0" smtClean="0">
                <a:hlinkClick r:id="rId3"/>
              </a:rPr>
              <a:t>http</a:t>
            </a:r>
            <a:r>
              <a:rPr lang="ru-RU" u="sng" dirty="0" smtClean="0">
                <a:hlinkClick r:id="rId3"/>
              </a:rPr>
              <a:t>://</a:t>
            </a:r>
            <a:r>
              <a:rPr lang="en-US" u="sng" dirty="0" err="1" smtClean="0">
                <a:hlinkClick r:id="rId3"/>
              </a:rPr>
              <a:t>egephizika</a:t>
            </a:r>
            <a:r>
              <a:rPr lang="ru-RU" dirty="0" smtClean="0"/>
              <a:t> 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b="1" dirty="0" smtClean="0"/>
              <a:t>Система релятивистских частиц. Дефект массы и энергия связи ядра. Физические основы механики / </a:t>
            </a:r>
            <a:r>
              <a:rPr lang="en-US" b="1" u="sng" dirty="0" smtClean="0">
                <a:hlinkClick r:id="rId4"/>
              </a:rPr>
              <a:t>http</a:t>
            </a:r>
            <a:r>
              <a:rPr lang="ru-RU" b="1" u="sng" dirty="0" smtClean="0">
                <a:hlinkClick r:id="rId4"/>
              </a:rPr>
              <a:t>://</a:t>
            </a:r>
            <a:r>
              <a:rPr lang="en-US" b="1" u="sng" dirty="0" smtClean="0">
                <a:hlinkClick r:id="rId4"/>
              </a:rPr>
              <a:t>fn</a:t>
            </a:r>
            <a:r>
              <a:rPr lang="ru-RU" b="1" u="sng" dirty="0" smtClean="0">
                <a:hlinkClick r:id="rId4"/>
              </a:rPr>
              <a:t>.</a:t>
            </a:r>
            <a:r>
              <a:rPr lang="en-US" b="1" u="sng" dirty="0" err="1" smtClean="0">
                <a:hlinkClick r:id="rId4"/>
              </a:rPr>
              <a:t>bmstu</a:t>
            </a:r>
            <a:r>
              <a:rPr lang="ru-RU" b="1" u="sng" dirty="0" smtClean="0">
                <a:hlinkClick r:id="rId4"/>
              </a:rPr>
              <a:t>.</a:t>
            </a:r>
            <a:r>
              <a:rPr lang="en-US" b="1" u="sng" dirty="0" err="1" smtClean="0">
                <a:hlinkClick r:id="rId4"/>
              </a:rPr>
              <a:t>ru</a:t>
            </a:r>
            <a:r>
              <a:rPr lang="ru-RU" b="1" u="sng" dirty="0" smtClean="0">
                <a:hlinkClick r:id="rId4"/>
              </a:rPr>
              <a:t>/</a:t>
            </a:r>
            <a:r>
              <a:rPr lang="en-US" b="1" u="sng" dirty="0" smtClean="0">
                <a:hlinkClick r:id="rId4"/>
              </a:rPr>
              <a:t>phys</a:t>
            </a:r>
            <a:r>
              <a:rPr lang="ru-RU" b="1" u="sng" dirty="0" smtClean="0">
                <a:hlinkClick r:id="rId4"/>
              </a:rPr>
              <a:t>/</a:t>
            </a:r>
            <a:r>
              <a:rPr lang="en-US" b="1" u="sng" dirty="0" smtClean="0">
                <a:hlinkClick r:id="rId4"/>
              </a:rPr>
              <a:t>bib</a:t>
            </a:r>
            <a:r>
              <a:rPr lang="ru-RU" b="1" u="sng" dirty="0" smtClean="0">
                <a:hlinkClick r:id="rId4"/>
              </a:rPr>
              <a:t>/</a:t>
            </a:r>
            <a:r>
              <a:rPr lang="en-US" b="1" u="sng" dirty="0" err="1" smtClean="0">
                <a:hlinkClick r:id="rId4"/>
              </a:rPr>
              <a:t>physbook</a:t>
            </a:r>
            <a:r>
              <a:rPr lang="ru-RU" b="1" u="sng" dirty="0" smtClean="0">
                <a:hlinkClick r:id="rId4"/>
              </a:rPr>
              <a:t>/</a:t>
            </a:r>
            <a:r>
              <a:rPr lang="en-US" b="1" u="sng" dirty="0" smtClean="0">
                <a:hlinkClick r:id="rId4"/>
              </a:rPr>
              <a:t>tom</a:t>
            </a:r>
            <a:r>
              <a:rPr lang="ru-RU" b="1" u="sng" dirty="0" smtClean="0">
                <a:hlinkClick r:id="rId4"/>
              </a:rPr>
              <a:t>1/</a:t>
            </a:r>
            <a:r>
              <a:rPr lang="en-US" b="1" u="sng" dirty="0" err="1" smtClean="0">
                <a:hlinkClick r:id="rId4"/>
              </a:rPr>
              <a:t>ch</a:t>
            </a:r>
            <a:r>
              <a:rPr lang="ru-RU" b="1" u="sng" dirty="0" smtClean="0">
                <a:hlinkClick r:id="rId4"/>
              </a:rPr>
              <a:t>8/</a:t>
            </a:r>
            <a:r>
              <a:rPr lang="en-US" b="1" u="sng" dirty="0" err="1" smtClean="0">
                <a:hlinkClick r:id="rId4"/>
              </a:rPr>
              <a:t>texthtml</a:t>
            </a:r>
            <a:r>
              <a:rPr lang="ru-RU" b="1" u="sng" dirty="0" smtClean="0">
                <a:hlinkClick r:id="rId4"/>
              </a:rPr>
              <a:t>/</a:t>
            </a:r>
            <a:r>
              <a:rPr lang="en-US" b="1" u="sng" dirty="0" err="1" smtClean="0">
                <a:hlinkClick r:id="rId4"/>
              </a:rPr>
              <a:t>ch</a:t>
            </a:r>
            <a:r>
              <a:rPr lang="ru-RU" b="1" u="sng" dirty="0" smtClean="0">
                <a:hlinkClick r:id="rId4"/>
              </a:rPr>
              <a:t>8_7_</a:t>
            </a:r>
            <a:r>
              <a:rPr lang="en-US" b="1" u="sng" dirty="0" smtClean="0">
                <a:hlinkClick r:id="rId4"/>
              </a:rPr>
              <a:t>text</a:t>
            </a:r>
            <a:r>
              <a:rPr lang="ru-RU" b="1" u="sng" dirty="0" smtClean="0">
                <a:hlinkClick r:id="rId4"/>
              </a:rPr>
              <a:t>.</a:t>
            </a:r>
            <a:r>
              <a:rPr lang="en-US" b="1" u="sng" dirty="0" err="1" smtClean="0">
                <a:hlinkClick r:id="rId4"/>
              </a:rPr>
              <a:t>htm</a:t>
            </a:r>
            <a:r>
              <a:rPr lang="ru-RU" b="1" dirty="0" smtClean="0"/>
              <a:t> </a:t>
            </a:r>
            <a:endParaRPr lang="ru-RU" dirty="0" smtClean="0"/>
          </a:p>
          <a:p>
            <a:pPr marL="228600" lvl="0" indent="-228600">
              <a:buFont typeface="+mj-lt"/>
              <a:buAutoNum type="arabicPeriod"/>
            </a:pPr>
            <a:r>
              <a:rPr lang="ru-RU" b="1" dirty="0" smtClean="0"/>
              <a:t>Состав ядра. Ядерные силы. Энергия связи ядра . Портал естественных наук / </a:t>
            </a:r>
            <a:r>
              <a:rPr lang="en-US" b="1" u="sng" dirty="0" smtClean="0">
                <a:hlinkClick r:id="rId5"/>
              </a:rPr>
              <a:t>http</a:t>
            </a:r>
            <a:r>
              <a:rPr lang="ru-RU" b="1" u="sng" dirty="0" smtClean="0">
                <a:hlinkClick r:id="rId5"/>
              </a:rPr>
              <a:t>://</a:t>
            </a:r>
            <a:r>
              <a:rPr lang="en-US" b="1" u="sng" dirty="0" smtClean="0">
                <a:hlinkClick r:id="rId5"/>
              </a:rPr>
              <a:t>e</a:t>
            </a:r>
            <a:r>
              <a:rPr lang="ru-RU" b="1" u="sng" dirty="0" smtClean="0">
                <a:hlinkClick r:id="rId5"/>
              </a:rPr>
              <a:t>-</a:t>
            </a:r>
            <a:r>
              <a:rPr lang="en-US" b="1" u="sng" dirty="0" smtClean="0">
                <a:hlinkClick r:id="rId5"/>
              </a:rPr>
              <a:t>science</a:t>
            </a:r>
            <a:r>
              <a:rPr lang="ru-RU" b="1" u="sng" dirty="0" smtClean="0">
                <a:hlinkClick r:id="rId5"/>
              </a:rPr>
              <a:t>.</a:t>
            </a:r>
            <a:r>
              <a:rPr lang="en-US" b="1" u="sng" dirty="0" err="1" smtClean="0">
                <a:hlinkClick r:id="rId5"/>
              </a:rPr>
              <a:t>ru</a:t>
            </a:r>
            <a:r>
              <a:rPr lang="ru-RU" b="1" u="sng" dirty="0" smtClean="0">
                <a:hlinkClick r:id="rId5"/>
              </a:rPr>
              <a:t>/</a:t>
            </a:r>
            <a:r>
              <a:rPr lang="en-US" b="1" u="sng" dirty="0" smtClean="0">
                <a:hlinkClick r:id="rId5"/>
              </a:rPr>
              <a:t>physics</a:t>
            </a:r>
            <a:r>
              <a:rPr lang="ru-RU" b="1" u="sng" dirty="0" smtClean="0">
                <a:hlinkClick r:id="rId5"/>
              </a:rPr>
              <a:t>/</a:t>
            </a:r>
            <a:r>
              <a:rPr lang="en-US" b="1" u="sng" dirty="0" smtClean="0">
                <a:hlinkClick r:id="rId5"/>
              </a:rPr>
              <a:t>theory</a:t>
            </a:r>
            <a:r>
              <a:rPr lang="ru-RU" b="1" u="sng" dirty="0" smtClean="0">
                <a:hlinkClick r:id="rId5"/>
              </a:rPr>
              <a:t>/?</a:t>
            </a:r>
            <a:r>
              <a:rPr lang="en-US" b="1" u="sng" dirty="0" smtClean="0">
                <a:hlinkClick r:id="rId5"/>
              </a:rPr>
              <a:t>t=6</a:t>
            </a:r>
            <a:r>
              <a:rPr lang="ru-RU" b="1" dirty="0" smtClean="0"/>
              <a:t> </a:t>
            </a:r>
            <a:endParaRPr lang="ru-RU" dirty="0" smtClean="0"/>
          </a:p>
          <a:p>
            <a:pPr marL="228600" lvl="0" indent="-228600">
              <a:buFont typeface="+mj-lt"/>
              <a:buAutoNum type="arabicPeriod"/>
            </a:pPr>
            <a:r>
              <a:rPr lang="ru-RU" b="1" dirty="0" smtClean="0"/>
              <a:t>Справочник по физике. Оптика . </a:t>
            </a:r>
            <a:r>
              <a:rPr lang="en-US" b="1" dirty="0" smtClean="0"/>
              <a:t>www</a:t>
            </a:r>
            <a:r>
              <a:rPr lang="ru-RU" b="1" dirty="0" smtClean="0"/>
              <a:t>. </a:t>
            </a:r>
            <a:r>
              <a:rPr lang="en-US" b="1" dirty="0" smtClean="0"/>
              <a:t>Abitura.com/ </a:t>
            </a:r>
            <a:r>
              <a:rPr lang="en-US" b="1" u="sng" dirty="0" smtClean="0">
                <a:hlinkClick r:id="rId6"/>
              </a:rPr>
              <a:t>http://www.abitura.com/handbook/optic9.html</a:t>
            </a:r>
            <a:r>
              <a:rPr lang="ru-RU" b="1" dirty="0" smtClean="0"/>
              <a:t> </a:t>
            </a:r>
            <a:endParaRPr lang="ru-RU" dirty="0" smtClean="0"/>
          </a:p>
          <a:p>
            <a:pPr marL="228600" lvl="0" indent="-228600">
              <a:buFont typeface="+mj-lt"/>
              <a:buAutoNum type="arabicPeriod"/>
            </a:pPr>
            <a:r>
              <a:rPr lang="ru-RU" b="1" dirty="0" smtClean="0"/>
              <a:t>Федеральный институт педагогических измерений. Контрольные измерительные материалы (КИМ) Физика //[Электронный ресурс]// </a:t>
            </a:r>
            <a:r>
              <a:rPr lang="en-US" b="1" u="sng" dirty="0" smtClean="0">
                <a:hlinkClick r:id="rId7"/>
              </a:rPr>
              <a:t>http</a:t>
            </a:r>
            <a:r>
              <a:rPr lang="ru-RU" b="1" u="sng" dirty="0" smtClean="0">
                <a:hlinkClick r:id="rId7"/>
              </a:rPr>
              <a:t>://</a:t>
            </a:r>
            <a:r>
              <a:rPr lang="en-US" b="1" u="sng" dirty="0" err="1" smtClean="0">
                <a:hlinkClick r:id="rId7"/>
              </a:rPr>
              <a:t>fipi</a:t>
            </a:r>
            <a:r>
              <a:rPr lang="ru-RU" b="1" u="sng" dirty="0" smtClean="0">
                <a:hlinkClick r:id="rId7"/>
              </a:rPr>
              <a:t>.</a:t>
            </a:r>
            <a:r>
              <a:rPr lang="en-US" b="1" u="sng" dirty="0" err="1" smtClean="0">
                <a:hlinkClick r:id="rId7"/>
              </a:rPr>
              <a:t>ru</a:t>
            </a:r>
            <a:r>
              <a:rPr lang="ru-RU" b="1" u="sng" dirty="0" smtClean="0">
                <a:hlinkClick r:id="rId7"/>
              </a:rPr>
              <a:t>/</a:t>
            </a:r>
            <a:r>
              <a:rPr lang="en-US" b="1" u="sng" dirty="0" smtClean="0">
                <a:hlinkClick r:id="rId7"/>
              </a:rPr>
              <a:t>view</a:t>
            </a:r>
            <a:r>
              <a:rPr lang="ru-RU" b="1" u="sng" dirty="0" smtClean="0">
                <a:hlinkClick r:id="rId7"/>
              </a:rPr>
              <a:t>/</a:t>
            </a:r>
            <a:r>
              <a:rPr lang="en-US" b="1" u="sng" dirty="0" smtClean="0">
                <a:hlinkClick r:id="rId7"/>
              </a:rPr>
              <a:t>sections</a:t>
            </a:r>
            <a:r>
              <a:rPr lang="ru-RU" b="1" u="sng" dirty="0" smtClean="0">
                <a:hlinkClick r:id="rId7"/>
              </a:rPr>
              <a:t>/92/</a:t>
            </a:r>
            <a:r>
              <a:rPr lang="en-US" b="1" u="sng" dirty="0" smtClean="0">
                <a:hlinkClick r:id="rId7"/>
              </a:rPr>
              <a:t>docs</a:t>
            </a:r>
            <a:r>
              <a:rPr lang="ru-RU" b="1" u="sng" dirty="0" smtClean="0">
                <a:hlinkClick r:id="rId7"/>
              </a:rPr>
              <a:t>/</a:t>
            </a:r>
            <a:r>
              <a:rPr lang="ru-RU" b="1" dirty="0" smtClean="0"/>
              <a:t> </a:t>
            </a:r>
            <a:endParaRPr lang="ru-RU" dirty="0" smtClean="0"/>
          </a:p>
          <a:p>
            <a:pPr marL="228600" lvl="0" indent="-228600">
              <a:buFont typeface="+mj-lt"/>
              <a:buAutoNum type="arabicPeriod"/>
            </a:pPr>
            <a:r>
              <a:rPr lang="ru-RU" b="1" dirty="0" smtClean="0"/>
              <a:t>Энергия Связи и Дефект Массы Ядра . </a:t>
            </a:r>
            <a:r>
              <a:rPr lang="ru-RU" u="sng" dirty="0" smtClean="0">
                <a:hlinkClick r:id="rId8"/>
              </a:rPr>
              <a:t>Квантовая Физика</a:t>
            </a:r>
            <a:r>
              <a:rPr lang="ru-RU" dirty="0" smtClean="0"/>
              <a:t>. / </a:t>
            </a:r>
            <a:r>
              <a:rPr lang="en-US" dirty="0" smtClean="0"/>
              <a:t>http</a:t>
            </a:r>
            <a:r>
              <a:rPr lang="ru-RU" dirty="0" smtClean="0"/>
              <a:t>://</a:t>
            </a:r>
            <a:r>
              <a:rPr lang="en-US" dirty="0" err="1" smtClean="0"/>
              <a:t>sfiz</a:t>
            </a:r>
            <a:r>
              <a:rPr lang="ru-RU" dirty="0" smtClean="0"/>
              <a:t>.</a:t>
            </a:r>
            <a:r>
              <a:rPr lang="en-US" dirty="0" err="1" smtClean="0"/>
              <a:t>ru</a:t>
            </a:r>
            <a:r>
              <a:rPr lang="ru-RU" dirty="0" smtClean="0"/>
              <a:t>/</a:t>
            </a:r>
            <a:r>
              <a:rPr lang="en-US" dirty="0" smtClean="0"/>
              <a:t>page</a:t>
            </a:r>
            <a:r>
              <a:rPr lang="ru-RU" dirty="0" smtClean="0"/>
              <a:t>.</a:t>
            </a:r>
            <a:r>
              <a:rPr lang="en-US" dirty="0" err="1" smtClean="0"/>
              <a:t>php</a:t>
            </a:r>
            <a:r>
              <a:rPr lang="ru-RU" dirty="0" smtClean="0"/>
              <a:t>?</a:t>
            </a:r>
            <a:r>
              <a:rPr lang="en-US" dirty="0" smtClean="0"/>
              <a:t>id</a:t>
            </a:r>
            <a:r>
              <a:rPr lang="ru-RU" dirty="0" smtClean="0"/>
              <a:t>=124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Постулаты теории относительности Эйнштейна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1142984"/>
            <a:ext cx="6357950" cy="5715016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Специа́льная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тео́рия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относи́тельности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</a:t>
            </a:r>
            <a:r>
              <a:rPr lang="ru-RU" b="1" dirty="0" smtClean="0">
                <a:solidFill>
                  <a:srgbClr val="FF0000"/>
                </a:solidFill>
              </a:rPr>
              <a:t>СТО</a:t>
            </a:r>
            <a:r>
              <a:rPr lang="ru-RU" dirty="0" smtClean="0"/>
              <a:t>) (</a:t>
            </a:r>
            <a:r>
              <a:rPr lang="ru-RU" b="1" dirty="0" err="1" smtClean="0"/>
              <a:t>ча́стная</a:t>
            </a:r>
            <a:r>
              <a:rPr lang="ru-RU" b="1" dirty="0" smtClean="0"/>
              <a:t> </a:t>
            </a:r>
            <a:r>
              <a:rPr lang="ru-RU" b="1" dirty="0" err="1" smtClean="0"/>
              <a:t>тео́рия</a:t>
            </a:r>
            <a:r>
              <a:rPr lang="ru-RU" b="1" dirty="0" smtClean="0"/>
              <a:t> </a:t>
            </a:r>
            <a:r>
              <a:rPr lang="ru-RU" b="1" dirty="0" err="1" smtClean="0"/>
              <a:t>относи́тельности</a:t>
            </a:r>
            <a:r>
              <a:rPr lang="ru-RU" dirty="0" smtClean="0"/>
              <a:t>; </a:t>
            </a:r>
            <a:r>
              <a:rPr lang="ru-RU" b="1" dirty="0" smtClean="0"/>
              <a:t>релятивистская механика</a:t>
            </a:r>
            <a:r>
              <a:rPr lang="ru-RU" dirty="0" smtClean="0"/>
              <a:t>) — теория, описывающая движение, законы механики и пространственно-временные отношения при </a:t>
            </a:r>
            <a:r>
              <a:rPr lang="ru-RU" b="1" dirty="0" smtClean="0"/>
              <a:t>скоростях</a:t>
            </a:r>
            <a:r>
              <a:rPr lang="ru-RU" dirty="0" smtClean="0"/>
              <a:t> движения, </a:t>
            </a:r>
            <a:r>
              <a:rPr lang="ru-RU" b="1" dirty="0" smtClean="0">
                <a:solidFill>
                  <a:srgbClr val="FF0000"/>
                </a:solidFill>
              </a:rPr>
              <a:t>близких к скорости света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В </a:t>
            </a:r>
            <a:r>
              <a:rPr lang="ru-RU" b="1" dirty="0" smtClean="0"/>
              <a:t>основе</a:t>
            </a:r>
            <a:r>
              <a:rPr lang="ru-RU" dirty="0" smtClean="0"/>
              <a:t> классической механики лежит </a:t>
            </a:r>
            <a:r>
              <a:rPr lang="ru-RU" b="1" dirty="0" smtClean="0">
                <a:solidFill>
                  <a:srgbClr val="FF0000"/>
                </a:solidFill>
              </a:rPr>
              <a:t>механический принцип относительности </a:t>
            </a:r>
            <a:r>
              <a:rPr lang="ru-RU" dirty="0" smtClean="0"/>
              <a:t>(или </a:t>
            </a:r>
            <a:r>
              <a:rPr lang="ru-RU" b="1" dirty="0" smtClean="0"/>
              <a:t>принцип относительности Галилея</a:t>
            </a:r>
            <a:r>
              <a:rPr lang="ru-RU" dirty="0" smtClean="0"/>
              <a:t>): </a:t>
            </a:r>
            <a:r>
              <a:rPr lang="ru-RU" b="1" dirty="0" smtClean="0">
                <a:solidFill>
                  <a:srgbClr val="FF0000"/>
                </a:solidFill>
              </a:rPr>
              <a:t>законы динамики одинаковы во всех инерциальных системах отсчета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Законы </a:t>
            </a:r>
            <a:r>
              <a:rPr lang="ru-RU" b="1" dirty="0" smtClean="0">
                <a:solidFill>
                  <a:srgbClr val="FF0000"/>
                </a:solidFill>
              </a:rPr>
              <a:t>динамики инвариантны </a:t>
            </a:r>
            <a:r>
              <a:rPr lang="ru-RU" dirty="0" smtClean="0"/>
              <a:t>(т. е. неизменны) </a:t>
            </a:r>
            <a:r>
              <a:rPr lang="ru-RU" b="1" dirty="0" smtClean="0">
                <a:solidFill>
                  <a:srgbClr val="FF0000"/>
                </a:solidFill>
              </a:rPr>
              <a:t>относительно преобразований Галилея</a:t>
            </a:r>
            <a:r>
              <a:rPr lang="ru-RU" dirty="0" smtClean="0"/>
              <a:t>, которые позволяют вычислить координаты движущегося тела в одной инерциальной системе (K), если заданы координаты этого тела в другой инерциальной системе (K')</a:t>
            </a:r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572000" y="214290"/>
            <a:ext cx="4572000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x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 = </a:t>
            </a: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x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' + </a:t>
            </a: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υt, y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 = </a:t>
            </a: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y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', </a:t>
            </a: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z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 = </a:t>
            </a: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z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', </a:t>
            </a: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t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 = </a:t>
            </a: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t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’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1142984"/>
            <a:ext cx="3357554" cy="220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786446" y="3357562"/>
            <a:ext cx="3357554" cy="646331"/>
          </a:xfrm>
          <a:prstGeom prst="rect">
            <a:avLst/>
          </a:prstGeom>
          <a:solidFill>
            <a:srgbClr val="F7F8E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Две инерциальные системы отсчета 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K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и 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K'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4000503"/>
            <a:ext cx="3357554" cy="59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4714884"/>
            <a:ext cx="2886082" cy="62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00892" y="5500702"/>
            <a:ext cx="1255577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4857784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Схема </a:t>
            </a:r>
            <a:r>
              <a:rPr lang="ru-RU" sz="2800" dirty="0" smtClean="0"/>
              <a:t>интерференционного опыта </a:t>
            </a:r>
            <a:r>
              <a:rPr lang="ru-RU" sz="2800" b="1" dirty="0" smtClean="0">
                <a:solidFill>
                  <a:srgbClr val="FF0000"/>
                </a:solidFill>
              </a:rPr>
              <a:t>Майкельсона–</a:t>
            </a:r>
            <a:r>
              <a:rPr lang="ru-RU" sz="2800" b="1" dirty="0" err="1" smtClean="0">
                <a:solidFill>
                  <a:srgbClr val="FF0000"/>
                </a:solidFill>
              </a:rPr>
              <a:t>Морли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27650" name="Picture 2" descr="C:\Program Files\Physicon\Open Physics 2.5 part 2\content\chapter4\section\paragraph1\images\4-1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0"/>
            <a:ext cx="4000496" cy="4634723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500034" y="1500174"/>
            <a:ext cx="40004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– орбитальная скорость Земли. </a:t>
            </a:r>
          </a:p>
        </p:txBody>
      </p:sp>
      <p:pic>
        <p:nvPicPr>
          <p:cNvPr id="27652" name="Picture 4" descr="C:\Program Files\Physicon\Open Physics 2.5 part 2\content\javagifs\63166759518882-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500174"/>
            <a:ext cx="266701" cy="820621"/>
          </a:xfrm>
          <a:prstGeom prst="rect">
            <a:avLst/>
          </a:prstGeom>
          <a:noFill/>
        </p:spPr>
      </p:pic>
      <p:pic>
        <p:nvPicPr>
          <p:cNvPr id="276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0" y="3214686"/>
            <a:ext cx="9231092" cy="364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Постулаты теории относительности Эйнштейна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Принцип относительности</a:t>
            </a:r>
            <a:r>
              <a:rPr lang="ru-RU" dirty="0" smtClean="0"/>
              <a:t>: </a:t>
            </a:r>
            <a:r>
              <a:rPr lang="ru-RU" b="1" dirty="0" smtClean="0"/>
              <a:t>все законы природы инвариантны по отношению к переходу от одной инерциальной системы отсчета к другой. </a:t>
            </a:r>
            <a:endParaRPr lang="ru-RU" b="1" dirty="0" smtClean="0"/>
          </a:p>
          <a:p>
            <a:r>
              <a:rPr lang="ru-RU" dirty="0" smtClean="0"/>
              <a:t>Это </a:t>
            </a:r>
            <a:r>
              <a:rPr lang="ru-RU" dirty="0" smtClean="0"/>
              <a:t>означает, что во всех инерциальных системах физические законы (не только механические) имеют одинаковую форму. </a:t>
            </a:r>
            <a:endParaRPr lang="ru-RU" dirty="0" smtClean="0"/>
          </a:p>
          <a:p>
            <a:r>
              <a:rPr lang="ru-RU" dirty="0" smtClean="0"/>
              <a:t>Таким </a:t>
            </a:r>
            <a:r>
              <a:rPr lang="ru-RU" dirty="0" smtClean="0"/>
              <a:t>образом, принцип относительности классической механики обобщается на все процессы природы, в том числе и на электромагнитные. </a:t>
            </a:r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 smtClean="0"/>
              <a:t>обобщенный принцип называют </a:t>
            </a:r>
            <a:r>
              <a:rPr lang="ru-RU" b="1" dirty="0" smtClean="0">
                <a:solidFill>
                  <a:srgbClr val="FF0000"/>
                </a:solidFill>
              </a:rPr>
              <a:t>принципом относительности Эйнштейна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Постулаты теории относительности Эйнштейна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Принцип </a:t>
            </a:r>
            <a:r>
              <a:rPr lang="ru-RU" b="1" dirty="0" smtClean="0">
                <a:solidFill>
                  <a:srgbClr val="FF0000"/>
                </a:solidFill>
              </a:rPr>
              <a:t>постоянства скорости света: </a:t>
            </a:r>
            <a:r>
              <a:rPr lang="ru-RU" b="1" dirty="0" smtClean="0"/>
              <a:t>скорость света в вакууме не зависит от скорости движения источника света или наблюдателя и одинакова во всех инерциальных системах отсчета</a:t>
            </a:r>
            <a:r>
              <a:rPr lang="ru-RU" dirty="0" smtClean="0"/>
              <a:t>. </a:t>
            </a:r>
            <a:endParaRPr lang="ru-RU" dirty="0" smtClean="0"/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Скорость </a:t>
            </a:r>
            <a:r>
              <a:rPr lang="ru-RU" dirty="0" smtClean="0"/>
              <a:t>света в СТО занимает особое положение. Это </a:t>
            </a:r>
            <a:r>
              <a:rPr lang="ru-RU" b="1" dirty="0" smtClean="0">
                <a:solidFill>
                  <a:srgbClr val="FF0000"/>
                </a:solidFill>
              </a:rPr>
              <a:t>предельная скорость </a:t>
            </a:r>
            <a:r>
              <a:rPr lang="ru-RU" dirty="0" smtClean="0"/>
              <a:t>передачи взаимодействий и сигналов из одной точки пространства в другую</a:t>
            </a:r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9178777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5794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Относительность промежутков времени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071810"/>
            <a:ext cx="4357686" cy="3786190"/>
          </a:xfrm>
        </p:spPr>
        <p:txBody>
          <a:bodyPr/>
          <a:lstStyle/>
          <a:p>
            <a:r>
              <a:rPr lang="ru-RU" dirty="0" smtClean="0"/>
              <a:t>События </a:t>
            </a:r>
            <a:r>
              <a:rPr lang="ru-RU" b="1" dirty="0" smtClean="0">
                <a:solidFill>
                  <a:srgbClr val="FF0000"/>
                </a:solidFill>
              </a:rPr>
              <a:t>одновременны</a:t>
            </a:r>
            <a:r>
              <a:rPr lang="ru-RU" dirty="0" smtClean="0"/>
              <a:t>, если синхронизованные часы показывают одинаковое время</a:t>
            </a:r>
            <a:endParaRPr lang="ru-RU" dirty="0"/>
          </a:p>
        </p:txBody>
      </p:sp>
      <p:pic>
        <p:nvPicPr>
          <p:cNvPr id="30724" name="Picture 4" descr="C:\Program Files\Physicon\Open Physics 2.5 part 2\content\chapter4\section\paragraph2\images\4-2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1500" y="3057524"/>
            <a:ext cx="4762500" cy="3800476"/>
          </a:xfrm>
          <a:prstGeom prst="rect">
            <a:avLst/>
          </a:prstGeom>
          <a:noFill/>
        </p:spPr>
      </p:pic>
      <p:pic>
        <p:nvPicPr>
          <p:cNvPr id="30726" name="Picture 6" descr="C:\Program Files\Physicon\Open Physics 2.5 part 2\content\javagifs\63166759522414-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500174"/>
            <a:ext cx="4310085" cy="1357322"/>
          </a:xfrm>
          <a:prstGeom prst="rect">
            <a:avLst/>
          </a:prstGeom>
          <a:noFill/>
        </p:spPr>
      </p:pic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6858016" y="357166"/>
            <a:ext cx="20717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β 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= 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υ 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/ 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c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6868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Относительность расстояний</a:t>
            </a:r>
            <a:endParaRPr lang="ru-RU" dirty="0"/>
          </a:p>
        </p:txBody>
      </p:sp>
      <p:pic>
        <p:nvPicPr>
          <p:cNvPr id="31746" name="Picture 2" descr="C:\Program Files\Physicon\Open Physics 2.5 part 2\content\javagifs\63166759525992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14422"/>
            <a:ext cx="6621563" cy="1000132"/>
          </a:xfrm>
          <a:prstGeom prst="rect">
            <a:avLst/>
          </a:prstGeom>
          <a:noFill/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5992"/>
            <a:ext cx="9152994" cy="45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4543428" cy="1143000"/>
          </a:xfrm>
        </p:spPr>
        <p:txBody>
          <a:bodyPr/>
          <a:lstStyle/>
          <a:p>
            <a:r>
              <a:rPr lang="ru-RU" dirty="0" smtClean="0"/>
              <a:t>Полная энергия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357430"/>
            <a:ext cx="5214942" cy="3954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600" dirty="0" smtClean="0">
                <a:latin typeface="+mj-lt"/>
                <a:ea typeface="+mj-ea"/>
                <a:cs typeface="+mj-cs"/>
              </a:rPr>
              <a:t>Энергия покоя </a:t>
            </a:r>
            <a:r>
              <a:rPr lang="en-US" sz="4600" dirty="0" smtClean="0">
                <a:latin typeface="+mj-lt"/>
                <a:ea typeface="+mj-ea"/>
                <a:cs typeface="+mj-cs"/>
              </a:rPr>
              <a:t>E0</a:t>
            </a:r>
            <a:endParaRPr lang="ru-RU" sz="4600" dirty="0" smtClean="0">
              <a:latin typeface="+mj-lt"/>
              <a:ea typeface="+mj-ea"/>
              <a:cs typeface="+mj-cs"/>
            </a:endParaRPr>
          </a:p>
          <a:p>
            <a:pPr>
              <a:buNone/>
            </a:pPr>
            <a:endParaRPr lang="ru-RU" sz="4600" dirty="0" smtClean="0">
              <a:latin typeface="+mj-lt"/>
              <a:ea typeface="+mj-ea"/>
              <a:cs typeface="+mj-cs"/>
            </a:endParaRPr>
          </a:p>
          <a:p>
            <a:pPr>
              <a:buNone/>
            </a:pPr>
            <a:r>
              <a:rPr lang="ru-RU" sz="4800" dirty="0" smtClean="0"/>
              <a:t>Кинетическая энергия </a:t>
            </a:r>
            <a:endParaRPr lang="ru-RU" sz="4600" dirty="0" smtClean="0"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C:\Program Files\Physicon\Open Physics 2.5 part 2\content\javagifs\63166759534961-1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3857628"/>
            <a:ext cx="3819541" cy="1328536"/>
          </a:xfrm>
          <a:prstGeom prst="rect">
            <a:avLst/>
          </a:prstGeom>
          <a:noFill/>
        </p:spPr>
      </p:pic>
      <p:pic>
        <p:nvPicPr>
          <p:cNvPr id="2052" name="Picture 4" descr="C:\Program Files\Physicon\Open Physics 2.5 part 2\content\javagifs\63166759535070-1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42852"/>
            <a:ext cx="3200415" cy="1614624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286512" y="2428868"/>
            <a:ext cx="20717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</a:t>
            </a:r>
            <a:r>
              <a:rPr kumimoji="0" lang="ru-RU" sz="36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0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= mc</a:t>
            </a:r>
            <a:r>
              <a:rPr kumimoji="0" lang="ru-RU" sz="3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956</TotalTime>
  <Words>1038</Words>
  <PresentationFormat>Экран (4:3)</PresentationFormat>
  <Paragraphs>91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Техническая</vt:lpstr>
      <vt:lpstr>ОСНОВЫ СПЕЦИАЛЬНОЙ ТЕОРИИ ОТНОСИТЕЛЬНОСТИ  Подготовка к ЕГЭ</vt:lpstr>
      <vt:lpstr>Цель: повторение основных понятий, законов и формул  ОСНОВ СПЕЦИАЛЬНОЙ ТЕОРИИ ОТНОСИТЕЛЬНОСТИ в соответствии с кодификатором ЕГЭ.</vt:lpstr>
      <vt:lpstr>Постулаты теории относительности Эйнштейна</vt:lpstr>
      <vt:lpstr>Схема интерференционного опыта Майкельсона–Морли</vt:lpstr>
      <vt:lpstr>Постулаты теории относительности Эйнштейна</vt:lpstr>
      <vt:lpstr>Постулаты теории относительности Эйнштейна</vt:lpstr>
      <vt:lpstr>Относительность промежутков времени</vt:lpstr>
      <vt:lpstr>Относительность расстояний</vt:lpstr>
      <vt:lpstr>Полная энергия</vt:lpstr>
      <vt:lpstr>Энергия покоя. Дефект массы и энергия связи</vt:lpstr>
      <vt:lpstr>Слайд 11</vt:lpstr>
      <vt:lpstr>Рассмотрим задачи: </vt:lpstr>
      <vt:lpstr>2002 г. А22 (КИМ). Два автомобиля движутся в противоположных направлениях со скоростями V1  и V2 относительно поверхности Земли. Чему равна скорость света от фар первого автомобиля в системе отсчета, связанной с другим автомобилем?</vt:lpstr>
      <vt:lpstr>(ЕГЭ 2003 г., КИМ) А22. Два автомобиля движутся в одном и том же направлении со скоростями v1  и v2 относительно поверхности Земли. Скорость света от фар первого  автомобиля в системе отсчета, связанной с другим автомобилем, равна</vt:lpstr>
      <vt:lpstr>(ЕГЭ 2004 г., демо) А30. Два электрона движутся в противоположные стороны со скоростями 0,9с и 0,8с относительно Земли (с – скорость света в вакууме). Скорость v второго электрона в системе отсчета, связанной с первым электроном, равна</vt:lpstr>
      <vt:lpstr>(ЕГЭ 2005 г., ДЕМО) А21. Скорость света во всех инерциальных системах отсчета</vt:lpstr>
      <vt:lpstr>(ЕГЭ 2006 г., ДЕМО) А22. Скорость света во всех инерциальных системах отсчета</vt:lpstr>
      <vt:lpstr>(ЕГЭ 2008 г., ДЕМО) А25. Один ученый проверяет закономерности колебания пружинного маятника в лаборатории на Земле, а другой ученый – в лаборатории на космическом корабле, летящем вдали от звезд и планет с выключенным двигателем. Если маятники одинаковые, то в обеих лабораториях эти закономерности будут </vt:lpstr>
      <vt:lpstr>(ЕГЭ 2010 г., ДЕМО) А18. В инерциальной системе отсчета свет от неподвижного источника распространяется со скоростью c. Источник света движется в этой системе со скоростью υ, а зеркало – со скоростью u в противоположную сторону. С какой скоростью относительно источника распространяется свет, отраженный от зеркала? </vt:lpstr>
      <vt:lpstr>Используемая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2002 г. А26 (ЕГЭ). Скорость автомобиля массой 500 кг изменяется в соответствии с графиком, приведенным на рисунке. Определите равнодействующую силу в момент времени t  = 3 с.</dc:title>
  <cp:lastModifiedBy>Ирина</cp:lastModifiedBy>
  <cp:revision>74</cp:revision>
  <dcterms:modified xsi:type="dcterms:W3CDTF">2010-05-28T11:01:31Z</dcterms:modified>
</cp:coreProperties>
</file>