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9" r:id="rId3"/>
    <p:sldId id="280" r:id="rId4"/>
    <p:sldId id="279" r:id="rId5"/>
    <p:sldId id="288" r:id="rId6"/>
    <p:sldId id="276" r:id="rId7"/>
    <p:sldId id="289" r:id="rId8"/>
    <p:sldId id="277" r:id="rId9"/>
    <p:sldId id="290" r:id="rId10"/>
    <p:sldId id="278" r:id="rId11"/>
    <p:sldId id="291" r:id="rId12"/>
    <p:sldId id="292" r:id="rId13"/>
    <p:sldId id="293" r:id="rId14"/>
    <p:sldId id="261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62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03.06.2010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5.jpeg"/><Relationship Id="rId2" Type="http://schemas.openxmlformats.org/officeDocument/2006/relationships/hyperlink" Target="http://s60.radikal.ru/i168/0911/87/f211da835287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vent-abv.ru/wp-content/uploads/laser1.jpg" TargetMode="External"/><Relationship Id="rId5" Type="http://schemas.openxmlformats.org/officeDocument/2006/relationships/image" Target="../media/image14.jpeg"/><Relationship Id="rId4" Type="http://schemas.openxmlformats.org/officeDocument/2006/relationships/hyperlink" Target="http://www.bccdc.ca/NR/rdonlyres/66AF68D0-1202-42A3-AA8B-285634C38F2F/0/class2laser.jp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upload.wikimedia.org/wikipedia/commons/7/7e/Laser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egephizika/" TargetMode="External"/><Relationship Id="rId2" Type="http://schemas.openxmlformats.org/officeDocument/2006/relationships/hyperlink" Target="http://www.posobiya.ru/SREDN_SKOOL/PHISIC/N131/index.html" TargetMode="External"/><Relationship Id="rId1" Type="http://schemas.openxmlformats.org/officeDocument/2006/relationships/slideLayout" Target="../slideLayouts/slideLayout9.xml"/><Relationship Id="rId5" Type="http://schemas.openxmlformats.org/officeDocument/2006/relationships/hyperlink" Target="http://fipi.ru/view/sections/92/docs/" TargetMode="External"/><Relationship Id="rId4" Type="http://schemas.openxmlformats.org/officeDocument/2006/relationships/hyperlink" Target="http://www.varson.ru/physics_ser9kvant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48;&#1088;&#1080;&#1085;&#1072;\&#1045;&#1043;&#1069;\&#1060;&#1080;&#1079;&#1080;&#1082;&#1072;\&#1055;&#1086;&#1076;&#1075;&#1086;&#1090;&#1086;&#1074;&#1082;&#1072;%20&#1082;%20&#1045;&#1043;&#1069;\84.%20&#1060;&#1080;&#1079;&#1080;&#1082;&#1072;%20&#1072;&#1090;&#1086;&#1084;&#1072;\&#1055;&#1083;&#1072;&#1085;&#1077;&#1090;&#1072;&#1088;&#1085;&#1072;&#1103;%20&#1084;&#1086;&#1076;&#1077;&#1083;&#1100;%20&#1072;&#1090;&#1086;&#1084;&#1072;.avi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D:\&#1048;&#1088;&#1080;&#1085;&#1072;\&#1045;&#1043;&#1069;\&#1060;&#1080;&#1079;&#1080;&#1082;&#1072;\&#1055;&#1086;&#1076;&#1075;&#1086;&#1090;&#1086;&#1074;&#1082;&#1072;%20&#1082;%20&#1045;&#1043;&#1069;\84.%20&#1060;&#1080;&#1079;&#1080;&#1082;&#1072;%20&#1072;&#1090;&#1086;&#1084;&#1072;\&#1052;&#1086;&#1076;&#1077;&#1083;&#1100;%20&#1072;&#1090;&#1086;&#1084;&#1072;.avi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ФИЗИКА АТОМА 	</a:t>
            </a:r>
            <a:br>
              <a:rPr lang="ru-RU" i="1" dirty="0" smtClean="0"/>
            </a:br>
            <a:r>
              <a:rPr lang="ru-RU" dirty="0" smtClean="0"/>
              <a:t>Подготовка к ЕГЭ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Учитель: Попова И.А.</a:t>
            </a:r>
            <a:br>
              <a:rPr lang="ru-RU" dirty="0" smtClean="0"/>
            </a:br>
            <a:r>
              <a:rPr lang="ru-RU" dirty="0" smtClean="0"/>
              <a:t>МОУ СОШ № 30</a:t>
            </a:r>
          </a:p>
          <a:p>
            <a:pPr>
              <a:defRPr/>
            </a:pPr>
            <a:r>
              <a:rPr lang="ru-RU" dirty="0" smtClean="0"/>
              <a:t>Белово 2010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2143108" cy="1142984"/>
          </a:xfrm>
        </p:spPr>
        <p:txBody>
          <a:bodyPr/>
          <a:lstStyle/>
          <a:p>
            <a:r>
              <a:rPr lang="ru-RU" dirty="0" smtClean="0"/>
              <a:t>Лазер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-214346" y="1000108"/>
            <a:ext cx="4286280" cy="5857892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Лазеры</a:t>
            </a:r>
            <a:r>
              <a:rPr lang="ru-RU" dirty="0" smtClean="0"/>
              <a:t> или </a:t>
            </a:r>
            <a:r>
              <a:rPr lang="ru-RU" b="1" dirty="0" smtClean="0">
                <a:solidFill>
                  <a:srgbClr val="FF0000"/>
                </a:solidFill>
              </a:rPr>
              <a:t>оптические квантовые генераторы</a:t>
            </a:r>
            <a:r>
              <a:rPr lang="ru-RU" dirty="0" smtClean="0"/>
              <a:t> – это современные </a:t>
            </a:r>
            <a:r>
              <a:rPr lang="ru-RU" b="1" dirty="0" smtClean="0"/>
              <a:t>когерентные</a:t>
            </a:r>
            <a:r>
              <a:rPr lang="ru-RU" dirty="0" smtClean="0"/>
              <a:t> источники излучения </a:t>
            </a:r>
          </a:p>
          <a:p>
            <a:r>
              <a:rPr lang="ru-RU" dirty="0" smtClean="0"/>
              <a:t>(</a:t>
            </a:r>
            <a:r>
              <a:rPr lang="ru-RU" b="1" dirty="0" smtClean="0"/>
              <a:t>газовых</a:t>
            </a:r>
            <a:r>
              <a:rPr lang="ru-RU" dirty="0" smtClean="0"/>
              <a:t>, </a:t>
            </a:r>
          </a:p>
          <a:p>
            <a:r>
              <a:rPr lang="ru-RU" b="1" dirty="0" smtClean="0"/>
              <a:t>твердотельных</a:t>
            </a:r>
            <a:r>
              <a:rPr lang="ru-RU" dirty="0" smtClean="0"/>
              <a:t>, </a:t>
            </a:r>
          </a:p>
          <a:p>
            <a:r>
              <a:rPr lang="ru-RU" b="1" dirty="0" smtClean="0"/>
              <a:t>полупроводниковых</a:t>
            </a:r>
            <a:r>
              <a:rPr lang="ru-RU" dirty="0" smtClean="0"/>
              <a:t>, </a:t>
            </a:r>
          </a:p>
          <a:p>
            <a:r>
              <a:rPr lang="ru-RU" dirty="0" smtClean="0"/>
              <a:t>излучающих свет в </a:t>
            </a:r>
            <a:r>
              <a:rPr lang="ru-RU" b="1" dirty="0" smtClean="0"/>
              <a:t>различных оптических диапазонах</a:t>
            </a:r>
            <a:r>
              <a:rPr lang="ru-RU" dirty="0" smtClean="0"/>
              <a:t>), </a:t>
            </a:r>
          </a:p>
          <a:p>
            <a:r>
              <a:rPr lang="ru-RU" dirty="0" smtClean="0"/>
              <a:t>обладающие целым рядом уникальных свойств.</a:t>
            </a:r>
            <a:endParaRPr lang="ru-RU" dirty="0"/>
          </a:p>
        </p:txBody>
      </p:sp>
      <p:pic>
        <p:nvPicPr>
          <p:cNvPr id="61442" name="Picture 2" descr="http://im3-tub.yandex.ru/i?id=21165160-00&amp;tov=3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0"/>
            <a:ext cx="4143372" cy="3107529"/>
          </a:xfrm>
          <a:prstGeom prst="rect">
            <a:avLst/>
          </a:prstGeom>
          <a:noFill/>
        </p:spPr>
      </p:pic>
      <p:pic>
        <p:nvPicPr>
          <p:cNvPr id="61444" name="Picture 4" descr="http://im8-tub.yandex.ru/i?id=153856194-00&amp;tov=8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628" y="3101343"/>
            <a:ext cx="4143372" cy="3756657"/>
          </a:xfrm>
          <a:prstGeom prst="rect">
            <a:avLst/>
          </a:prstGeom>
          <a:noFill/>
        </p:spPr>
      </p:pic>
      <p:pic>
        <p:nvPicPr>
          <p:cNvPr id="61446" name="Picture 6" descr="http://images.google.com/images?q=tbn:957izjfsmf26QM::event-abv.ru/wp-content/uploads/laser1.jpg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429124" y="2643182"/>
            <a:ext cx="3000396" cy="22119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7143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Лазер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Лазеры могут работать </a:t>
            </a:r>
          </a:p>
          <a:p>
            <a:r>
              <a:rPr lang="ru-RU" dirty="0" smtClean="0"/>
              <a:t>в </a:t>
            </a:r>
            <a:r>
              <a:rPr lang="ru-RU" b="1" dirty="0" smtClean="0">
                <a:solidFill>
                  <a:srgbClr val="FF0000"/>
                </a:solidFill>
              </a:rPr>
              <a:t>импульсном</a:t>
            </a:r>
            <a:r>
              <a:rPr lang="ru-RU" dirty="0" smtClean="0"/>
              <a:t> и </a:t>
            </a:r>
            <a:r>
              <a:rPr lang="ru-RU" b="1" dirty="0" smtClean="0">
                <a:solidFill>
                  <a:srgbClr val="FF0000"/>
                </a:solidFill>
              </a:rPr>
              <a:t>непрерывном</a:t>
            </a:r>
            <a:r>
              <a:rPr lang="ru-RU" dirty="0" smtClean="0"/>
              <a:t> режимах. 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Мощность излучения </a:t>
            </a:r>
            <a:r>
              <a:rPr lang="ru-RU" dirty="0" smtClean="0"/>
              <a:t>лазеров может изменяться в пределах </a:t>
            </a:r>
            <a:r>
              <a:rPr lang="ru-RU" b="1" dirty="0" smtClean="0">
                <a:solidFill>
                  <a:srgbClr val="FF0000"/>
                </a:solidFill>
              </a:rPr>
              <a:t>от долей милливатта до 10</a:t>
            </a:r>
            <a:r>
              <a:rPr lang="ru-RU" b="1" baseline="30000" dirty="0" smtClean="0">
                <a:solidFill>
                  <a:srgbClr val="FF0000"/>
                </a:solidFill>
              </a:rPr>
              <a:t>12</a:t>
            </a:r>
            <a:r>
              <a:rPr lang="ru-RU" b="1" dirty="0" smtClean="0">
                <a:solidFill>
                  <a:srgbClr val="FF0000"/>
                </a:solidFill>
              </a:rPr>
              <a:t>–10</a:t>
            </a:r>
            <a:r>
              <a:rPr lang="ru-RU" b="1" baseline="30000" dirty="0" smtClean="0">
                <a:solidFill>
                  <a:srgbClr val="FF0000"/>
                </a:solidFill>
              </a:rPr>
              <a:t>13</a:t>
            </a:r>
            <a:r>
              <a:rPr lang="ru-RU" b="1" dirty="0" smtClean="0">
                <a:solidFill>
                  <a:srgbClr val="FF0000"/>
                </a:solidFill>
              </a:rPr>
              <a:t> Вт</a:t>
            </a:r>
            <a:r>
              <a:rPr lang="ru-RU" dirty="0" smtClean="0"/>
              <a:t> (в импульсном режиме). </a:t>
            </a:r>
          </a:p>
          <a:p>
            <a:r>
              <a:rPr lang="ru-RU" dirty="0" smtClean="0"/>
              <a:t>Лазеры находят широкое применение в </a:t>
            </a:r>
          </a:p>
          <a:p>
            <a:r>
              <a:rPr lang="ru-RU" dirty="0" smtClean="0"/>
              <a:t>военной технике,</a:t>
            </a:r>
          </a:p>
          <a:p>
            <a:r>
              <a:rPr lang="ru-RU" dirty="0" smtClean="0"/>
              <a:t>в технологии обработки материалов, </a:t>
            </a:r>
          </a:p>
          <a:p>
            <a:r>
              <a:rPr lang="ru-RU" dirty="0" smtClean="0"/>
              <a:t>в медицине, </a:t>
            </a:r>
          </a:p>
          <a:p>
            <a:r>
              <a:rPr lang="ru-RU" dirty="0" smtClean="0"/>
              <a:t>в оптических системах навигации, </a:t>
            </a:r>
          </a:p>
          <a:p>
            <a:r>
              <a:rPr lang="ru-RU" dirty="0" smtClean="0"/>
              <a:t>связи и локации, </a:t>
            </a:r>
          </a:p>
          <a:p>
            <a:r>
              <a:rPr lang="ru-RU" dirty="0" smtClean="0"/>
              <a:t>в прецизионных интерференционных экспериментах, </a:t>
            </a:r>
          </a:p>
          <a:p>
            <a:r>
              <a:rPr lang="ru-RU" dirty="0" smtClean="0"/>
              <a:t>в химии, </a:t>
            </a:r>
          </a:p>
          <a:p>
            <a:r>
              <a:rPr lang="ru-RU" dirty="0" smtClean="0"/>
              <a:t>просто в быту и т. д.</a:t>
            </a:r>
            <a:endParaRPr lang="ru-RU" dirty="0"/>
          </a:p>
        </p:txBody>
      </p:sp>
      <p:pic>
        <p:nvPicPr>
          <p:cNvPr id="76802" name="Picture 2" descr="http://im4-tub.yandex.ru/i?id=38266764-04&amp;tov=4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571480"/>
            <a:ext cx="7429520" cy="5807582"/>
          </a:xfrm>
          <a:prstGeom prst="rect">
            <a:avLst/>
          </a:prstGeom>
          <a:noFill/>
        </p:spPr>
      </p:pic>
      <p:pic>
        <p:nvPicPr>
          <p:cNvPr id="76804" name="Picture 4" descr="http://www.bccdc.ca/NR/rdonlyres/66AF68D0-1202-42A3-AA8B-285634C38F2F/0/class2laser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57356" y="778440"/>
            <a:ext cx="6705594" cy="6089085"/>
          </a:xfrm>
          <a:prstGeom prst="rect">
            <a:avLst/>
          </a:prstGeom>
          <a:noFill/>
        </p:spPr>
      </p:pic>
      <p:pic>
        <p:nvPicPr>
          <p:cNvPr id="76806" name="Picture 6" descr="http://blogs.villagevoice.com/dailymusto/Images/laser_beam_led_r_550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5984" y="928670"/>
            <a:ext cx="5238750" cy="3714750"/>
          </a:xfrm>
          <a:prstGeom prst="rect">
            <a:avLst/>
          </a:prstGeom>
          <a:noFill/>
        </p:spPr>
      </p:pic>
      <p:pic>
        <p:nvPicPr>
          <p:cNvPr id="76808" name="Picture 8" descr="http://www.discoman.ru/light/Laser_K820b_eff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785918" y="928670"/>
            <a:ext cx="6096000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857232"/>
          </a:xfrm>
        </p:spPr>
        <p:txBody>
          <a:bodyPr/>
          <a:lstStyle/>
          <a:p>
            <a:r>
              <a:rPr lang="ru-RU" dirty="0" smtClean="0"/>
              <a:t>Лазер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42908" y="714356"/>
            <a:ext cx="9286908" cy="6143644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В 1916 году А. Эйнштейн предсказал, что </a:t>
            </a:r>
            <a:r>
              <a:rPr lang="ru-RU" b="1" dirty="0" smtClean="0">
                <a:solidFill>
                  <a:srgbClr val="FF0000"/>
                </a:solidFill>
              </a:rPr>
              <a:t>переход электрона в атоме с верхнего энергетического уровня на нижний </a:t>
            </a:r>
            <a:r>
              <a:rPr lang="ru-RU" dirty="0" smtClean="0"/>
              <a:t>может происходить </a:t>
            </a:r>
            <a:r>
              <a:rPr lang="ru-RU" b="1" dirty="0" smtClean="0"/>
              <a:t>под влиянием внешнего электромагнитного поля</a:t>
            </a:r>
            <a:r>
              <a:rPr lang="ru-RU" dirty="0" smtClean="0"/>
              <a:t>, </a:t>
            </a:r>
            <a:r>
              <a:rPr lang="ru-RU" b="1" dirty="0" smtClean="0"/>
              <a:t>частота которого равна собственной частоте перехода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Возникающее при этом излучение называют </a:t>
            </a:r>
            <a:r>
              <a:rPr lang="ru-RU" b="1" dirty="0" smtClean="0">
                <a:solidFill>
                  <a:srgbClr val="FF0000"/>
                </a:solidFill>
              </a:rPr>
              <a:t>вынужденным или индуцированным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Вынужденное излучение резко отличается от спонтанного излучения. </a:t>
            </a:r>
          </a:p>
          <a:p>
            <a:r>
              <a:rPr lang="ru-RU" dirty="0" smtClean="0"/>
              <a:t>В результате </a:t>
            </a:r>
            <a:r>
              <a:rPr lang="ru-RU" b="1" dirty="0" smtClean="0"/>
              <a:t>взаимодействия возбужденного атома с фотоном </a:t>
            </a:r>
            <a:r>
              <a:rPr lang="ru-RU" dirty="0" smtClean="0"/>
              <a:t>атом </a:t>
            </a:r>
            <a:r>
              <a:rPr lang="ru-RU" b="1" dirty="0" smtClean="0">
                <a:solidFill>
                  <a:srgbClr val="FF0000"/>
                </a:solidFill>
              </a:rPr>
              <a:t>испускает еще один фотон той же самой частоты</a:t>
            </a:r>
            <a:r>
              <a:rPr lang="ru-RU" dirty="0" smtClean="0"/>
              <a:t>, распространяющийся в том же направлении. </a:t>
            </a:r>
          </a:p>
          <a:p>
            <a:r>
              <a:rPr lang="ru-RU" dirty="0" smtClean="0"/>
              <a:t>С точки зрения квантовой теории, </a:t>
            </a:r>
            <a:r>
              <a:rPr lang="ru-RU" b="1" dirty="0" smtClean="0"/>
              <a:t>в результате взаимодействия возбужденного атома с фотоном</a:t>
            </a:r>
            <a:r>
              <a:rPr lang="ru-RU" dirty="0" smtClean="0"/>
              <a:t>, частота которого равна частоте перехода, </a:t>
            </a:r>
            <a:r>
              <a:rPr lang="ru-RU" b="1" dirty="0" smtClean="0">
                <a:solidFill>
                  <a:srgbClr val="FF0000"/>
                </a:solidFill>
              </a:rPr>
              <a:t>появляются два совершенно одинаковых фотона-близнеца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77826" name="Picture 2" descr="C:\Program Files\Physicon\Open Physics 2.5 part 2\content\chapter6\section\paragraph4\images\6-4-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500174"/>
            <a:ext cx="8719517" cy="285752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14282" y="0"/>
            <a:ext cx="8929718" cy="156966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Условное изображение процессов </a:t>
            </a:r>
          </a:p>
          <a:p>
            <a:pPr algn="ctr"/>
            <a:r>
              <a:rPr lang="ru-RU" sz="2400" b="1" dirty="0" smtClean="0"/>
              <a:t>(</a:t>
            </a:r>
            <a:r>
              <a:rPr lang="ru-RU" sz="2400" b="1" dirty="0" err="1" smtClean="0"/>
              <a:t>a</a:t>
            </a:r>
            <a:r>
              <a:rPr lang="ru-RU" sz="2400" b="1" dirty="0" smtClean="0"/>
              <a:t>) поглощения, </a:t>
            </a:r>
          </a:p>
          <a:p>
            <a:pPr algn="ctr"/>
            <a:r>
              <a:rPr lang="ru-RU" sz="2400" b="1" dirty="0" smtClean="0"/>
              <a:t>(</a:t>
            </a:r>
            <a:r>
              <a:rPr lang="ru-RU" sz="2400" b="1" dirty="0" err="1" smtClean="0"/>
              <a:t>b</a:t>
            </a:r>
            <a:r>
              <a:rPr lang="ru-RU" sz="2400" b="1" dirty="0" smtClean="0"/>
              <a:t>) спонтанного испускания  </a:t>
            </a:r>
          </a:p>
          <a:p>
            <a:pPr algn="ctr"/>
            <a:r>
              <a:rPr lang="ru-RU" sz="2400" b="1" dirty="0" smtClean="0"/>
              <a:t>(</a:t>
            </a:r>
            <a:r>
              <a:rPr lang="ru-RU" sz="2400" b="1" dirty="0" err="1" smtClean="0"/>
              <a:t>c</a:t>
            </a:r>
            <a:r>
              <a:rPr lang="ru-RU" sz="2400" b="1" dirty="0" smtClean="0"/>
              <a:t>) индуцированного испускания кванта. 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4000496" cy="314324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Развитие лавинообразного процесса генерации в лазере</a:t>
            </a:r>
            <a:endParaRPr lang="ru-RU" dirty="0"/>
          </a:p>
        </p:txBody>
      </p:sp>
      <p:pic>
        <p:nvPicPr>
          <p:cNvPr id="78850" name="Picture 2" descr="C:\Program Files\Physicon\Open Physics 2.5 part 2\content\chapter6\section\paragraph4\images\6-4-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7" y="0"/>
            <a:ext cx="5143504" cy="6696007"/>
          </a:xfrm>
          <a:prstGeom prst="rect">
            <a:avLst/>
          </a:prstGeom>
          <a:noFill/>
        </p:spPr>
      </p:pic>
      <p:pic>
        <p:nvPicPr>
          <p:cNvPr id="78852" name="Picture 4" descr="C:\Program Files\Physicon\Open Physics 2.5 part 2\content\chapter6\section\paragraph4\images\6-4-3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786190"/>
            <a:ext cx="4254538" cy="307181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00496" y="0"/>
            <a:ext cx="5143504" cy="685800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2500" lnSpcReduction="10000"/>
          </a:bodyPr>
          <a:lstStyle/>
          <a:p>
            <a:pPr algn="ctr"/>
            <a:r>
              <a:rPr lang="ru-RU" b="1" dirty="0" smtClean="0"/>
              <a:t>Трехуровневая схема оптической накачки. </a:t>
            </a:r>
          </a:p>
          <a:p>
            <a:r>
              <a:rPr lang="ru-RU" dirty="0" smtClean="0"/>
              <a:t>Указаны </a:t>
            </a:r>
            <a:r>
              <a:rPr lang="ru-RU" b="1" dirty="0" smtClean="0"/>
              <a:t>«времена жизни» </a:t>
            </a:r>
            <a:r>
              <a:rPr lang="ru-RU" dirty="0" smtClean="0"/>
              <a:t>уровней E</a:t>
            </a:r>
            <a:r>
              <a:rPr lang="ru-RU" baseline="-25000" dirty="0" smtClean="0"/>
              <a:t>2</a:t>
            </a:r>
            <a:r>
              <a:rPr lang="ru-RU" dirty="0" smtClean="0"/>
              <a:t> и E</a:t>
            </a:r>
            <a:r>
              <a:rPr lang="ru-RU" baseline="-25000" dirty="0" smtClean="0"/>
              <a:t>3</a:t>
            </a:r>
            <a:r>
              <a:rPr lang="ru-RU" dirty="0" smtClean="0"/>
              <a:t>. </a:t>
            </a:r>
          </a:p>
          <a:p>
            <a:r>
              <a:rPr lang="ru-RU" dirty="0" smtClean="0"/>
              <a:t>Уровень E</a:t>
            </a:r>
            <a:r>
              <a:rPr lang="ru-RU" baseline="-25000" dirty="0" smtClean="0"/>
              <a:t>2</a:t>
            </a:r>
            <a:r>
              <a:rPr lang="ru-RU" dirty="0" smtClean="0"/>
              <a:t> – </a:t>
            </a:r>
            <a:r>
              <a:rPr lang="ru-RU" b="1" dirty="0" smtClean="0"/>
              <a:t>метастабильный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Переход между уровнями E</a:t>
            </a:r>
            <a:r>
              <a:rPr lang="ru-RU" baseline="-25000" dirty="0" smtClean="0"/>
              <a:t>3</a:t>
            </a:r>
            <a:r>
              <a:rPr lang="ru-RU" dirty="0" smtClean="0"/>
              <a:t> и E</a:t>
            </a:r>
            <a:r>
              <a:rPr lang="ru-RU" baseline="-25000" dirty="0" smtClean="0"/>
              <a:t>2</a:t>
            </a:r>
            <a:r>
              <a:rPr lang="ru-RU" dirty="0" smtClean="0"/>
              <a:t> </a:t>
            </a:r>
            <a:r>
              <a:rPr lang="ru-RU" b="1" dirty="0" err="1" smtClean="0"/>
              <a:t>безызлучательный</a:t>
            </a:r>
            <a:r>
              <a:rPr lang="ru-RU" dirty="0" smtClean="0"/>
              <a:t>. </a:t>
            </a:r>
          </a:p>
          <a:p>
            <a:r>
              <a:rPr lang="ru-RU" b="1" dirty="0" smtClean="0"/>
              <a:t>Лазерный переход осуществляется между уровнями E</a:t>
            </a:r>
            <a:r>
              <a:rPr lang="ru-RU" b="1" baseline="-25000" dirty="0" smtClean="0"/>
              <a:t>2</a:t>
            </a:r>
            <a:r>
              <a:rPr lang="ru-RU" b="1" dirty="0" smtClean="0"/>
              <a:t> и E</a:t>
            </a:r>
            <a:r>
              <a:rPr lang="ru-RU" b="1" baseline="-25000" dirty="0" smtClean="0"/>
              <a:t>1</a:t>
            </a:r>
            <a:r>
              <a:rPr lang="ru-RU" b="1" dirty="0" smtClean="0"/>
              <a:t>.</a:t>
            </a:r>
            <a:r>
              <a:rPr lang="ru-RU" dirty="0" smtClean="0"/>
              <a:t> </a:t>
            </a:r>
          </a:p>
          <a:p>
            <a:r>
              <a:rPr lang="ru-RU" b="1" dirty="0" smtClean="0"/>
              <a:t>В кристалле рубина уровни E</a:t>
            </a:r>
            <a:r>
              <a:rPr lang="ru-RU" b="1" baseline="-25000" dirty="0" smtClean="0"/>
              <a:t>1</a:t>
            </a:r>
            <a:r>
              <a:rPr lang="ru-RU" b="1" dirty="0" smtClean="0"/>
              <a:t>, E</a:t>
            </a:r>
            <a:r>
              <a:rPr lang="ru-RU" b="1" baseline="-25000" dirty="0" smtClean="0"/>
              <a:t>2</a:t>
            </a:r>
            <a:r>
              <a:rPr lang="ru-RU" b="1" dirty="0" smtClean="0"/>
              <a:t> и E</a:t>
            </a:r>
            <a:r>
              <a:rPr lang="ru-RU" b="1" baseline="-25000" dirty="0" smtClean="0"/>
              <a:t>3</a:t>
            </a:r>
            <a:r>
              <a:rPr lang="ru-RU" b="1" dirty="0" smtClean="0"/>
              <a:t> принадлежат </a:t>
            </a:r>
            <a:r>
              <a:rPr lang="ru-RU" b="1" dirty="0" err="1" smtClean="0"/>
              <a:t>примесным</a:t>
            </a:r>
            <a:r>
              <a:rPr lang="ru-RU" b="1" dirty="0" smtClean="0"/>
              <a:t> атомам хрома.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Рассмотрим задачи: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ЕГЭ 2001-2010 (</a:t>
            </a:r>
            <a:r>
              <a:rPr lang="ru-RU" dirty="0" err="1" smtClean="0"/>
              <a:t>Демо</a:t>
            </a:r>
            <a:r>
              <a:rPr lang="ru-RU" dirty="0" smtClean="0"/>
              <a:t>, КИМ)</a:t>
            </a:r>
          </a:p>
          <a:p>
            <a:pPr>
              <a:defRPr/>
            </a:pPr>
            <a:r>
              <a:rPr lang="ru-RU" dirty="0" smtClean="0"/>
              <a:t>ГИА-9 2008-2010 (</a:t>
            </a:r>
            <a:r>
              <a:rPr lang="ru-RU" dirty="0" err="1" smtClean="0"/>
              <a:t>Демо</a:t>
            </a:r>
            <a:r>
              <a:rPr lang="ru-RU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208279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2001 г.) А25. </a:t>
            </a:r>
            <a:r>
              <a:rPr lang="ru-RU" sz="2400" dirty="0" smtClean="0"/>
              <a:t>На рисунке приведен спектр поглощения неизвестного газа (в середине), спектр поглощения атомов водорода (вверху)	и гелия (внизу). Что можно сказать о химическом составе газа?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5214950"/>
            <a:ext cx="77867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Газ содержит только атомы водорода,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Газ содержит только атомы гелия,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Газ содержит атомы водорода и гелия,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Газ содержит атомы водорода, гелия и еще какого-то вещества</a:t>
            </a:r>
            <a:endParaRPr lang="ru-RU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26533" y="2143116"/>
            <a:ext cx="4588841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301148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2002 г., </a:t>
            </a:r>
            <a:r>
              <a:rPr lang="ru-RU" sz="2400" b="1" dirty="0" err="1" smtClean="0">
                <a:solidFill>
                  <a:srgbClr val="FF0000"/>
                </a:solidFill>
              </a:rPr>
              <a:t>Демо</a:t>
            </a:r>
            <a:r>
              <a:rPr lang="ru-RU" sz="2400" b="1" dirty="0" smtClean="0">
                <a:solidFill>
                  <a:srgbClr val="FF0000"/>
                </a:solidFill>
              </a:rPr>
              <a:t>) А23. </a:t>
            </a:r>
            <a:r>
              <a:rPr lang="ru-RU" sz="2400" dirty="0" smtClean="0"/>
              <a:t>Из перечисленных ниже факторов выберите те, от которых зависит кинетическая энергия электронов, вылетевших с поверхности металлической пластины при ее освещении светом лампы. </a:t>
            </a:r>
            <a:br>
              <a:rPr lang="ru-RU" sz="2400" dirty="0" smtClean="0"/>
            </a:br>
            <a:r>
              <a:rPr lang="ru-RU" sz="2400" dirty="0" smtClean="0"/>
              <a:t>А. Интенсивность падающего света.</a:t>
            </a:r>
            <a:br>
              <a:rPr lang="ru-RU" sz="2400" dirty="0" smtClean="0"/>
            </a:br>
            <a:r>
              <a:rPr lang="ru-RU" sz="2400" dirty="0" smtClean="0"/>
              <a:t>Б. Частота падающего света.</a:t>
            </a:r>
            <a:br>
              <a:rPr lang="ru-RU" sz="2400" dirty="0" smtClean="0"/>
            </a:br>
            <a:r>
              <a:rPr lang="ru-RU" sz="2400" dirty="0" smtClean="0"/>
              <a:t>В. Работа выхода электрона из металла.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14480" y="3786190"/>
            <a:ext cx="292895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только 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только Б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Б и </a:t>
            </a:r>
            <a:r>
              <a:rPr lang="ru-RU" sz="2000" dirty="0" smtClean="0"/>
              <a:t>В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А, Б, В</a:t>
            </a:r>
            <a:endParaRPr lang="ru-RU" sz="2000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511288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2002 г., </a:t>
            </a:r>
            <a:r>
              <a:rPr lang="ru-RU" sz="2400" b="1" dirty="0" err="1" smtClean="0">
                <a:solidFill>
                  <a:srgbClr val="FF0000"/>
                </a:solidFill>
              </a:rPr>
              <a:t>Демо</a:t>
            </a:r>
            <a:r>
              <a:rPr lang="ru-RU" sz="2400" b="1" dirty="0" smtClean="0">
                <a:solidFill>
                  <a:srgbClr val="FF0000"/>
                </a:solidFill>
              </a:rPr>
              <a:t>) А24. </a:t>
            </a:r>
            <a:r>
              <a:rPr lang="ru-RU" sz="2400" dirty="0" smtClean="0"/>
              <a:t>На рис.А приведены спектры поглощения атомов натрия, водорода и гелия.</a:t>
            </a:r>
            <a:br>
              <a:rPr lang="ru-RU" sz="2400" dirty="0" smtClean="0"/>
            </a:br>
            <a:r>
              <a:rPr lang="ru-RU" sz="2400" dirty="0" smtClean="0"/>
              <a:t> Определите, из каких компонентов состоит газовая смесь, спектр которой показан на рис.Б.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2844" y="2428868"/>
            <a:ext cx="26432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натрий и водород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натрий и гелий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гелий и водород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натрий, водород и гелий</a:t>
            </a:r>
            <a:endParaRPr lang="ru-RU" sz="2000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1785926"/>
            <a:ext cx="5819775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4857760"/>
            <a:ext cx="607695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308292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2002 г., </a:t>
            </a:r>
            <a:r>
              <a:rPr lang="ru-RU" sz="2400" b="1" dirty="0" err="1" smtClean="0">
                <a:solidFill>
                  <a:srgbClr val="FF0000"/>
                </a:solidFill>
              </a:rPr>
              <a:t>Демо</a:t>
            </a:r>
            <a:r>
              <a:rPr lang="ru-RU" sz="2400" b="1" dirty="0" smtClean="0">
                <a:solidFill>
                  <a:srgbClr val="FF0000"/>
                </a:solidFill>
              </a:rPr>
              <a:t>) А34. </a:t>
            </a:r>
            <a:r>
              <a:rPr lang="ru-RU" sz="2400" dirty="0" smtClean="0"/>
              <a:t>При освещении катода вакуумного фотоэлемента потоком монохроматического света происходит выбивание фотоэлектронов. Как изменится максимальная кинетическая энергия фотоэлектронов при увеличении частоты падающего на катод света в 2 раза?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42976" y="4071942"/>
            <a:ext cx="68580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 err="1" smtClean="0"/>
              <a:t>не</a:t>
            </a:r>
            <a:r>
              <a:rPr lang="ru-RU" sz="2000" dirty="0" smtClean="0"/>
              <a:t> изменится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у</a:t>
            </a:r>
            <a:r>
              <a:rPr lang="ru-RU" sz="2000" dirty="0" err="1" smtClean="0"/>
              <a:t>величится</a:t>
            </a:r>
            <a:r>
              <a:rPr lang="ru-RU" sz="2000" dirty="0" smtClean="0"/>
              <a:t> в 2 раза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увеличится более, чем в 2 раза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увеличится менее, чем в 2 раза</a:t>
            </a:r>
            <a:endParaRPr lang="ru-RU" sz="2000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5429288" cy="3011486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rgbClr val="FF0000"/>
                </a:solidFill>
              </a:rPr>
              <a:t>(ЕГЭ 2002 г. КИМ) А23. </a:t>
            </a:r>
            <a:r>
              <a:rPr lang="ru-RU" sz="1800" dirty="0" smtClean="0"/>
              <a:t>Фотоэлемент освещают светом с определенной частотой и интенсивностью. На рисунке справа представлен график зависимости силы фототока в этом фотоэлементе от приложенного к нему напряжения. В случае увеличения частоты без изменения интенсивности падающего света график изменится. На каком из приведенных ниже рисунков правильно отмечено изменение графика?</a:t>
            </a:r>
            <a:endParaRPr lang="ru-RU" sz="1800" b="1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5396545" y="142852"/>
          <a:ext cx="3342659" cy="2357454"/>
        </p:xfrm>
        <a:graphic>
          <a:graphicData uri="http://schemas.openxmlformats.org/presentationml/2006/ole">
            <p:oleObj spid="_x0000_s1025" name="Picture" r:id="rId3" imgW="2447544" imgH="1719072" progId="Word.Picture.8">
              <p:embed/>
            </p:oleObj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85918" y="3214686"/>
            <a:ext cx="6248400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86380" y="4857759"/>
            <a:ext cx="2714644" cy="1662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3"/>
          <p:cNvSpPr>
            <a:spLocks noGrp="1"/>
          </p:cNvSpPr>
          <p:nvPr>
            <p:ph type="title"/>
          </p:nvPr>
        </p:nvSpPr>
        <p:spPr>
          <a:xfrm>
            <a:off x="1928794" y="228600"/>
            <a:ext cx="6377006" cy="212883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Цель: повторение основных понятий, законов и формул </a:t>
            </a:r>
            <a:br>
              <a:rPr lang="ru-RU" dirty="0" smtClean="0"/>
            </a:br>
            <a:r>
              <a:rPr lang="ru-RU" i="1" dirty="0" smtClean="0"/>
              <a:t>ФИЗИКИ АТОМА 	</a:t>
            </a:r>
            <a:br>
              <a:rPr lang="ru-RU" i="1" dirty="0" smtClean="0"/>
            </a:br>
            <a:r>
              <a:rPr lang="ru-RU" dirty="0" smtClean="0"/>
              <a:t> в соответствии с кодификатором ЕГЭ.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571736" y="3786190"/>
            <a:ext cx="5657864" cy="307181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ru-RU" b="1" dirty="0" smtClean="0"/>
              <a:t>Элементы содержания, проверяемые на ЕГЭ</a:t>
            </a:r>
            <a:r>
              <a:rPr lang="ru-RU" dirty="0" smtClean="0"/>
              <a:t> </a:t>
            </a:r>
            <a:r>
              <a:rPr lang="ru-RU" b="1" dirty="0" smtClean="0"/>
              <a:t>2010</a:t>
            </a:r>
            <a:r>
              <a:rPr lang="ru-RU" dirty="0" smtClean="0"/>
              <a:t>:</a:t>
            </a:r>
          </a:p>
          <a:p>
            <a:endParaRPr 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Планетарная модель атома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Квантовые постулаты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Линейчатые спектры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Лазер 	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501122" cy="214311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2002 г. КИМ) А24. </a:t>
            </a:r>
            <a:r>
              <a:rPr lang="ru-RU" sz="2400" dirty="0" smtClean="0"/>
              <a:t>На рисунке приведены спектры поглощения неизвестного газа (в середине), спектры поглощения атомов водорода (вверху) и гелия (внизу). Что можно сказать о химическом составе газа?</a:t>
            </a:r>
            <a:endParaRPr lang="ru-RU" sz="2400" b="1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3555" name="Picture 3" descr="an_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2071678"/>
            <a:ext cx="4329126" cy="2628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428596" y="4714884"/>
          <a:ext cx="8143932" cy="1828800"/>
        </p:xfrm>
        <a:graphic>
          <a:graphicData uri="http://schemas.openxmlformats.org/drawingml/2006/table">
            <a:tbl>
              <a:tblPr/>
              <a:tblGrid>
                <a:gridCol w="500066"/>
                <a:gridCol w="7643866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1)</a:t>
                      </a:r>
                    </a:p>
                  </a:txBody>
                  <a:tcPr marL="67945" marR="6794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smtClean="0">
                          <a:latin typeface="Times New Roman"/>
                          <a:ea typeface="Times New Roman"/>
                          <a:cs typeface="Times New Roman"/>
                        </a:rPr>
                        <a:t>Газ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содержит только атомы водорода.</a:t>
                      </a:r>
                    </a:p>
                  </a:txBody>
                  <a:tcPr marL="67945" marR="6794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2)</a:t>
                      </a:r>
                    </a:p>
                  </a:txBody>
                  <a:tcPr marL="67945" marR="6794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Газ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содержит только атомы гелия.</a:t>
                      </a:r>
                    </a:p>
                  </a:txBody>
                  <a:tcPr marL="67945" marR="6794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3)</a:t>
                      </a:r>
                    </a:p>
                  </a:txBody>
                  <a:tcPr marL="67945" marR="6794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Газ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содержит атомы водорода, гелия и еще какого-то вещества.</a:t>
                      </a:r>
                    </a:p>
                  </a:txBody>
                  <a:tcPr marL="67945" marR="6794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4)</a:t>
                      </a:r>
                    </a:p>
                  </a:txBody>
                  <a:tcPr marL="67945" marR="6794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smtClean="0">
                          <a:latin typeface="Times New Roman"/>
                          <a:ea typeface="Times New Roman"/>
                          <a:cs typeface="Times New Roman"/>
                        </a:rPr>
                        <a:t>Газ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содержит атомы водорода и гелия.</a:t>
                      </a:r>
                    </a:p>
                  </a:txBody>
                  <a:tcPr marL="67945" marR="6794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5429264"/>
            <a:ext cx="7500990" cy="767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355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2154230"/>
          </a:xfrm>
        </p:spPr>
        <p:txBody>
          <a:bodyPr>
            <a:noAutofit/>
          </a:bodyPr>
          <a:lstStyle/>
          <a:p>
            <a:pPr hangingPunct="0"/>
            <a:r>
              <a:rPr lang="ru-RU" sz="2400" b="1" dirty="0" smtClean="0">
                <a:solidFill>
                  <a:srgbClr val="FF0000"/>
                </a:solidFill>
              </a:rPr>
              <a:t>(ЕГЭ 2003 г., </a:t>
            </a:r>
            <a:r>
              <a:rPr lang="ru-RU" sz="2400" b="1" dirty="0" err="1" smtClean="0">
                <a:solidFill>
                  <a:srgbClr val="FF0000"/>
                </a:solidFill>
              </a:rPr>
              <a:t>демо</a:t>
            </a:r>
            <a:r>
              <a:rPr lang="ru-RU" sz="2400" b="1" dirty="0" smtClean="0">
                <a:solidFill>
                  <a:srgbClr val="FF0000"/>
                </a:solidFill>
              </a:rPr>
              <a:t>) А</a:t>
            </a:r>
            <a:r>
              <a:rPr lang="en-US" sz="2400" b="1" dirty="0" smtClean="0">
                <a:solidFill>
                  <a:srgbClr val="FF0000"/>
                </a:solidFill>
              </a:rPr>
              <a:t>2</a:t>
            </a:r>
            <a:r>
              <a:rPr lang="ru-RU" sz="2400" b="1" dirty="0" smtClean="0">
                <a:solidFill>
                  <a:srgbClr val="FF0000"/>
                </a:solidFill>
              </a:rPr>
              <a:t>4. </a:t>
            </a:r>
            <a:r>
              <a:rPr lang="ru-RU" sz="2400" dirty="0" smtClean="0"/>
              <a:t>Какое из приведенных ниже высказываний правильно описывает способность атомов к излучению и поглощению энергии?</a:t>
            </a:r>
            <a:br>
              <a:rPr lang="ru-RU" sz="2400" dirty="0" smtClean="0"/>
            </a:br>
            <a:r>
              <a:rPr lang="ru-RU" sz="2400" dirty="0" smtClean="0"/>
              <a:t>Изолированные атомы могут</a:t>
            </a:r>
            <a:endParaRPr lang="ru-RU" sz="2400" b="1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3000372"/>
            <a:ext cx="807249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hangingPunct="0">
              <a:buFont typeface="+mj-lt"/>
              <a:buAutoNum type="arabicPeriod"/>
            </a:pPr>
            <a:r>
              <a:rPr lang="ru-RU" dirty="0" smtClean="0"/>
              <a:t>поглощать и излучать любую порцию энергии</a:t>
            </a:r>
          </a:p>
          <a:p>
            <a:pPr marL="342900" lvl="0" indent="-342900" hangingPunct="0">
              <a:buFont typeface="+mj-lt"/>
              <a:buAutoNum type="arabicPeriod"/>
            </a:pPr>
            <a:r>
              <a:rPr lang="ru-RU" dirty="0" smtClean="0"/>
              <a:t>поглощать и излучать лишь некоторый дискретный набор значений энергии</a:t>
            </a:r>
          </a:p>
          <a:p>
            <a:pPr marL="342900" lvl="0" indent="-342900" hangingPunct="0">
              <a:buFont typeface="+mj-lt"/>
              <a:buAutoNum type="arabicPeriod"/>
            </a:pPr>
            <a:r>
              <a:rPr lang="ru-RU" dirty="0" smtClean="0"/>
              <a:t>поглощать любую порцию энергии, а излучать лишь некоторый дискретный набор значений энергии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излучать любую порцию энергии, а поглощать лишь некоторый дискретный набор значений энергии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229710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2004 г., </a:t>
            </a:r>
            <a:r>
              <a:rPr lang="ru-RU" sz="2400" b="1" dirty="0" err="1" smtClean="0">
                <a:solidFill>
                  <a:srgbClr val="FF0000"/>
                </a:solidFill>
              </a:rPr>
              <a:t>демо</a:t>
            </a:r>
            <a:r>
              <a:rPr lang="ru-RU" sz="2400" b="1" dirty="0" smtClean="0">
                <a:solidFill>
                  <a:srgbClr val="FF0000"/>
                </a:solidFill>
              </a:rPr>
              <a:t>) А20. </a:t>
            </a:r>
            <a:r>
              <a:rPr lang="ru-RU" sz="2400" dirty="0" smtClean="0"/>
              <a:t>Атом водорода находился в нормальном состоянии. При первом столкновении с другим атомом, он перешел в возбужденное состояние, а при следующем столкновении был ионизирован. Энергия системы «ядро – электрон» имела</a:t>
            </a:r>
            <a:endParaRPr lang="ru-RU" sz="2400" b="1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85786" y="2857496"/>
          <a:ext cx="7143800" cy="3095248"/>
        </p:xfrm>
        <a:graphic>
          <a:graphicData uri="http://schemas.openxmlformats.org/drawingml/2006/table">
            <a:tbl>
              <a:tblPr/>
              <a:tblGrid>
                <a:gridCol w="7143800"/>
              </a:tblGrid>
              <a:tr h="571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1. максимальное 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значение в нормальном состоянии атома</a:t>
                      </a:r>
                    </a:p>
                  </a:txBody>
                  <a:tcPr marL="67945" marR="6794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2. максимальное 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значение в возбужденном состоянии атома</a:t>
                      </a:r>
                    </a:p>
                  </a:txBody>
                  <a:tcPr marL="67945" marR="6794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3. максимальное 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значение в ионизированном состоянии атома</a:t>
                      </a:r>
                    </a:p>
                  </a:txBody>
                  <a:tcPr marL="67945" marR="6794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4. одинаковое 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значение во всех трех состояниях </a:t>
                      </a:r>
                    </a:p>
                  </a:txBody>
                  <a:tcPr marL="67945" marR="6794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4500570"/>
            <a:ext cx="6000792" cy="830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457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15370" cy="1571636"/>
          </a:xfrm>
        </p:spPr>
        <p:txBody>
          <a:bodyPr>
            <a:no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ru-RU" sz="2400" spc="150" dirty="0" smtClean="0">
                <a:ln w="11430"/>
                <a:solidFill>
                  <a:srgbClr val="C0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(ЕГЭ 2005 г., ДЕМО) А24</a:t>
            </a:r>
            <a:r>
              <a:rPr lang="ru-RU" sz="24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. </a:t>
            </a:r>
            <a:r>
              <a:rPr lang="ru-RU" sz="2400" dirty="0" smtClean="0">
                <a:solidFill>
                  <a:srgbClr val="002060"/>
                </a:solidFill>
              </a:rPr>
              <a:t>На рисунке приведены спектр поглощения неизвестного газа (в середине), спектры поглощения атомов водорода (вверху) и гелия (внизу). Что можно сказать о химическом составе газа?</a:t>
            </a:r>
            <a:endParaRPr lang="ru-RU" sz="2400" b="1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85720" y="4643446"/>
            <a:ext cx="84296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Газ содержит атомы водорода и гелия.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Газ содержит атомы водорода, гелия и еще какого-то вещества.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Газ содержит только атомы водорода.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Газ содержит только атомы гелия.</a:t>
            </a:r>
            <a:endParaRPr lang="ru-RU" sz="2400" dirty="0"/>
          </a:p>
        </p:txBody>
      </p:sp>
      <p:pic>
        <p:nvPicPr>
          <p:cNvPr id="22530" name="Picture 2" descr="an_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1857364"/>
            <a:ext cx="4114812" cy="2498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572560" cy="85725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2007 г., ДЕМО) А21. </a:t>
            </a:r>
            <a:r>
              <a:rPr lang="ru-RU" sz="2400" dirty="0" smtClean="0">
                <a:solidFill>
                  <a:srgbClr val="002060"/>
                </a:solidFill>
              </a:rPr>
              <a:t>Инфракрасное излучение испускают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8" name="Содержимое 2"/>
          <p:cNvSpPr>
            <a:spLocks noGrp="1"/>
          </p:cNvSpPr>
          <p:nvPr>
            <p:ph sz="half" idx="1"/>
          </p:nvPr>
        </p:nvSpPr>
        <p:spPr>
          <a:xfrm>
            <a:off x="357158" y="2428868"/>
            <a:ext cx="8429684" cy="250033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электроны при их направленном  движении в проводнике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атомные ядра при их превращениях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любые заряженные частицы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любые нагретые тела</a:t>
            </a:r>
            <a:endParaRPr lang="ru-RU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704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7047" name="Rectangle 7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7049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7050" name="Rectangle 10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572560" cy="121444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2007 г., ДЕМО) А26.  </a:t>
            </a:r>
            <a:r>
              <a:rPr lang="ru-RU" sz="2400" dirty="0" smtClean="0">
                <a:solidFill>
                  <a:srgbClr val="002060"/>
                </a:solidFill>
              </a:rPr>
              <a:t>На рисунках А, Б, В приведены спектры излучения паров стронция, неизвестного образца и кальция. Можно утверждать, что в образце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0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4214818"/>
            <a:ext cx="6858048" cy="250033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не содержится ни стронция, ни кальция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 содержится кальций, но нет стронция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содержатся и стронций, и кальций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содержится стронций, но нет кальция</a:t>
            </a:r>
            <a:endParaRPr lang="ru-RU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7047" name="Rectangle 7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7050" name="Rectangle 10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3857620" y="1428736"/>
          <a:ext cx="4887931" cy="2888484"/>
        </p:xfrm>
        <a:graphic>
          <a:graphicData uri="http://schemas.openxmlformats.org/presentationml/2006/ole">
            <p:oleObj spid="_x0000_s23554" name="Picture" r:id="rId3" imgW="3095640" imgH="1828800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572528" cy="250033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(ЕГЭ 2009 г., ДЕМО) А18. </a:t>
            </a:r>
            <a:r>
              <a:rPr lang="ru-RU" sz="2800" dirty="0" smtClean="0"/>
              <a:t>В некотором спектральном диапазоне угол </a:t>
            </a:r>
            <a:r>
              <a:rPr lang="ru-RU" sz="2800" dirty="0" err="1" smtClean="0"/>
              <a:t>пре-ломления</a:t>
            </a:r>
            <a:r>
              <a:rPr lang="ru-RU" sz="2800" dirty="0" smtClean="0"/>
              <a:t> лучей на границе воздух-стекло </a:t>
            </a:r>
            <a:r>
              <a:rPr lang="ru-RU" sz="2800" dirty="0" err="1" smtClean="0"/>
              <a:t>пада-ет</a:t>
            </a:r>
            <a:r>
              <a:rPr lang="ru-RU" sz="2800" dirty="0" smtClean="0"/>
              <a:t> с увеличением частоты излучения. Ход лучей для трех основных цветов при падении белого света из воздуха на границу раздела показан на рисунке. Цифрам соответствуют цвета 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7047" name="Rectangle 7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7050" name="Rectangle 10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13770" y="2928934"/>
            <a:ext cx="5567556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428596" y="2928934"/>
            <a:ext cx="228601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1) 1 – красный </a:t>
            </a:r>
          </a:p>
          <a:p>
            <a:pPr marL="268288"/>
            <a:r>
              <a:rPr lang="ru-RU" dirty="0" smtClean="0"/>
              <a:t>2 – зеленый </a:t>
            </a:r>
          </a:p>
          <a:p>
            <a:pPr marL="268288"/>
            <a:r>
              <a:rPr lang="ru-RU" dirty="0" smtClean="0"/>
              <a:t>3 – синий </a:t>
            </a:r>
          </a:p>
          <a:p>
            <a:r>
              <a:rPr lang="ru-RU" dirty="0" smtClean="0"/>
              <a:t>2) 1 – синий </a:t>
            </a:r>
          </a:p>
          <a:p>
            <a:pPr marL="268288"/>
            <a:r>
              <a:rPr lang="ru-RU" dirty="0" smtClean="0"/>
              <a:t>2 – красный </a:t>
            </a:r>
          </a:p>
          <a:p>
            <a:pPr marL="268288"/>
            <a:r>
              <a:rPr lang="ru-RU" dirty="0" smtClean="0"/>
              <a:t>3 – зеленый </a:t>
            </a:r>
          </a:p>
          <a:p>
            <a:r>
              <a:rPr lang="ru-RU" dirty="0" smtClean="0"/>
              <a:t>3) 1 – красный </a:t>
            </a:r>
          </a:p>
          <a:p>
            <a:pPr marL="268288"/>
            <a:r>
              <a:rPr lang="ru-RU" dirty="0" smtClean="0"/>
              <a:t>2 – синий </a:t>
            </a:r>
          </a:p>
          <a:p>
            <a:pPr marL="268288"/>
            <a:r>
              <a:rPr lang="ru-RU" dirty="0" smtClean="0"/>
              <a:t>3 – зеленый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28596" y="5500702"/>
            <a:ext cx="22860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4) 1 – синий </a:t>
            </a:r>
          </a:p>
          <a:p>
            <a:pPr marL="268288"/>
            <a:r>
              <a:rPr lang="ru-RU" dirty="0" smtClean="0"/>
              <a:t>2 – зеленый </a:t>
            </a:r>
          </a:p>
          <a:p>
            <a:pPr marL="268288"/>
            <a:r>
              <a:rPr lang="ru-RU" dirty="0" smtClean="0"/>
              <a:t>3 – красный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Заголовок 1"/>
          <p:cNvSpPr>
            <a:spLocks noGrp="1"/>
          </p:cNvSpPr>
          <p:nvPr>
            <p:ph type="title"/>
          </p:nvPr>
        </p:nvSpPr>
        <p:spPr>
          <a:xfrm>
            <a:off x="500034" y="6000768"/>
            <a:ext cx="8229600" cy="676275"/>
          </a:xfrm>
        </p:spPr>
        <p:txBody>
          <a:bodyPr/>
          <a:lstStyle/>
          <a:p>
            <a:pPr eaLnBrk="1" hangingPunct="1"/>
            <a:r>
              <a:rPr lang="ru-RU" dirty="0" smtClean="0"/>
              <a:t>Используемая литература</a:t>
            </a:r>
          </a:p>
        </p:txBody>
      </p:sp>
      <p:sp>
        <p:nvSpPr>
          <p:cNvPr id="63491" name="Текст 3"/>
          <p:cNvSpPr>
            <a:spLocks noGrp="1"/>
          </p:cNvSpPr>
          <p:nvPr>
            <p:ph type="body" sz="half" idx="2"/>
          </p:nvPr>
        </p:nvSpPr>
        <p:spPr>
          <a:xfrm>
            <a:off x="0" y="0"/>
            <a:ext cx="9144000" cy="6286520"/>
          </a:xfrm>
        </p:spPr>
        <p:txBody>
          <a:bodyPr>
            <a:norm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ru-RU" sz="1800" dirty="0" smtClean="0"/>
              <a:t>Атом водорода. Линейчатые спектры.  Геометрический портал. / </a:t>
            </a:r>
            <a:r>
              <a:rPr lang="en-US" sz="1800" dirty="0" smtClean="0"/>
              <a:t>http</a:t>
            </a:r>
            <a:r>
              <a:rPr lang="ru-RU" sz="1800" dirty="0" smtClean="0"/>
              <a:t>://</a:t>
            </a:r>
            <a:r>
              <a:rPr lang="en-US" sz="1800" dirty="0" err="1" smtClean="0"/>
              <a:t>neive</a:t>
            </a:r>
            <a:r>
              <a:rPr lang="ru-RU" sz="1800" dirty="0" smtClean="0"/>
              <a:t>.</a:t>
            </a:r>
            <a:r>
              <a:rPr lang="en-US" sz="1800" dirty="0" smtClean="0"/>
              <a:t>by</a:t>
            </a:r>
            <a:r>
              <a:rPr lang="ru-RU" sz="1800" dirty="0" smtClean="0"/>
              <a:t>.</a:t>
            </a:r>
            <a:r>
              <a:rPr lang="en-US" sz="1800" dirty="0" err="1" smtClean="0"/>
              <a:t>ru</a:t>
            </a:r>
            <a:r>
              <a:rPr lang="ru-RU" sz="1800" dirty="0" smtClean="0"/>
              <a:t>/</a:t>
            </a:r>
            <a:r>
              <a:rPr lang="en-US" sz="1800" dirty="0" err="1" smtClean="0"/>
              <a:t>bestsoft</a:t>
            </a:r>
            <a:r>
              <a:rPr lang="ru-RU" sz="1800" dirty="0" smtClean="0"/>
              <a:t>/9_3.</a:t>
            </a:r>
            <a:r>
              <a:rPr lang="en-US" sz="1800" dirty="0" err="1" smtClean="0"/>
              <a:t>htm</a:t>
            </a:r>
            <a:endParaRPr lang="ru-RU" sz="18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ru-RU" sz="1800" dirty="0" smtClean="0"/>
              <a:t>Берков, А.В. и др. Самое полное издание типовых вариантов реальных заданий ЕГЭ 2010, Физика [Текст]: учебное пособие для выпускников. ср. учеб. заведений   / А.В. Берков, В.А. Грибов. – ООО "Издательство </a:t>
            </a:r>
            <a:r>
              <a:rPr lang="ru-RU" sz="1800" dirty="0" err="1" smtClean="0"/>
              <a:t>Астрель</a:t>
            </a:r>
            <a:r>
              <a:rPr lang="ru-RU" sz="1800" dirty="0" smtClean="0"/>
              <a:t>", 2009. – 160 с.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800" dirty="0" smtClean="0"/>
              <a:t>Касьянов, В.А. Физика, 11 класс [Текст]: учебник для общеобразовательных школ / В.А. Касьянов. – ООО "Дрофа", 2004. – 116 с.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800" dirty="0" smtClean="0"/>
              <a:t>Квантовая физика. Электронный каталог учебных таблиц  / </a:t>
            </a:r>
            <a:r>
              <a:rPr lang="en-US" sz="1800" u="sng" dirty="0" smtClean="0">
                <a:hlinkClick r:id="rId2"/>
              </a:rPr>
              <a:t>http</a:t>
            </a:r>
            <a:r>
              <a:rPr lang="ru-RU" sz="1800" u="sng" dirty="0" smtClean="0">
                <a:hlinkClick r:id="rId2"/>
              </a:rPr>
              <a:t>://</a:t>
            </a:r>
            <a:r>
              <a:rPr lang="en-US" sz="1800" u="sng" dirty="0" smtClean="0">
                <a:hlinkClick r:id="rId2"/>
              </a:rPr>
              <a:t>www</a:t>
            </a:r>
            <a:r>
              <a:rPr lang="ru-RU" sz="1800" u="sng" dirty="0" smtClean="0">
                <a:hlinkClick r:id="rId2"/>
              </a:rPr>
              <a:t>.</a:t>
            </a:r>
            <a:r>
              <a:rPr lang="en-US" sz="1800" u="sng" dirty="0" err="1" smtClean="0">
                <a:hlinkClick r:id="rId2"/>
              </a:rPr>
              <a:t>posobiya</a:t>
            </a:r>
            <a:r>
              <a:rPr lang="ru-RU" sz="1800" u="sng" dirty="0" smtClean="0">
                <a:hlinkClick r:id="rId2"/>
              </a:rPr>
              <a:t>.</a:t>
            </a:r>
            <a:r>
              <a:rPr lang="en-US" sz="1800" u="sng" dirty="0" err="1" smtClean="0">
                <a:hlinkClick r:id="rId2"/>
              </a:rPr>
              <a:t>ru</a:t>
            </a:r>
            <a:r>
              <a:rPr lang="ru-RU" sz="1800" u="sng" dirty="0" smtClean="0">
                <a:hlinkClick r:id="rId2"/>
              </a:rPr>
              <a:t>/</a:t>
            </a:r>
            <a:r>
              <a:rPr lang="en-US" sz="1800" u="sng" dirty="0" smtClean="0">
                <a:hlinkClick r:id="rId2"/>
              </a:rPr>
              <a:t>SREDN</a:t>
            </a:r>
            <a:r>
              <a:rPr lang="ru-RU" sz="1800" u="sng" dirty="0" smtClean="0">
                <a:hlinkClick r:id="rId2"/>
              </a:rPr>
              <a:t>_</a:t>
            </a:r>
            <a:r>
              <a:rPr lang="en-US" sz="1800" u="sng" dirty="0" smtClean="0">
                <a:hlinkClick r:id="rId2"/>
              </a:rPr>
              <a:t>SKOOL</a:t>
            </a:r>
            <a:r>
              <a:rPr lang="ru-RU" sz="1800" u="sng" dirty="0" smtClean="0">
                <a:hlinkClick r:id="rId2"/>
              </a:rPr>
              <a:t>/</a:t>
            </a:r>
            <a:r>
              <a:rPr lang="en-US" sz="1800" u="sng" dirty="0" smtClean="0">
                <a:hlinkClick r:id="rId2"/>
              </a:rPr>
              <a:t>PHISIC</a:t>
            </a:r>
            <a:r>
              <a:rPr lang="ru-RU" sz="1800" u="sng" dirty="0" smtClean="0">
                <a:hlinkClick r:id="rId2"/>
              </a:rPr>
              <a:t>/</a:t>
            </a:r>
            <a:r>
              <a:rPr lang="en-US" sz="1800" u="sng" dirty="0" smtClean="0">
                <a:hlinkClick r:id="rId2"/>
              </a:rPr>
              <a:t>N</a:t>
            </a:r>
            <a:r>
              <a:rPr lang="ru-RU" sz="1800" u="sng" dirty="0" smtClean="0">
                <a:hlinkClick r:id="rId2"/>
              </a:rPr>
              <a:t>131/</a:t>
            </a:r>
            <a:r>
              <a:rPr lang="en-US" sz="1800" u="sng" dirty="0" smtClean="0">
                <a:hlinkClick r:id="rId2"/>
              </a:rPr>
              <a:t>index</a:t>
            </a:r>
            <a:r>
              <a:rPr lang="ru-RU" sz="1800" u="sng" dirty="0" smtClean="0">
                <a:hlinkClick r:id="rId2"/>
              </a:rPr>
              <a:t>.</a:t>
            </a:r>
            <a:r>
              <a:rPr lang="en-US" sz="1800" u="sng" dirty="0" smtClean="0">
                <a:hlinkClick r:id="rId2"/>
              </a:rPr>
              <a:t>html</a:t>
            </a:r>
            <a:r>
              <a:rPr lang="ru-RU" sz="1800" dirty="0" smtClean="0"/>
              <a:t>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800" dirty="0" err="1" smtClean="0"/>
              <a:t>Мякишев</a:t>
            </a:r>
            <a:r>
              <a:rPr lang="ru-RU" sz="1800" dirty="0" smtClean="0"/>
              <a:t>, Г.Я. и др. Физика. 11 класс  [Текст]: учебник для общеобразовательных школ   / учебник для общеобразовательных школ Г.Я. </a:t>
            </a:r>
            <a:r>
              <a:rPr lang="ru-RU" sz="1800" dirty="0" err="1" smtClean="0"/>
              <a:t>Мякишев</a:t>
            </a:r>
            <a:r>
              <a:rPr lang="ru-RU" sz="1800" dirty="0" smtClean="0"/>
              <a:t>, Б.Б. </a:t>
            </a:r>
            <a:r>
              <a:rPr lang="ru-RU" sz="1800" dirty="0" err="1" smtClean="0"/>
              <a:t>Буховцев</a:t>
            </a:r>
            <a:r>
              <a:rPr lang="ru-RU" sz="1800" dirty="0" smtClean="0"/>
              <a:t> . –" Просвещение ", 2009. – 166 с.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800" dirty="0" smtClean="0"/>
              <a:t>Открытая физика [текст, рисунки]/ </a:t>
            </a:r>
            <a:r>
              <a:rPr lang="en-US" sz="1800" dirty="0" smtClean="0"/>
              <a:t>http</a:t>
            </a:r>
            <a:r>
              <a:rPr lang="ru-RU" sz="1800" dirty="0" smtClean="0"/>
              <a:t>://</a:t>
            </a:r>
            <a:r>
              <a:rPr lang="en-US" sz="1800" dirty="0" smtClean="0"/>
              <a:t>www</a:t>
            </a:r>
            <a:r>
              <a:rPr lang="ru-RU" sz="1800" dirty="0" smtClean="0"/>
              <a:t>.</a:t>
            </a:r>
            <a:r>
              <a:rPr lang="en-US" sz="1800" dirty="0" smtClean="0"/>
              <a:t>physics</a:t>
            </a:r>
            <a:r>
              <a:rPr lang="ru-RU" sz="1800" dirty="0" smtClean="0"/>
              <a:t>.</a:t>
            </a:r>
            <a:r>
              <a:rPr lang="en-US" sz="1800" dirty="0" err="1" smtClean="0"/>
              <a:t>ru</a:t>
            </a:r>
            <a:r>
              <a:rPr lang="en-US" sz="1800" dirty="0" smtClean="0"/>
              <a:t> </a:t>
            </a:r>
            <a:endParaRPr lang="ru-RU" sz="18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ru-RU" sz="1800" dirty="0" smtClean="0"/>
              <a:t>Подготовка к ЕГЭ </a:t>
            </a:r>
            <a:r>
              <a:rPr lang="ru-RU" sz="1800" u="sng" dirty="0" smtClean="0">
                <a:hlinkClick r:id="rId3"/>
              </a:rPr>
              <a:t>/</a:t>
            </a:r>
            <a:r>
              <a:rPr lang="en-US" sz="1800" u="sng" dirty="0" smtClean="0">
                <a:hlinkClick r:id="rId3"/>
              </a:rPr>
              <a:t>http</a:t>
            </a:r>
            <a:r>
              <a:rPr lang="ru-RU" sz="1800" u="sng" dirty="0" smtClean="0">
                <a:hlinkClick r:id="rId3"/>
              </a:rPr>
              <a:t>://</a:t>
            </a:r>
            <a:r>
              <a:rPr lang="en-US" sz="1800" u="sng" dirty="0" err="1" smtClean="0">
                <a:hlinkClick r:id="rId3"/>
              </a:rPr>
              <a:t>egephizika</a:t>
            </a:r>
            <a:r>
              <a:rPr lang="ru-RU" sz="1800" dirty="0" smtClean="0"/>
              <a:t>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800" dirty="0" smtClean="0"/>
              <a:t>Полный комплект цветных таблиц по физике. Весь курс средней школы 100 таблиц формата А1. . Издательство ВАРСОН / </a:t>
            </a:r>
            <a:r>
              <a:rPr lang="en-US" sz="1800" u="sng" dirty="0" smtClean="0">
                <a:hlinkClick r:id="rId4"/>
              </a:rPr>
              <a:t>http://www.varson.ru/physics_ser9kvant.html</a:t>
            </a:r>
            <a:r>
              <a:rPr lang="ru-RU" sz="1800" dirty="0" smtClean="0"/>
              <a:t>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800" dirty="0" smtClean="0"/>
              <a:t>Федеральный институт педагогических измерений. Контрольные измерительные материалы (КИМ) Физика //[Электронный ресурс]// </a:t>
            </a:r>
            <a:r>
              <a:rPr lang="en-US" sz="1800" u="sng" dirty="0" smtClean="0">
                <a:hlinkClick r:id="rId5"/>
              </a:rPr>
              <a:t>http</a:t>
            </a:r>
            <a:r>
              <a:rPr lang="ru-RU" sz="1800" u="sng" dirty="0" smtClean="0">
                <a:hlinkClick r:id="rId5"/>
              </a:rPr>
              <a:t>://</a:t>
            </a:r>
            <a:r>
              <a:rPr lang="en-US" sz="1800" u="sng" dirty="0" err="1" smtClean="0">
                <a:hlinkClick r:id="rId5"/>
              </a:rPr>
              <a:t>fipi</a:t>
            </a:r>
            <a:r>
              <a:rPr lang="ru-RU" sz="1800" u="sng" dirty="0" smtClean="0">
                <a:hlinkClick r:id="rId5"/>
              </a:rPr>
              <a:t>.</a:t>
            </a:r>
            <a:r>
              <a:rPr lang="en-US" sz="1800" u="sng" dirty="0" err="1" smtClean="0">
                <a:hlinkClick r:id="rId5"/>
              </a:rPr>
              <a:t>ru</a:t>
            </a:r>
            <a:r>
              <a:rPr lang="ru-RU" sz="1800" u="sng" dirty="0" smtClean="0">
                <a:hlinkClick r:id="rId5"/>
              </a:rPr>
              <a:t>/</a:t>
            </a:r>
            <a:r>
              <a:rPr lang="en-US" sz="1800" u="sng" dirty="0" smtClean="0">
                <a:hlinkClick r:id="rId5"/>
              </a:rPr>
              <a:t>view</a:t>
            </a:r>
            <a:r>
              <a:rPr lang="ru-RU" sz="1800" u="sng" dirty="0" smtClean="0">
                <a:hlinkClick r:id="rId5"/>
              </a:rPr>
              <a:t>/</a:t>
            </a:r>
            <a:r>
              <a:rPr lang="en-US" sz="1800" u="sng" dirty="0" smtClean="0">
                <a:hlinkClick r:id="rId5"/>
              </a:rPr>
              <a:t>sections</a:t>
            </a:r>
            <a:r>
              <a:rPr lang="ru-RU" sz="1800" u="sng" dirty="0" smtClean="0">
                <a:hlinkClick r:id="rId5"/>
              </a:rPr>
              <a:t>/92/</a:t>
            </a:r>
            <a:r>
              <a:rPr lang="en-US" sz="1800" u="sng" dirty="0" smtClean="0">
                <a:hlinkClick r:id="rId5"/>
              </a:rPr>
              <a:t>docs</a:t>
            </a:r>
            <a:r>
              <a:rPr lang="ru-RU" sz="1800" u="sng" dirty="0" smtClean="0">
                <a:hlinkClick r:id="rId5"/>
              </a:rPr>
              <a:t>/</a:t>
            </a:r>
            <a:r>
              <a:rPr lang="ru-RU" sz="1800" dirty="0" smtClean="0"/>
              <a:t>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800" dirty="0" smtClean="0"/>
              <a:t>Фотон. Большая советская энциклопедия. </a:t>
            </a:r>
            <a:r>
              <a:rPr lang="ru-RU" sz="1800" dirty="0" err="1" smtClean="0"/>
              <a:t>Яндекс-словари</a:t>
            </a:r>
            <a:r>
              <a:rPr lang="ru-RU" sz="1800" dirty="0" smtClean="0"/>
              <a:t> / </a:t>
            </a:r>
            <a:r>
              <a:rPr lang="en-US" sz="1800" dirty="0" smtClean="0"/>
              <a:t>http</a:t>
            </a:r>
            <a:r>
              <a:rPr lang="ru-RU" sz="1800" dirty="0" smtClean="0"/>
              <a:t>://</a:t>
            </a:r>
            <a:r>
              <a:rPr lang="en-US" sz="1800" dirty="0" err="1" smtClean="0"/>
              <a:t>slovari</a:t>
            </a:r>
            <a:r>
              <a:rPr lang="ru-RU" sz="1800" dirty="0" smtClean="0"/>
              <a:t>.</a:t>
            </a:r>
            <a:r>
              <a:rPr lang="en-US" sz="1800" dirty="0" err="1" smtClean="0"/>
              <a:t>yandex</a:t>
            </a:r>
            <a:r>
              <a:rPr lang="ru-RU" sz="1800" dirty="0" smtClean="0"/>
              <a:t>.</a:t>
            </a:r>
            <a:r>
              <a:rPr lang="en-US" sz="1800" dirty="0" err="1" smtClean="0"/>
              <a:t>ru</a:t>
            </a:r>
            <a:r>
              <a:rPr lang="ru-RU" sz="1800" dirty="0" smtClean="0"/>
              <a:t>/</a:t>
            </a:r>
            <a:r>
              <a:rPr lang="en-US" sz="1800" dirty="0" err="1" smtClean="0"/>
              <a:t>dict</a:t>
            </a:r>
            <a:r>
              <a:rPr lang="ru-RU" sz="1800" dirty="0" smtClean="0"/>
              <a:t>/</a:t>
            </a:r>
            <a:r>
              <a:rPr lang="en-US" sz="1800" dirty="0" err="1" smtClean="0"/>
              <a:t>bse</a:t>
            </a:r>
            <a:r>
              <a:rPr lang="ru-RU" sz="1800" dirty="0" smtClean="0"/>
              <a:t>/</a:t>
            </a:r>
            <a:r>
              <a:rPr lang="en-US" sz="1800" dirty="0" smtClean="0"/>
              <a:t>article</a:t>
            </a:r>
            <a:r>
              <a:rPr lang="ru-RU" sz="1800" dirty="0" smtClean="0"/>
              <a:t>/00085/02500.</a:t>
            </a:r>
            <a:r>
              <a:rPr lang="en-US" sz="1800" dirty="0" err="1" smtClean="0"/>
              <a:t>htm</a:t>
            </a:r>
            <a:r>
              <a:rPr lang="ru-RU" sz="18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gannalv.narod.ru/pic/1H1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28726" y="0"/>
            <a:ext cx="5238750" cy="3810000"/>
          </a:xfrm>
          <a:prstGeom prst="rect">
            <a:avLst/>
          </a:prstGeom>
          <a:noFill/>
        </p:spPr>
      </p:pic>
      <p:pic>
        <p:nvPicPr>
          <p:cNvPr id="45058" name="Picture 2" descr="C:\Program Files\Physicon\Open Physics 2.5 part 2\content\chapter6\section\paragraph1\images\6-1-1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500438"/>
            <a:ext cx="2643206" cy="2643208"/>
          </a:xfrm>
          <a:prstGeom prst="rect">
            <a:avLst/>
          </a:prstGeom>
          <a:noFill/>
        </p:spPr>
      </p:pic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6143644"/>
            <a:ext cx="31432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Модель атома Дж. Томсона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00430" y="0"/>
            <a:ext cx="5643570" cy="10001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Планетарная модель атома</a:t>
            </a:r>
            <a:endParaRPr lang="ru-RU" dirty="0"/>
          </a:p>
        </p:txBody>
      </p:sp>
      <p:pic>
        <p:nvPicPr>
          <p:cNvPr id="7" name="Планетарная модель атома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4572000" y="2071678"/>
            <a:ext cx="3352800" cy="274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00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4" y="0"/>
            <a:ext cx="4000496" cy="1571612"/>
          </a:xfrm>
        </p:spPr>
        <p:txBody>
          <a:bodyPr/>
          <a:lstStyle/>
          <a:p>
            <a:r>
              <a:rPr lang="ru-RU" dirty="0" smtClean="0"/>
              <a:t>Опыт Резерфорда</a:t>
            </a:r>
            <a:endParaRPr lang="ru-RU" dirty="0"/>
          </a:p>
        </p:txBody>
      </p:sp>
      <p:pic>
        <p:nvPicPr>
          <p:cNvPr id="48130" name="Picture 2" descr="C:\Program Files\Physicon\Open Physics 2.5 part 2\content\chapter6\section\paragraph1\images\6-1-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4957474" cy="2814642"/>
          </a:xfrm>
          <a:prstGeom prst="rect">
            <a:avLst/>
          </a:prstGeom>
          <a:noFill/>
        </p:spPr>
      </p:pic>
      <p:sp>
        <p:nvSpPr>
          <p:cNvPr id="5" name="Прямоугольная выноска 4"/>
          <p:cNvSpPr/>
          <p:nvPr/>
        </p:nvSpPr>
        <p:spPr>
          <a:xfrm>
            <a:off x="0" y="3143248"/>
            <a:ext cx="2357422" cy="1000132"/>
          </a:xfrm>
          <a:prstGeom prst="wedgeRectCallout">
            <a:avLst>
              <a:gd name="adj1" fmla="val -30003"/>
              <a:gd name="adj2" fmla="val -711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Свинцовый контейнер с радиоактивным веществом</a:t>
            </a:r>
            <a:endParaRPr lang="ru-RU" b="1" dirty="0"/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2928926" y="0"/>
            <a:ext cx="2357422" cy="571504"/>
          </a:xfrm>
          <a:prstGeom prst="wedgeRectCallout">
            <a:avLst>
              <a:gd name="adj1" fmla="val -21898"/>
              <a:gd name="adj2" fmla="val 1100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Экран, покрытый сернистым цинком</a:t>
            </a:r>
            <a:endParaRPr lang="ru-RU" b="1" dirty="0"/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0" y="0"/>
            <a:ext cx="1928826" cy="571504"/>
          </a:xfrm>
          <a:prstGeom prst="wedgeRectCallout">
            <a:avLst>
              <a:gd name="adj1" fmla="val 54392"/>
              <a:gd name="adj2" fmla="val 1363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Золотая фольга</a:t>
            </a:r>
            <a:endParaRPr lang="ru-RU" b="1" dirty="0"/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2285984" y="2500306"/>
            <a:ext cx="1571636" cy="571504"/>
          </a:xfrm>
          <a:prstGeom prst="wedgeRectCallout">
            <a:avLst>
              <a:gd name="adj1" fmla="val 50185"/>
              <a:gd name="adj2" fmla="val -628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Микроскоп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143380"/>
            <a:ext cx="9144000" cy="271462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Большинство </a:t>
            </a:r>
            <a:r>
              <a:rPr lang="ru-RU" b="1" dirty="0" err="1" smtClean="0"/>
              <a:t>α-частиц </a:t>
            </a:r>
            <a:r>
              <a:rPr lang="ru-RU" dirty="0" smtClean="0"/>
              <a:t>проходит через тонкий слой металла, практически </a:t>
            </a:r>
            <a:r>
              <a:rPr lang="ru-RU" b="1" dirty="0" smtClean="0">
                <a:solidFill>
                  <a:srgbClr val="FF0000"/>
                </a:solidFill>
              </a:rPr>
              <a:t>не испытывая отклонения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Однако </a:t>
            </a:r>
            <a:r>
              <a:rPr lang="ru-RU" b="1" dirty="0" smtClean="0"/>
              <a:t>небольшая часть частиц</a:t>
            </a:r>
            <a:r>
              <a:rPr lang="ru-RU" dirty="0" smtClean="0"/>
              <a:t> отклоняется на значительные </a:t>
            </a:r>
            <a:r>
              <a:rPr lang="ru-RU" b="1" dirty="0" smtClean="0">
                <a:solidFill>
                  <a:srgbClr val="FF0000"/>
                </a:solidFill>
              </a:rPr>
              <a:t>углы, превышающие 30°. </a:t>
            </a:r>
          </a:p>
          <a:p>
            <a:r>
              <a:rPr lang="ru-RU" dirty="0" smtClean="0"/>
              <a:t>Очень редкие </a:t>
            </a:r>
            <a:r>
              <a:rPr lang="ru-RU" dirty="0" err="1" smtClean="0"/>
              <a:t>α-частицы </a:t>
            </a:r>
            <a:r>
              <a:rPr lang="ru-RU" dirty="0" smtClean="0"/>
              <a:t>(приблизительно </a:t>
            </a:r>
            <a:r>
              <a:rPr lang="ru-RU" b="1" dirty="0" smtClean="0"/>
              <a:t>одна на десять тысяч</a:t>
            </a:r>
            <a:r>
              <a:rPr lang="ru-RU" dirty="0" smtClean="0"/>
              <a:t>) испытывали отклонение </a:t>
            </a:r>
            <a:r>
              <a:rPr lang="ru-RU" b="1" dirty="0" smtClean="0">
                <a:solidFill>
                  <a:srgbClr val="FF0000"/>
                </a:solidFill>
              </a:rPr>
              <a:t>на углы, близкие к 180°.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8132" name="Picture 4" descr="C:\Program Files\Physicon\Open Physics 2.5 part 2\content\chapter6\section\paragraph1\images\6-1-3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33775" y="2928934"/>
            <a:ext cx="5610225" cy="1390651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5214942" y="1928802"/>
            <a:ext cx="39290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Рассеяние </a:t>
            </a:r>
            <a:r>
              <a:rPr lang="ru-RU" sz="2400" b="1" dirty="0" err="1" smtClean="0"/>
              <a:t>α-частицы </a:t>
            </a:r>
            <a:r>
              <a:rPr lang="ru-RU" sz="2400" b="1" dirty="0" smtClean="0"/>
              <a:t>в атоме Томсона (</a:t>
            </a:r>
            <a:r>
              <a:rPr lang="ru-RU" sz="2400" b="1" dirty="0" err="1" smtClean="0"/>
              <a:t>a</a:t>
            </a:r>
            <a:r>
              <a:rPr lang="ru-RU" sz="2400" b="1" dirty="0" smtClean="0"/>
              <a:t>) </a:t>
            </a:r>
          </a:p>
          <a:p>
            <a:pPr algn="ctr"/>
            <a:r>
              <a:rPr lang="ru-RU" sz="2400" b="1" dirty="0" smtClean="0"/>
              <a:t>в атоме Резерфорда (</a:t>
            </a:r>
            <a:r>
              <a:rPr lang="ru-RU" sz="2400" b="1" dirty="0" err="1" smtClean="0"/>
              <a:t>b</a:t>
            </a:r>
            <a:r>
              <a:rPr lang="ru-RU" sz="2400" b="1" dirty="0" smtClean="0"/>
              <a:t>). </a:t>
            </a:r>
            <a:endParaRPr lang="ru-RU" sz="2400" b="1" dirty="0"/>
          </a:p>
        </p:txBody>
      </p:sp>
      <p:pic>
        <p:nvPicPr>
          <p:cNvPr id="48134" name="Picture 6" descr="C:\Program Files\Physicon\Open Physics 2.5 part 2\content\chapter6\section\paragraph1\images\6-1-4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86380" y="1807132"/>
            <a:ext cx="3857620" cy="50508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Модель атома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895600" y="2057400"/>
            <a:ext cx="3352800" cy="274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42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2010" y="0"/>
            <a:ext cx="4471990" cy="714380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Квантовые постулаты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0"/>
            <a:ext cx="5572132" cy="6858000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Первый постулат Бора </a:t>
            </a:r>
            <a:r>
              <a:rPr lang="ru-RU" dirty="0" smtClean="0"/>
              <a:t>(</a:t>
            </a:r>
            <a:r>
              <a:rPr lang="ru-RU" b="1" dirty="0" smtClean="0"/>
              <a:t>постулат стационарных состояний</a:t>
            </a:r>
            <a:r>
              <a:rPr lang="ru-RU" dirty="0" smtClean="0"/>
              <a:t>) гласит: </a:t>
            </a:r>
            <a:r>
              <a:rPr lang="ru-RU" b="1" dirty="0" smtClean="0"/>
              <a:t>атомная система может находится только в особых стационарных или квантовых состояниях, каждому из которых соответствует определенная энергия </a:t>
            </a:r>
            <a:r>
              <a:rPr lang="ru-RU" b="1" dirty="0" err="1" smtClean="0"/>
              <a:t>E</a:t>
            </a:r>
            <a:r>
              <a:rPr lang="ru-RU" b="1" baseline="-25000" dirty="0" err="1" smtClean="0"/>
              <a:t>n</a:t>
            </a:r>
            <a:r>
              <a:rPr lang="ru-RU" b="1" dirty="0" smtClean="0"/>
              <a:t>.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В стационарных состояниях атом не излучает.</a:t>
            </a:r>
          </a:p>
          <a:p>
            <a:r>
              <a:rPr lang="ru-RU" dirty="0" smtClean="0"/>
              <a:t>Состояние с энергией E</a:t>
            </a:r>
            <a:r>
              <a:rPr lang="ru-RU" baseline="-25000" dirty="0" smtClean="0"/>
              <a:t>1</a:t>
            </a:r>
            <a:r>
              <a:rPr lang="ru-RU" dirty="0" smtClean="0"/>
              <a:t> называется </a:t>
            </a:r>
            <a:r>
              <a:rPr lang="ru-RU" b="1" dirty="0" smtClean="0">
                <a:solidFill>
                  <a:srgbClr val="FF0000"/>
                </a:solidFill>
              </a:rPr>
              <a:t>основным состоянием атома</a:t>
            </a:r>
          </a:p>
          <a:p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86446" y="3571876"/>
            <a:ext cx="335755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Атом характеризуется системой </a:t>
            </a:r>
            <a:r>
              <a:rPr lang="ru-RU" sz="2400" b="1" dirty="0" smtClean="0">
                <a:solidFill>
                  <a:srgbClr val="FF0000"/>
                </a:solidFill>
              </a:rPr>
              <a:t>энергетических уровней</a:t>
            </a:r>
            <a:r>
              <a:rPr lang="ru-RU" sz="2400" b="1" dirty="0" smtClean="0"/>
              <a:t>, каждый из которых соответствует определенному </a:t>
            </a:r>
            <a:r>
              <a:rPr lang="ru-RU" sz="2400" b="1" dirty="0" smtClean="0">
                <a:solidFill>
                  <a:srgbClr val="FF0000"/>
                </a:solidFill>
              </a:rPr>
              <a:t>стационарному состоянию </a:t>
            </a:r>
            <a:endParaRPr lang="ru-RU" sz="2400" b="1" dirty="0">
              <a:solidFill>
                <a:srgbClr val="FF0000"/>
              </a:solidFill>
            </a:endParaRPr>
          </a:p>
        </p:txBody>
      </p:sp>
      <p:pic>
        <p:nvPicPr>
          <p:cNvPr id="63491" name="Picture 3" descr="C:\Program Files\Physicon\Open Physics 2.5 part 2\content\chapter6\section\paragraph2\images\6-2-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714356"/>
            <a:ext cx="3857620" cy="29563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Квантовые постулаты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46"/>
            <a:ext cx="5500694" cy="5786454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Второй постулат Бора </a:t>
            </a:r>
            <a:r>
              <a:rPr lang="ru-RU" dirty="0" smtClean="0"/>
              <a:t>(правило частот): </a:t>
            </a:r>
            <a:r>
              <a:rPr lang="ru-RU" b="1" dirty="0" smtClean="0"/>
              <a:t>при переходе</a:t>
            </a:r>
            <a:r>
              <a:rPr lang="ru-RU" dirty="0" smtClean="0"/>
              <a:t> атома </a:t>
            </a:r>
            <a:r>
              <a:rPr lang="ru-RU" b="1" dirty="0" smtClean="0"/>
              <a:t>из одного стационарного состояния с энергией </a:t>
            </a:r>
            <a:r>
              <a:rPr lang="ru-RU" b="1" dirty="0" err="1" smtClean="0"/>
              <a:t>E</a:t>
            </a:r>
            <a:r>
              <a:rPr lang="ru-RU" b="1" baseline="-25000" dirty="0" err="1" smtClean="0"/>
              <a:t>n</a:t>
            </a:r>
            <a:r>
              <a:rPr lang="ru-RU" b="1" dirty="0" smtClean="0"/>
              <a:t> </a:t>
            </a:r>
            <a:r>
              <a:rPr lang="ru-RU" dirty="0" smtClean="0"/>
              <a:t>в </a:t>
            </a:r>
            <a:r>
              <a:rPr lang="ru-RU" b="1" dirty="0" smtClean="0"/>
              <a:t>другое стационарное состояние с энергией </a:t>
            </a:r>
            <a:r>
              <a:rPr lang="ru-RU" b="1" dirty="0" err="1" smtClean="0"/>
              <a:t>E</a:t>
            </a:r>
            <a:r>
              <a:rPr lang="ru-RU" b="1" baseline="-25000" dirty="0" err="1" smtClean="0"/>
              <a:t>m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излучается или поглощается квант</a:t>
            </a:r>
            <a:r>
              <a:rPr lang="ru-RU" dirty="0" smtClean="0"/>
              <a:t>, </a:t>
            </a:r>
            <a:r>
              <a:rPr lang="ru-RU" b="1" dirty="0" smtClean="0"/>
              <a:t>энергия которого равна разности энергий стационарных состояний</a:t>
            </a:r>
            <a:r>
              <a:rPr lang="ru-RU" dirty="0" smtClean="0"/>
              <a:t>:</a:t>
            </a:r>
          </a:p>
          <a:p>
            <a:pPr algn="ctr"/>
            <a:r>
              <a:rPr lang="en-US" b="1" i="1" dirty="0" smtClean="0">
                <a:solidFill>
                  <a:srgbClr val="FF0000"/>
                </a:solidFill>
              </a:rPr>
              <a:t>h</a:t>
            </a:r>
            <a:r>
              <a:rPr lang="el-GR" b="1" i="1" dirty="0" smtClean="0">
                <a:solidFill>
                  <a:srgbClr val="FF0000"/>
                </a:solidFill>
              </a:rPr>
              <a:t>ν</a:t>
            </a:r>
            <a:r>
              <a:rPr lang="en-US" b="1" i="1" baseline="-25000" dirty="0" smtClean="0">
                <a:solidFill>
                  <a:srgbClr val="FF0000"/>
                </a:solidFill>
              </a:rPr>
              <a:t>nm</a:t>
            </a:r>
            <a:r>
              <a:rPr lang="en-US" b="1" i="1" dirty="0" smtClean="0">
                <a:solidFill>
                  <a:srgbClr val="FF0000"/>
                </a:solidFill>
              </a:rPr>
              <a:t> = E</a:t>
            </a:r>
            <a:r>
              <a:rPr lang="en-US" b="1" i="1" baseline="-25000" dirty="0" smtClean="0">
                <a:solidFill>
                  <a:srgbClr val="FF0000"/>
                </a:solidFill>
              </a:rPr>
              <a:t>n</a:t>
            </a:r>
            <a:r>
              <a:rPr lang="en-US" b="1" i="1" dirty="0" smtClean="0">
                <a:solidFill>
                  <a:srgbClr val="FF0000"/>
                </a:solidFill>
              </a:rPr>
              <a:t> – </a:t>
            </a:r>
            <a:r>
              <a:rPr lang="en-US" b="1" i="1" dirty="0" err="1" smtClean="0">
                <a:solidFill>
                  <a:srgbClr val="FF0000"/>
                </a:solidFill>
              </a:rPr>
              <a:t>E</a:t>
            </a:r>
            <a:r>
              <a:rPr lang="en-US" b="1" i="1" baseline="-25000" dirty="0" err="1" smtClean="0">
                <a:solidFill>
                  <a:srgbClr val="FF0000"/>
                </a:solidFill>
              </a:rPr>
              <a:t>m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4" name="Picture 2" descr="C:\Program Files\Physicon\Open Physics 2.5 part 2\content\chapter6\section\paragraph2\images\6-2-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1428736"/>
            <a:ext cx="2533650" cy="2533651"/>
          </a:xfrm>
          <a:prstGeom prst="rect">
            <a:avLst/>
          </a:prstGeom>
          <a:noFill/>
        </p:spPr>
      </p:pic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4214818"/>
            <a:ext cx="3571868" cy="595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4754" name="Picture 2" descr="C:\Program Files\Physicon\Open Physics 2.5 part 2\content\javagifs\63166759557383-1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29322" y="5143512"/>
            <a:ext cx="2695587" cy="12823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</p:spPr>
        <p:txBody>
          <a:bodyPr>
            <a:normAutofit/>
          </a:bodyPr>
          <a:lstStyle/>
          <a:p>
            <a:r>
              <a:rPr lang="ru-RU" dirty="0" smtClean="0"/>
              <a:t>Линейчатые спектры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785794"/>
            <a:ext cx="3000364" cy="6072206"/>
          </a:xfrm>
        </p:spPr>
        <p:txBody>
          <a:bodyPr>
            <a:normAutofit fontScale="92500"/>
          </a:bodyPr>
          <a:lstStyle/>
          <a:p>
            <a:r>
              <a:rPr lang="ru-RU" sz="2400" dirty="0" smtClean="0"/>
              <a:t>Еще в начале XIX века были открыты </a:t>
            </a:r>
            <a:r>
              <a:rPr lang="ru-RU" sz="2400" b="1" dirty="0" smtClean="0">
                <a:solidFill>
                  <a:srgbClr val="FF0000"/>
                </a:solidFill>
              </a:rPr>
              <a:t>дискретные спектральные линии </a:t>
            </a:r>
            <a:r>
              <a:rPr lang="ru-RU" sz="2400" dirty="0" smtClean="0"/>
              <a:t>в излучении атома водорода в видимой области (так называемый </a:t>
            </a:r>
            <a:r>
              <a:rPr lang="ru-RU" sz="2400" b="1" dirty="0" smtClean="0">
                <a:solidFill>
                  <a:srgbClr val="FF0000"/>
                </a:solidFill>
              </a:rPr>
              <a:t>линейчатый спектр</a:t>
            </a:r>
            <a:r>
              <a:rPr lang="ru-RU" sz="2400" dirty="0" smtClean="0"/>
              <a:t>). </a:t>
            </a:r>
          </a:p>
          <a:p>
            <a:r>
              <a:rPr lang="ru-RU" sz="2400" b="1" dirty="0" smtClean="0"/>
              <a:t>Стационарные орбиты атома водорода и образование спектральных серий</a:t>
            </a:r>
          </a:p>
        </p:txBody>
      </p:sp>
      <p:pic>
        <p:nvPicPr>
          <p:cNvPr id="62466" name="Picture 2" descr="Стационарные орбиты атом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8479" y="857232"/>
            <a:ext cx="6335522" cy="60007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</p:spPr>
        <p:txBody>
          <a:bodyPr/>
          <a:lstStyle/>
          <a:p>
            <a:r>
              <a:rPr lang="ru-RU" dirty="0" smtClean="0"/>
              <a:t>Линейчатые спектры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-285784" y="1071546"/>
            <a:ext cx="3500462" cy="5786454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Диаграмма энергетических уровней атома водорода</a:t>
            </a:r>
            <a:r>
              <a:rPr lang="ru-RU" sz="2400" dirty="0" smtClean="0"/>
              <a:t>. </a:t>
            </a:r>
          </a:p>
          <a:p>
            <a:r>
              <a:rPr lang="ru-RU" sz="2400" dirty="0" smtClean="0"/>
              <a:t>Показаны </a:t>
            </a:r>
            <a:r>
              <a:rPr lang="ru-RU" sz="2400" b="1" dirty="0" smtClean="0">
                <a:solidFill>
                  <a:srgbClr val="FF0000"/>
                </a:solidFill>
              </a:rPr>
              <a:t>переходы</a:t>
            </a:r>
            <a:r>
              <a:rPr lang="ru-RU" sz="2400" dirty="0" smtClean="0"/>
              <a:t>, соответствующие </a:t>
            </a:r>
            <a:r>
              <a:rPr lang="ru-RU" sz="2400" b="1" dirty="0" smtClean="0">
                <a:solidFill>
                  <a:srgbClr val="FF0000"/>
                </a:solidFill>
              </a:rPr>
              <a:t>различным спектральным сериям</a:t>
            </a:r>
            <a:r>
              <a:rPr lang="ru-RU" sz="2400" dirty="0" smtClean="0"/>
              <a:t>. </a:t>
            </a:r>
          </a:p>
          <a:p>
            <a:r>
              <a:rPr lang="ru-RU" sz="2400" dirty="0" smtClean="0"/>
              <a:t>Для первых пяти линий серии </a:t>
            </a:r>
            <a:r>
              <a:rPr lang="ru-RU" sz="2400" dirty="0" err="1" smtClean="0"/>
              <a:t>Бальмера</a:t>
            </a:r>
            <a:r>
              <a:rPr lang="ru-RU" sz="2400" dirty="0" smtClean="0"/>
              <a:t> в видимой части спектра указаны длины волн. </a:t>
            </a:r>
          </a:p>
          <a:p>
            <a:endParaRPr lang="ru-RU" sz="2400" b="1" dirty="0"/>
          </a:p>
        </p:txBody>
      </p:sp>
      <p:pic>
        <p:nvPicPr>
          <p:cNvPr id="62466" name="Picture 2" descr="Стационарные орбиты атом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3" y="1106642"/>
            <a:ext cx="6072198" cy="5751358"/>
          </a:xfrm>
          <a:prstGeom prst="rect">
            <a:avLst/>
          </a:prstGeom>
          <a:noFill/>
        </p:spPr>
      </p:pic>
      <p:pic>
        <p:nvPicPr>
          <p:cNvPr id="62468" name="Picture 4" descr="Диаграмма энергетических уровней 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1071546"/>
            <a:ext cx="5072066" cy="566265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1363</TotalTime>
  <Words>1343</Words>
  <PresentationFormat>Экран (4:3)</PresentationFormat>
  <Paragraphs>155</Paragraphs>
  <Slides>27</Slides>
  <Notes>0</Notes>
  <HiddenSlides>0</HiddenSlides>
  <MMClips>2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9" baseType="lpstr">
      <vt:lpstr>Тема Office</vt:lpstr>
      <vt:lpstr>Picture</vt:lpstr>
      <vt:lpstr> ФИЗИКА АТОМА   Подготовка к ЕГЭ</vt:lpstr>
      <vt:lpstr>Цель: повторение основных понятий, законов и формул  ФИЗИКИ АТОМА    в соответствии с кодификатором ЕГЭ.</vt:lpstr>
      <vt:lpstr>Планетарная модель атома</vt:lpstr>
      <vt:lpstr>Опыт Резерфорда</vt:lpstr>
      <vt:lpstr>Слайд 5</vt:lpstr>
      <vt:lpstr>Квантовые постулаты</vt:lpstr>
      <vt:lpstr>Квантовые постулаты</vt:lpstr>
      <vt:lpstr>Линейчатые спектры</vt:lpstr>
      <vt:lpstr>Линейчатые спектры</vt:lpstr>
      <vt:lpstr>Лазер</vt:lpstr>
      <vt:lpstr>Лазер</vt:lpstr>
      <vt:lpstr>Лазер</vt:lpstr>
      <vt:lpstr>Развитие лавинообразного процесса генерации в лазере</vt:lpstr>
      <vt:lpstr>Рассмотрим задачи: </vt:lpstr>
      <vt:lpstr>(ЕГЭ 2001 г.) А25. На рисунке приведен спектр поглощения неизвестного газа (в середине), спектр поглощения атомов водорода (вверху) и гелия (внизу). Что можно сказать о химическом составе газа?</vt:lpstr>
      <vt:lpstr>(ЕГЭ 2002 г., Демо) А23. Из перечисленных ниже факторов выберите те, от которых зависит кинетическая энергия электронов, вылетевших с поверхности металлической пластины при ее освещении светом лампы.  А. Интенсивность падающего света. Б. Частота падающего света. В. Работа выхода электрона из металла.</vt:lpstr>
      <vt:lpstr>(ЕГЭ 2002 г., Демо) А24. На рис.А приведены спектры поглощения атомов натрия, водорода и гелия.  Определите, из каких компонентов состоит газовая смесь, спектр которой показан на рис.Б.</vt:lpstr>
      <vt:lpstr>(ЕГЭ 2002 г., Демо) А34. При освещении катода вакуумного фотоэлемента потоком монохроматического света происходит выбивание фотоэлектронов. Как изменится максимальная кинетическая энергия фотоэлектронов при увеличении частоты падающего на катод света в 2 раза?</vt:lpstr>
      <vt:lpstr>(ЕГЭ 2002 г. КИМ) А23. Фотоэлемент освещают светом с определенной частотой и интенсивностью. На рисунке справа представлен график зависимости силы фототока в этом фотоэлементе от приложенного к нему напряжения. В случае увеличения частоты без изменения интенсивности падающего света график изменится. На каком из приведенных ниже рисунков правильно отмечено изменение графика?</vt:lpstr>
      <vt:lpstr>(ЕГЭ 2002 г. КИМ) А24. На рисунке приведены спектры поглощения неизвестного газа (в середине), спектры поглощения атомов водорода (вверху) и гелия (внизу). Что можно сказать о химическом составе газа?</vt:lpstr>
      <vt:lpstr>(ЕГЭ 2003 г., демо) А24. Какое из приведенных ниже высказываний правильно описывает способность атомов к излучению и поглощению энергии? Изолированные атомы могут</vt:lpstr>
      <vt:lpstr>(ЕГЭ 2004 г., демо) А20. Атом водорода находился в нормальном состоянии. При первом столкновении с другим атомом, он перешел в возбужденное состояние, а при следующем столкновении был ионизирован. Энергия системы «ядро – электрон» имела</vt:lpstr>
      <vt:lpstr>(ЕГЭ 2005 г., ДЕМО) А24. На рисунке приведены спектр поглощения неизвестного газа (в середине), спектры поглощения атомов водорода (вверху) и гелия (внизу). Что можно сказать о химическом составе газа?</vt:lpstr>
      <vt:lpstr>(ЕГЭ 2007 г., ДЕМО) А21. Инфракрасное излучение испускают</vt:lpstr>
      <vt:lpstr>(ЕГЭ 2007 г., ДЕМО) А26.  На рисунках А, Б, В приведены спектры излучения паров стронция, неизвестного образца и кальция. Можно утверждать, что в образце</vt:lpstr>
      <vt:lpstr>(ЕГЭ 2009 г., ДЕМО) А18. В некотором спектральном диапазоне угол пре-ломления лучей на границе воздух-стекло пада-ет с увеличением частоты излучения. Ход лучей для трех основных цветов при падении белого света из воздуха на границу раздела показан на рисунке. Цифрам соответствуют цвета </vt:lpstr>
      <vt:lpstr>Используемая 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2002 г. А26 (ЕГЭ). Скорость автомобиля массой 500 кг изменяется в соответствии с графиком, приведенным на рисунке. Определите равнодействующую силу в момент времени t  = 3 с.</dc:title>
  <cp:lastModifiedBy>Ирина</cp:lastModifiedBy>
  <cp:revision>88</cp:revision>
  <dcterms:modified xsi:type="dcterms:W3CDTF">2010-06-03T06:15:12Z</dcterms:modified>
</cp:coreProperties>
</file>