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7" r:id="rId2"/>
    <p:sldId id="259" r:id="rId3"/>
    <p:sldId id="274" r:id="rId4"/>
    <p:sldId id="275" r:id="rId5"/>
    <p:sldId id="282" r:id="rId6"/>
    <p:sldId id="286" r:id="rId7"/>
    <p:sldId id="288" r:id="rId8"/>
    <p:sldId id="276" r:id="rId9"/>
    <p:sldId id="284" r:id="rId10"/>
    <p:sldId id="285" r:id="rId11"/>
    <p:sldId id="277" r:id="rId12"/>
    <p:sldId id="278" r:id="rId13"/>
    <p:sldId id="279" r:id="rId14"/>
    <p:sldId id="280" r:id="rId15"/>
    <p:sldId id="281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6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30.05.2010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://ru.wikipedia.org/wiki/%D0%A4%D0%B0%D0%B9%D0%BB:Electron-positron-scattering.sv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egephizika/" TargetMode="External"/><Relationship Id="rId2" Type="http://schemas.openxmlformats.org/officeDocument/2006/relationships/hyperlink" Target="http://www.posobiya.ru/SREDN_SKOOL/PHISIC/N131/index.html" TargetMode="External"/><Relationship Id="rId1" Type="http://schemas.openxmlformats.org/officeDocument/2006/relationships/slideLayout" Target="../slideLayouts/slideLayout9.xml"/><Relationship Id="rId5" Type="http://schemas.openxmlformats.org/officeDocument/2006/relationships/hyperlink" Target="http://fipi.ru/view/sections/92/docs/" TargetMode="External"/><Relationship Id="rId4" Type="http://schemas.openxmlformats.org/officeDocument/2006/relationships/hyperlink" Target="http://www.varson.ru/physics_ser9kvant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48;&#1088;&#1080;&#1085;&#1072;\&#1045;&#1043;&#1069;\&#1060;&#1080;&#1079;&#1080;&#1082;&#1072;\&#1055;&#1086;&#1076;&#1075;&#1086;&#1090;&#1086;&#1074;&#1082;&#1072;%20&#1082;%20&#1045;&#1043;&#1069;\83.%20&#1050;&#1086;&#1088;&#1087;&#1091;&#1089;&#1082;&#1091;&#1083;&#1103;&#1088;&#1085;&#1086;-&#1074;&#1086;&#1083;&#1085;&#1086;&#1074;&#1086;&#1081;%20&#1076;&#1091;&#1072;&#1083;&#1080;&#1079;&#1084;\&#1055;&#1077;&#1088;&#1074;&#1099;&#1081;%20&#1079;&#1072;&#1082;&#1086;&#1085;%20&#1074;&#1085;&#1077;&#1096;&#1085;&#1077;&#1075;&#1086;%20&#1092;&#1086;&#1090;&#1086;&#1101;&#1092;&#1092;&#1077;&#1082;&#1090;&#1072;.avi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ysbook.ru/index.php/%D0%98%D0%B7%D0%BE%D0%B1%D1%80%D0%B0%D0%B6%D0%B5%D0%BD%D0%B8%D0%B5:Img_fotoeffect-002.jpg" TargetMode="External"/><Relationship Id="rId7" Type="http://schemas.openxmlformats.org/officeDocument/2006/relationships/image" Target="../media/image10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eg"/><Relationship Id="rId5" Type="http://schemas.openxmlformats.org/officeDocument/2006/relationships/hyperlink" Target="http://www.physbook.ru/index.php/%D0%98%D0%B7%D0%BE%D0%B1%D1%80%D0%B0%D0%B6%D0%B5%D0%BD%D0%B8%D0%B5:Img_fotoeffect-006.jpg" TargetMode="Externa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physbook.ru/index.php/%D0%98%D0%B7%D0%BE%D0%B1%D1%80%D0%B0%D0%B6%D0%B5%D0%BD%D0%B8%D0%B5:Img_fotoeffect-003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gif"/><Relationship Id="rId4" Type="http://schemas.openxmlformats.org/officeDocument/2006/relationships/image" Target="../media/image12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www.physbook.ru/index.php/%D0%98%D0%B7%D0%BE%D0%B1%D1%80%D0%B0%D0%B6%D0%B5%D0%BD%D0%B8%D0%B5:Img_fotoeffect-007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КОРПУСКУЛЯРНО-ВОЛНОВОЙ ДУАЛИЗМ 	</a:t>
            </a:r>
            <a:br>
              <a:rPr lang="ru-RU" i="1" dirty="0" smtClean="0"/>
            </a:br>
            <a:r>
              <a:rPr lang="ru-RU" dirty="0" smtClean="0"/>
              <a:t>Подготовка к ЕГЭ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dirty="0" smtClean="0"/>
              <a:t>Учитель: Попова И.А.</a:t>
            </a:r>
            <a:br>
              <a:rPr lang="ru-RU" dirty="0" smtClean="0"/>
            </a:br>
            <a:r>
              <a:rPr lang="ru-RU" dirty="0" smtClean="0"/>
              <a:t>МОУ СОШ № 30</a:t>
            </a:r>
          </a:p>
          <a:p>
            <a:pPr>
              <a:defRPr/>
            </a:pPr>
            <a:r>
              <a:rPr lang="ru-RU" dirty="0" smtClean="0"/>
              <a:t>Белово 2010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Выводы Столетова А.Г.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736"/>
            <a:ext cx="8858312" cy="5286412"/>
          </a:xfrm>
        </p:spPr>
        <p:txBody>
          <a:bodyPr>
            <a:normAutofit fontScale="77500" lnSpcReduction="20000"/>
          </a:bodyPr>
          <a:lstStyle/>
          <a:p>
            <a:pPr marL="268288" indent="-268288">
              <a:buClr>
                <a:schemeClr val="bg1"/>
              </a:buClr>
              <a:buFont typeface="+mj-lt"/>
              <a:buAutoNum type="arabicPeriod" startAt="5"/>
            </a:pPr>
            <a:r>
              <a:rPr lang="ru-RU" sz="3700" dirty="0" smtClean="0"/>
              <a:t>Разряжающее действие лучей обнаруживается даже при весьма кратковременном освещении, причем между моментом освещения и моментом соответственного разряда не протекает заметного времени. </a:t>
            </a:r>
          </a:p>
          <a:p>
            <a:pPr marL="177800" indent="-177800">
              <a:buClr>
                <a:schemeClr val="bg1"/>
              </a:buClr>
              <a:buFont typeface="+mj-lt"/>
              <a:buAutoNum type="arabicPeriod" startAt="5"/>
            </a:pPr>
            <a:r>
              <a:rPr lang="ru-RU" sz="3800" dirty="0" smtClean="0"/>
              <a:t>Разряжающее действие, при одинаковых условиях, пропорционально энергии активных лучей, падающих на разряжаемую поверхность. </a:t>
            </a:r>
          </a:p>
          <a:p>
            <a:pPr marL="177800" indent="-177800">
              <a:buClr>
                <a:schemeClr val="bg1"/>
              </a:buClr>
              <a:buFont typeface="+mj-lt"/>
              <a:buAutoNum type="arabicPeriod" startAt="5"/>
            </a:pPr>
            <a:r>
              <a:rPr lang="ru-RU" sz="3800" dirty="0" smtClean="0"/>
              <a:t>Каков бы ни был механизм активно-электрического разряда, мы вправе рассматривать его как некоторый ток электричества... </a:t>
            </a:r>
          </a:p>
          <a:p>
            <a:pPr marL="177800" indent="-177800">
              <a:buClr>
                <a:schemeClr val="bg1"/>
              </a:buClr>
              <a:buFont typeface="+mj-lt"/>
              <a:buAutoNum type="arabicPeriod" startAt="5"/>
            </a:pPr>
            <a:r>
              <a:rPr lang="ru-RU" sz="3800" dirty="0" smtClean="0"/>
              <a:t>Активно-электрическое действие усиливается с повышением температуры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Program Files\Physicon\Open Physics 2.5 part 2\content\javagifs\63166759542789-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57166"/>
            <a:ext cx="3579044" cy="1071570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Уравнение Эйнштейна для фотоэффекта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736"/>
            <a:ext cx="4714908" cy="5286412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Работа выхода </a:t>
            </a:r>
            <a:r>
              <a:rPr lang="en-US" b="1" i="1" dirty="0" smtClean="0">
                <a:solidFill>
                  <a:schemeClr val="bg1"/>
                </a:solidFill>
              </a:rPr>
              <a:t>A</a:t>
            </a:r>
            <a:endParaRPr lang="ru-RU" b="1" i="1" dirty="0" smtClean="0">
              <a:solidFill>
                <a:schemeClr val="bg1"/>
              </a:solidFill>
            </a:endParaRPr>
          </a:p>
          <a:p>
            <a:r>
              <a:rPr lang="ru-RU" dirty="0" smtClean="0"/>
              <a:t>где </a:t>
            </a:r>
            <a:r>
              <a:rPr lang="ru-RU" b="1" dirty="0" err="1" smtClean="0"/>
              <a:t>c</a:t>
            </a:r>
            <a:r>
              <a:rPr lang="ru-RU" b="1" dirty="0" smtClean="0"/>
              <a:t> – скорость света</a:t>
            </a:r>
            <a:r>
              <a:rPr lang="ru-RU" dirty="0" smtClean="0"/>
              <a:t>, </a:t>
            </a:r>
            <a:r>
              <a:rPr lang="ru-RU" b="1" dirty="0" err="1" smtClean="0"/>
              <a:t>λ</a:t>
            </a:r>
            <a:r>
              <a:rPr lang="ru-RU" b="1" baseline="-25000" dirty="0" err="1" smtClean="0"/>
              <a:t>кр</a:t>
            </a:r>
            <a:r>
              <a:rPr lang="ru-RU" b="1" dirty="0" err="1" smtClean="0"/>
              <a:t> </a:t>
            </a:r>
            <a:r>
              <a:rPr lang="ru-RU" b="1" dirty="0" smtClean="0"/>
              <a:t>– длина волны</a:t>
            </a:r>
            <a:r>
              <a:rPr lang="ru-RU" dirty="0" smtClean="0"/>
              <a:t>, соответствующая красной границе фотоэффекта.</a:t>
            </a:r>
          </a:p>
          <a:p>
            <a:r>
              <a:rPr lang="en-US" b="1" i="1" dirty="0" smtClean="0">
                <a:solidFill>
                  <a:schemeClr val="bg1"/>
                </a:solidFill>
              </a:rPr>
              <a:t>h = 4,136·10</a:t>
            </a:r>
            <a:r>
              <a:rPr lang="en-US" b="1" i="1" baseline="30000" dirty="0" smtClean="0">
                <a:solidFill>
                  <a:schemeClr val="bg1"/>
                </a:solidFill>
              </a:rPr>
              <a:t>–15</a:t>
            </a:r>
            <a:r>
              <a:rPr lang="en-US" b="1" i="1" dirty="0" smtClean="0">
                <a:solidFill>
                  <a:schemeClr val="bg1"/>
                </a:solidFill>
              </a:rPr>
              <a:t> </a:t>
            </a:r>
            <a:r>
              <a:rPr lang="ru-RU" b="1" i="1" dirty="0" smtClean="0">
                <a:solidFill>
                  <a:schemeClr val="bg1"/>
                </a:solidFill>
              </a:rPr>
              <a:t>эВ·с</a:t>
            </a:r>
            <a:r>
              <a:rPr lang="ru-RU" dirty="0" smtClean="0"/>
              <a:t> – постоянная Планка;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Кинетическая энергия электронов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Энергия фотонов 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17412" name="Picture 4" descr="C:\Program Files\Physicon\Open Physics 2.5 part 2\content\javagifs\63166759542820-4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1643050"/>
            <a:ext cx="3143272" cy="1439445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  <p:pic>
        <p:nvPicPr>
          <p:cNvPr id="17415" name="Picture 7" descr="C:\Program Files\Physicon\Open Physics 2.5 part 2\content\javagifs\63166759542711-1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4942" y="3286124"/>
            <a:ext cx="3210425" cy="1500198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5643570" y="5143512"/>
            <a:ext cx="2428892" cy="646331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E = </a:t>
            </a:r>
            <a:r>
              <a:rPr kumimoji="0" lang="ru-RU" sz="3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hν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  <p:pic>
        <p:nvPicPr>
          <p:cNvPr id="17417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7158" y="642918"/>
            <a:ext cx="8876842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72132" y="253536"/>
            <a:ext cx="3114668" cy="818010"/>
          </a:xfrm>
        </p:spPr>
        <p:txBody>
          <a:bodyPr/>
          <a:lstStyle/>
          <a:p>
            <a:r>
              <a:rPr lang="ru-RU" dirty="0" smtClean="0"/>
              <a:t>Фотон</a:t>
            </a:r>
            <a:endParaRPr lang="ru-RU" dirty="0"/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-142908" y="285728"/>
            <a:ext cx="6072230" cy="657227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Фотон</a:t>
            </a:r>
            <a:r>
              <a:rPr lang="ru-RU" dirty="0" smtClean="0"/>
              <a:t> - (от греч. </a:t>
            </a:r>
            <a:r>
              <a:rPr lang="ru-RU" dirty="0" err="1" smtClean="0"/>
              <a:t>phos</a:t>
            </a:r>
            <a:r>
              <a:rPr lang="ru-RU" dirty="0" smtClean="0"/>
              <a:t>, родительный падеж </a:t>
            </a:r>
            <a:r>
              <a:rPr lang="ru-RU" dirty="0" err="1" smtClean="0"/>
              <a:t>photós</a:t>
            </a:r>
            <a:r>
              <a:rPr lang="ru-RU" dirty="0" smtClean="0"/>
              <a:t> – свет), элементарная частица, </a:t>
            </a:r>
            <a:r>
              <a:rPr lang="ru-RU" b="1" dirty="0" smtClean="0">
                <a:solidFill>
                  <a:schemeClr val="bg1"/>
                </a:solidFill>
              </a:rPr>
              <a:t>квант электромагнитного излучения </a:t>
            </a:r>
            <a:r>
              <a:rPr lang="ru-RU" dirty="0" smtClean="0"/>
              <a:t>(в узком смысле — света). </a:t>
            </a:r>
          </a:p>
          <a:p>
            <a:r>
              <a:rPr lang="ru-RU" dirty="0" smtClean="0"/>
              <a:t>Это </a:t>
            </a:r>
            <a:r>
              <a:rPr lang="ru-RU" b="1" dirty="0" smtClean="0">
                <a:solidFill>
                  <a:schemeClr val="bg1"/>
                </a:solidFill>
              </a:rPr>
              <a:t>безмассовая частица</a:t>
            </a:r>
            <a:r>
              <a:rPr lang="ru-RU" dirty="0" smtClean="0"/>
              <a:t>, способная существовать </a:t>
            </a:r>
            <a:r>
              <a:rPr lang="ru-RU" b="1" dirty="0" smtClean="0">
                <a:solidFill>
                  <a:schemeClr val="bg1"/>
                </a:solidFill>
              </a:rPr>
              <a:t>только двигаясь со скоростью света</a:t>
            </a:r>
            <a:r>
              <a:rPr lang="ru-RU" dirty="0" smtClean="0"/>
              <a:t>. 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Заряд</a:t>
            </a:r>
            <a:r>
              <a:rPr lang="ru-RU" dirty="0" smtClean="0"/>
              <a:t> фотона </a:t>
            </a:r>
            <a:r>
              <a:rPr lang="ru-RU" b="1" dirty="0" smtClean="0">
                <a:solidFill>
                  <a:schemeClr val="bg1"/>
                </a:solidFill>
              </a:rPr>
              <a:t>равен нулю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Энергия фотона</a:t>
            </a:r>
            <a:endParaRPr lang="ru-RU" dirty="0" smtClean="0"/>
          </a:p>
          <a:p>
            <a:r>
              <a:rPr lang="ru-RU" b="1" dirty="0" smtClean="0">
                <a:solidFill>
                  <a:schemeClr val="bg1"/>
                </a:solidFill>
              </a:rPr>
              <a:t>Импульс фотона 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16386" name="Picture 2" descr="http://upload.wikimedia.org/wikipedia/commons/thumb/f/f5/Electron-positron-scattering.svg/220px-Electron-positron-scattering.svg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1000108"/>
            <a:ext cx="3071834" cy="3071835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6643702" y="4572008"/>
            <a:ext cx="1571636" cy="523220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E = 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hν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6715140" y="3857628"/>
            <a:ext cx="135732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i="1" dirty="0" err="1" smtClean="0">
                <a:latin typeface="Arial" pitchFamily="34" charset="0"/>
              </a:rPr>
              <a:t>m</a:t>
            </a:r>
            <a:r>
              <a:rPr lang="ru-RU" sz="2800" b="1" i="1" dirty="0" smtClean="0">
                <a:latin typeface="Arial" pitchFamily="34" charset="0"/>
              </a:rPr>
              <a:t> = 0 </a:t>
            </a:r>
          </a:p>
        </p:txBody>
      </p:sp>
      <p:pic>
        <p:nvPicPr>
          <p:cNvPr id="16390" name="Picture 6" descr="C:\Program Files\Physicon\Open Physics 2.5 part 2\content\javagifs\63166759542899-5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5286388"/>
            <a:ext cx="2235680" cy="1214446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1357298"/>
            <a:ext cx="3990975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/>
      <p:bldP spid="1638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Гипотеза де Бройля о волновых свойствах частиц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Корпускулярно-волновой дуализм присущ всем частицам </a:t>
            </a:r>
            <a:r>
              <a:rPr lang="ru-RU" dirty="0" smtClean="0"/>
              <a:t>— электронам, протонам, атомам и так далее, причём </a:t>
            </a:r>
            <a:r>
              <a:rPr lang="ru-RU" b="1" dirty="0" smtClean="0">
                <a:solidFill>
                  <a:schemeClr val="bg1"/>
                </a:solidFill>
              </a:rPr>
              <a:t>количественные соотношения между волновыми и корпускулярными свойствами частиц те же, что и для фотонов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Таким образом, если </a:t>
            </a:r>
            <a:r>
              <a:rPr lang="ru-RU" b="1" dirty="0" smtClean="0">
                <a:solidFill>
                  <a:schemeClr val="bg1"/>
                </a:solidFill>
              </a:rPr>
              <a:t>частица</a:t>
            </a:r>
            <a:r>
              <a:rPr lang="ru-RU" dirty="0" smtClean="0"/>
              <a:t> имеет </a:t>
            </a:r>
            <a:r>
              <a:rPr lang="ru-RU" b="1" dirty="0" smtClean="0"/>
              <a:t>энергию </a:t>
            </a:r>
            <a:r>
              <a:rPr lang="ru-RU" b="1" i="1" dirty="0" smtClean="0"/>
              <a:t>E</a:t>
            </a:r>
            <a:r>
              <a:rPr lang="ru-RU" b="1" dirty="0" smtClean="0"/>
              <a:t> и импульс</a:t>
            </a:r>
            <a:r>
              <a:rPr lang="ru-RU" dirty="0" smtClean="0"/>
              <a:t> </a:t>
            </a:r>
            <a:r>
              <a:rPr lang="ru-RU" b="1" i="1" dirty="0" err="1" smtClean="0"/>
              <a:t>p</a:t>
            </a:r>
            <a:r>
              <a:rPr lang="ru-RU" dirty="0" smtClean="0"/>
              <a:t>, то </a:t>
            </a:r>
            <a:r>
              <a:rPr lang="ru-RU" b="1" dirty="0" smtClean="0">
                <a:solidFill>
                  <a:schemeClr val="bg1"/>
                </a:solidFill>
              </a:rPr>
              <a:t>с ней связана волна</a:t>
            </a:r>
            <a:r>
              <a:rPr lang="ru-RU" dirty="0" smtClean="0"/>
              <a:t>, 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частота</a:t>
            </a:r>
            <a:r>
              <a:rPr lang="ru-RU" dirty="0" smtClean="0"/>
              <a:t> которой </a:t>
            </a:r>
          </a:p>
          <a:p>
            <a:pPr algn="ctr"/>
            <a:r>
              <a:rPr lang="ru-RU" b="1" dirty="0" err="1" smtClean="0">
                <a:solidFill>
                  <a:schemeClr val="bg1"/>
                </a:solidFill>
              </a:rPr>
              <a:t>f</a:t>
            </a:r>
            <a:r>
              <a:rPr lang="ru-RU" b="1" dirty="0" smtClean="0">
                <a:solidFill>
                  <a:schemeClr val="bg1"/>
                </a:solidFill>
              </a:rPr>
              <a:t> = E / </a:t>
            </a:r>
            <a:r>
              <a:rPr lang="ru-RU" b="1" dirty="0" err="1" smtClean="0">
                <a:solidFill>
                  <a:schemeClr val="bg1"/>
                </a:solidFill>
              </a:rPr>
              <a:t>h</a:t>
            </a:r>
            <a:r>
              <a:rPr lang="ru-RU" dirty="0" smtClean="0"/>
              <a:t> 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длина волны </a:t>
            </a:r>
          </a:p>
          <a:p>
            <a:pPr algn="ctr"/>
            <a:r>
              <a:rPr lang="ru-RU" b="1" i="1" dirty="0" err="1" smtClean="0">
                <a:solidFill>
                  <a:schemeClr val="bg1"/>
                </a:solidFill>
              </a:rPr>
              <a:t>λ </a:t>
            </a:r>
            <a:r>
              <a:rPr lang="ru-RU" b="1" i="1" dirty="0" smtClean="0">
                <a:solidFill>
                  <a:schemeClr val="bg1"/>
                </a:solidFill>
              </a:rPr>
              <a:t>= </a:t>
            </a:r>
            <a:r>
              <a:rPr lang="ru-RU" b="1" i="1" dirty="0" err="1" smtClean="0">
                <a:solidFill>
                  <a:schemeClr val="bg1"/>
                </a:solidFill>
              </a:rPr>
              <a:t>h</a:t>
            </a:r>
            <a:r>
              <a:rPr lang="ru-RU" b="1" i="1" dirty="0" smtClean="0">
                <a:solidFill>
                  <a:schemeClr val="bg1"/>
                </a:solidFill>
              </a:rPr>
              <a:t> / </a:t>
            </a:r>
            <a:r>
              <a:rPr lang="ru-RU" b="1" i="1" dirty="0" err="1" smtClean="0">
                <a:solidFill>
                  <a:schemeClr val="bg1"/>
                </a:solidFill>
              </a:rPr>
              <a:t>p</a:t>
            </a:r>
            <a:r>
              <a:rPr lang="ru-RU" dirty="0" smtClean="0"/>
              <a:t>. </a:t>
            </a:r>
          </a:p>
          <a:p>
            <a:pPr algn="ctr"/>
            <a:r>
              <a:rPr lang="ru-RU" dirty="0" smtClean="0"/>
              <a:t>Эти волны и получили название </a:t>
            </a:r>
            <a:r>
              <a:rPr lang="ru-RU" b="1" i="1" dirty="0" smtClean="0">
                <a:solidFill>
                  <a:schemeClr val="bg1"/>
                </a:solidFill>
              </a:rPr>
              <a:t>волн де Бройля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5362" name="Picture 2" descr="C:\Program Files\Physicon\Open Physics 2.5 part 2\content\javagifs\63166759549821-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5715016"/>
            <a:ext cx="2643206" cy="901561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  <p:pic>
        <p:nvPicPr>
          <p:cNvPr id="15364" name="Picture 4" descr="C:\Program Files\Physicon\Open Physics 2.5 part 2\content\javagifs\63166759549852-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12" y="5643578"/>
            <a:ext cx="1071570" cy="942984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8992" y="0"/>
            <a:ext cx="5715008" cy="7857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Дифракция электронов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142852"/>
            <a:ext cx="4429124" cy="6715148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Томсон наблюдал </a:t>
            </a:r>
            <a:r>
              <a:rPr lang="ru-RU" b="1" dirty="0" smtClean="0">
                <a:solidFill>
                  <a:schemeClr val="bg1"/>
                </a:solidFill>
              </a:rPr>
              <a:t>дифракционную картину</a:t>
            </a:r>
            <a:r>
              <a:rPr lang="ru-RU" dirty="0" smtClean="0"/>
              <a:t>, возникающую при </a:t>
            </a:r>
            <a:r>
              <a:rPr lang="ru-RU" b="1" dirty="0" smtClean="0"/>
              <a:t>прохождении пучка электронов </a:t>
            </a:r>
            <a:r>
              <a:rPr lang="ru-RU" dirty="0" smtClean="0"/>
              <a:t>через тонкую поликристаллическую фольгу из золота</a:t>
            </a:r>
          </a:p>
          <a:p>
            <a:r>
              <a:rPr lang="ru-RU" b="1" dirty="0" smtClean="0"/>
              <a:t>В случае (</a:t>
            </a:r>
            <a:r>
              <a:rPr lang="ru-RU" b="1" dirty="0" err="1" smtClean="0"/>
              <a:t>b</a:t>
            </a:r>
            <a:r>
              <a:rPr lang="ru-RU" b="1" dirty="0" smtClean="0"/>
              <a:t>) видны </a:t>
            </a:r>
            <a:r>
              <a:rPr lang="ru-RU" b="1" dirty="0" smtClean="0">
                <a:solidFill>
                  <a:schemeClr val="bg1"/>
                </a:solidFill>
              </a:rPr>
              <a:t>точки попадания отдельных электронов </a:t>
            </a:r>
            <a:r>
              <a:rPr lang="ru-RU" b="1" dirty="0" smtClean="0"/>
              <a:t>на фотопластинку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Длина волны де Бройля для электрона</a:t>
            </a:r>
          </a:p>
          <a:p>
            <a:endParaRPr lang="ru-RU" dirty="0"/>
          </a:p>
        </p:txBody>
      </p:sp>
      <p:pic>
        <p:nvPicPr>
          <p:cNvPr id="14338" name="Picture 2" descr="C:\Program Files\Physicon\Open Physics 2.5 part 2\content\chapter5\section\paragraph4\images\5-4-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857232"/>
            <a:ext cx="4443422" cy="231771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429124" y="2714620"/>
            <a:ext cx="47148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Упрощенная схема опытов Дж. Томсона по </a:t>
            </a:r>
            <a:r>
              <a:rPr lang="ru-RU" sz="2400" b="1" dirty="0" smtClean="0">
                <a:solidFill>
                  <a:schemeClr val="bg1"/>
                </a:solidFill>
              </a:rPr>
              <a:t>дифракции электронов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2214546" y="714356"/>
            <a:ext cx="2286016" cy="714380"/>
          </a:xfrm>
          <a:prstGeom prst="wedgeRectCallout">
            <a:avLst>
              <a:gd name="adj1" fmla="val 53591"/>
              <a:gd name="adj2" fmla="val 92159"/>
            </a:avLst>
          </a:prstGeom>
          <a:gradFill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Накаливаемый катод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5072066" y="785794"/>
            <a:ext cx="1071570" cy="357190"/>
          </a:xfrm>
          <a:prstGeom prst="wedgeRectCallout">
            <a:avLst>
              <a:gd name="adj1" fmla="val -33921"/>
              <a:gd name="adj2" fmla="val 140549"/>
            </a:avLst>
          </a:prstGeom>
          <a:gradFill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Анод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6572264" y="785794"/>
            <a:ext cx="2428892" cy="357190"/>
          </a:xfrm>
          <a:prstGeom prst="wedgeRectCallout">
            <a:avLst>
              <a:gd name="adj1" fmla="val -20526"/>
              <a:gd name="adj2" fmla="val 93720"/>
            </a:avLst>
          </a:prstGeom>
          <a:gradFill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Фольга из золота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pic>
        <p:nvPicPr>
          <p:cNvPr id="14340" name="Picture 4" descr="C:\Program Files\Physicon\Open Physics 2.5 part 2\content\chapter5\section\paragraph4\images\5-4-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5751" y="3786190"/>
            <a:ext cx="4798249" cy="1643074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4214810" y="5288340"/>
            <a:ext cx="49291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Картина дифракции электронов на поликристаллическом образце </a:t>
            </a:r>
          </a:p>
          <a:p>
            <a:r>
              <a:rPr lang="ru-RU" sz="2400" b="1" dirty="0" smtClean="0"/>
              <a:t>а) - при длительной экспозиции</a:t>
            </a:r>
          </a:p>
          <a:p>
            <a:r>
              <a:rPr lang="en-US" sz="2400" b="1" dirty="0" smtClean="0"/>
              <a:t>b</a:t>
            </a:r>
            <a:r>
              <a:rPr lang="ru-RU" sz="2400" b="1" dirty="0" smtClean="0"/>
              <a:t>)</a:t>
            </a:r>
            <a:r>
              <a:rPr lang="en-US" sz="2400" b="1" dirty="0" smtClean="0"/>
              <a:t> - </a:t>
            </a:r>
            <a:r>
              <a:rPr lang="ru-RU" sz="2400" b="1" dirty="0" smtClean="0"/>
              <a:t>при короткой экспозиции</a:t>
            </a:r>
            <a:endParaRPr lang="ru-RU" sz="2400" b="1" dirty="0"/>
          </a:p>
        </p:txBody>
      </p:sp>
      <p:pic>
        <p:nvPicPr>
          <p:cNvPr id="14342" name="Picture 6" descr="C:\Program Files\Physicon\Open Physics 2.5 part 2\content\javagifs\63166759549899-4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29322" y="3929066"/>
            <a:ext cx="1714512" cy="994840"/>
          </a:xfrm>
          <a:prstGeom prst="rect">
            <a:avLst/>
          </a:prstGeom>
          <a:noFill/>
        </p:spPr>
      </p:pic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00100" y="280461"/>
            <a:ext cx="7429552" cy="6577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Рассмотрим задачи: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dirty="0" smtClean="0"/>
              <a:t>ЕГЭ 2001-2010 (Демо, КИМ)</a:t>
            </a:r>
          </a:p>
          <a:p>
            <a:pPr>
              <a:defRPr/>
            </a:pPr>
            <a:r>
              <a:rPr lang="ru-RU" dirty="0" smtClean="0"/>
              <a:t>ГИА-9 2008-2010 (</a:t>
            </a:r>
            <a:r>
              <a:rPr lang="ru-RU" dirty="0" err="1" smtClean="0"/>
              <a:t>Демо</a:t>
            </a:r>
            <a:r>
              <a:rPr lang="ru-RU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154098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(ЕГЭ 2002 г., </a:t>
            </a:r>
            <a:r>
              <a:rPr lang="ru-RU" sz="3200" b="1" dirty="0" err="1" smtClean="0">
                <a:solidFill>
                  <a:srgbClr val="FF0000"/>
                </a:solidFill>
              </a:rPr>
              <a:t>Демо</a:t>
            </a:r>
            <a:r>
              <a:rPr lang="ru-RU" sz="3200" b="1" dirty="0" smtClean="0">
                <a:solidFill>
                  <a:srgbClr val="FF0000"/>
                </a:solidFill>
              </a:rPr>
              <a:t>) А22. </a:t>
            </a:r>
            <a:r>
              <a:rPr lang="ru-RU" sz="3200" dirty="0" smtClean="0"/>
              <a:t>Масса Солнца уменьшается за счет испускания</a:t>
            </a:r>
            <a:endParaRPr lang="ru-RU" sz="32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2214554"/>
            <a:ext cx="82868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только заряженных частиц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только незаряженных частиц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только электромагнитных волн различного диапазона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частиц и электромагнитных волн</a:t>
            </a:r>
            <a:endParaRPr lang="ru-RU" sz="2000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2439982"/>
          </a:xfrm>
        </p:spPr>
        <p:txBody>
          <a:bodyPr>
            <a:noAutofit/>
          </a:bodyPr>
          <a:lstStyle/>
          <a:p>
            <a:pPr hangingPunct="0"/>
            <a:r>
              <a:rPr lang="ru-RU" sz="2400" b="1" dirty="0" smtClean="0">
                <a:solidFill>
                  <a:srgbClr val="FF0000"/>
                </a:solidFill>
              </a:rPr>
              <a:t>(ЕГЭ 2003 г., </a:t>
            </a:r>
            <a:r>
              <a:rPr lang="ru-RU" sz="2400" b="1" dirty="0" err="1" smtClean="0">
                <a:solidFill>
                  <a:srgbClr val="FF0000"/>
                </a:solidFill>
              </a:rPr>
              <a:t>демо</a:t>
            </a:r>
            <a:r>
              <a:rPr lang="ru-RU" sz="2400" b="1" dirty="0" smtClean="0">
                <a:solidFill>
                  <a:srgbClr val="FF0000"/>
                </a:solidFill>
              </a:rPr>
              <a:t>) А</a:t>
            </a:r>
            <a:r>
              <a:rPr lang="en-US" sz="2400" b="1" dirty="0" smtClean="0">
                <a:solidFill>
                  <a:srgbClr val="FF0000"/>
                </a:solidFill>
              </a:rPr>
              <a:t>23</a:t>
            </a:r>
            <a:r>
              <a:rPr lang="ru-RU" sz="2400" b="1" dirty="0" smtClean="0">
                <a:solidFill>
                  <a:srgbClr val="FF0000"/>
                </a:solidFill>
              </a:rPr>
              <a:t>. </a:t>
            </a:r>
            <a:r>
              <a:rPr lang="ru-RU" sz="2800" dirty="0" smtClean="0">
                <a:solidFill>
                  <a:schemeClr val="bg1"/>
                </a:solidFill>
              </a:rPr>
              <a:t>На рисунке приведены варианты графика зависимости максимальной энергии фотоэлектронов от энергии падающих на фотокатод фотонов. В каком случае график соответствует законам фотоэффекта?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214546" y="4286256"/>
            <a:ext cx="20002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hangingPunct="0">
              <a:buFont typeface="+mj-lt"/>
              <a:buAutoNum type="arabicPeriod"/>
            </a:pPr>
            <a:r>
              <a:rPr lang="ru-RU" i="1" dirty="0" smtClean="0"/>
              <a:t>1</a:t>
            </a:r>
          </a:p>
          <a:p>
            <a:pPr marL="342900" lvl="0" indent="-342900" hangingPunct="0">
              <a:buFont typeface="+mj-lt"/>
              <a:buAutoNum type="arabicPeriod"/>
            </a:pPr>
            <a:r>
              <a:rPr lang="ru-RU" i="1" dirty="0" smtClean="0"/>
              <a:t>2</a:t>
            </a:r>
          </a:p>
          <a:p>
            <a:pPr marL="342900" lvl="0" indent="-342900" hangingPunct="0">
              <a:buFont typeface="+mj-lt"/>
              <a:buAutoNum type="arabicPeriod"/>
            </a:pPr>
            <a:r>
              <a:rPr lang="ru-RU" i="1" dirty="0" smtClean="0"/>
              <a:t>3</a:t>
            </a:r>
          </a:p>
          <a:p>
            <a:pPr marL="342900" lvl="0" indent="-342900" hangingPunct="0">
              <a:buFont typeface="+mj-lt"/>
              <a:buAutoNum type="arabicPeriod"/>
            </a:pPr>
            <a:r>
              <a:rPr lang="ru-RU" i="1" dirty="0" smtClean="0"/>
              <a:t>4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3643314"/>
            <a:ext cx="3443300" cy="2434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15409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(ЕГЭ 2004 г., </a:t>
            </a:r>
            <a:r>
              <a:rPr lang="ru-RU" sz="3600" b="1" dirty="0" err="1" smtClean="0">
                <a:solidFill>
                  <a:srgbClr val="FF0000"/>
                </a:solidFill>
              </a:rPr>
              <a:t>демо</a:t>
            </a:r>
            <a:r>
              <a:rPr lang="ru-RU" sz="3600" b="1" dirty="0" smtClean="0">
                <a:solidFill>
                  <a:srgbClr val="FF0000"/>
                </a:solidFill>
              </a:rPr>
              <a:t>) А19. </a:t>
            </a:r>
            <a:r>
              <a:rPr lang="ru-RU" sz="3600" dirty="0" smtClean="0"/>
              <a:t>Энергия фотона равна</a:t>
            </a:r>
            <a:endParaRPr lang="ru-RU" sz="3600" b="1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7" y="2143116"/>
            <a:ext cx="7313465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143116"/>
            <a:ext cx="928694" cy="896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05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08266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(ЕГЭ 2004 г., </a:t>
            </a:r>
            <a:r>
              <a:rPr lang="ru-RU" sz="3600" b="1" dirty="0" err="1" smtClean="0">
                <a:solidFill>
                  <a:srgbClr val="FF0000"/>
                </a:solidFill>
              </a:rPr>
              <a:t>демо</a:t>
            </a:r>
            <a:r>
              <a:rPr lang="ru-RU" sz="3600" b="1" dirty="0" smtClean="0">
                <a:solidFill>
                  <a:srgbClr val="FF0000"/>
                </a:solidFill>
              </a:rPr>
              <a:t>) А27. </a:t>
            </a:r>
            <a:r>
              <a:rPr lang="ru-RU" sz="3600" dirty="0" smtClean="0"/>
              <a:t>Волновыми свойствами</a:t>
            </a:r>
            <a:endParaRPr lang="ru-RU" sz="3600" b="1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285852" y="2571744"/>
            <a:ext cx="6572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обладает только фотон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обладает только электрон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обладают как фотон, так и электрон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не обладают ни фотон, ни электрон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3"/>
          <p:cNvSpPr>
            <a:spLocks noGrp="1"/>
          </p:cNvSpPr>
          <p:nvPr>
            <p:ph type="title"/>
          </p:nvPr>
        </p:nvSpPr>
        <p:spPr>
          <a:xfrm>
            <a:off x="571472" y="142852"/>
            <a:ext cx="8143932" cy="277177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Цель: повторение основных понятий, законов и формул </a:t>
            </a:r>
            <a:br>
              <a:rPr lang="ru-RU" dirty="0" smtClean="0"/>
            </a:br>
            <a:r>
              <a:rPr lang="ru-RU" i="1" dirty="0" smtClean="0"/>
              <a:t>КОРПУСКУЛЯРНО-ВОЛНОВОГО ДУАЛИЗМ А</a:t>
            </a:r>
            <a:br>
              <a:rPr lang="ru-RU" i="1" dirty="0" smtClean="0"/>
            </a:br>
            <a:r>
              <a:rPr lang="ru-RU" dirty="0" smtClean="0"/>
              <a:t> в соответствии с кодификатором ЕГЭ.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571736" y="2857496"/>
            <a:ext cx="5657864" cy="4000504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ru-RU" b="1" dirty="0" smtClean="0"/>
              <a:t>Элементы содержания, проверяемые на ЕГЭ</a:t>
            </a:r>
            <a:r>
              <a:rPr lang="ru-RU" dirty="0" smtClean="0"/>
              <a:t> </a:t>
            </a:r>
            <a:r>
              <a:rPr lang="ru-RU" b="1" dirty="0" smtClean="0"/>
              <a:t>2010</a:t>
            </a:r>
            <a:r>
              <a:rPr lang="ru-RU" dirty="0" smtClean="0"/>
              <a:t>: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Гипотеза М.Планка о квантах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Фотоэффект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Опыты А.Г.Столетова 	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Уравнение Эйнштейна для фотоэффекта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Фотон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Гипотеза де Бройля о волновых свойствах частиц 	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Дифракция электронов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15370" cy="3571900"/>
          </a:xfrm>
        </p:spPr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ru-RU" sz="3200" spc="150" dirty="0" smtClean="0">
                <a:ln w="11430"/>
                <a:solidFill>
                  <a:srgbClr val="C0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(ЕГЭ 2005 г., ДЕМО) А23</a:t>
            </a:r>
            <a:r>
              <a:rPr lang="ru-RU" sz="32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. </a:t>
            </a:r>
            <a:r>
              <a:rPr lang="ru-RU" sz="3200" dirty="0" smtClean="0">
                <a:solidFill>
                  <a:schemeClr val="bg1"/>
                </a:solidFill>
              </a:rPr>
              <a:t>Фотоны с энергией 2,1 эВ вызывают фотоэффект с поверхности цезия, для которого работа выхода равна 1,9 эВ. Чтобы максимальная кинетическая энергия фотоэлектронов увеличилась в 2 раза, нужно увеличить энергию фотона на</a:t>
            </a:r>
            <a:endParaRPr lang="ru-RU" sz="3200" spc="150" dirty="0">
              <a:ln w="11430"/>
              <a:solidFill>
                <a:schemeClr val="bg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928926" y="3929066"/>
            <a:ext cx="25717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0,1 эВ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0,2 эВ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0,3 эВ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0,4 эВ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572560" cy="3286148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(ЕГЭ 2007 г., ДЕМО) А25. </a:t>
            </a:r>
            <a:r>
              <a:rPr lang="ru-RU" sz="3200" dirty="0" smtClean="0">
                <a:solidFill>
                  <a:schemeClr val="bg1"/>
                </a:solidFill>
              </a:rPr>
              <a:t>Энергия фотона, поглощаемого атомом при переходе из основного состояния с энергией </a:t>
            </a:r>
            <a:r>
              <a:rPr lang="en-US" sz="3200" dirty="0" smtClean="0">
                <a:solidFill>
                  <a:schemeClr val="bg1"/>
                </a:solidFill>
              </a:rPr>
              <a:t>E</a:t>
            </a:r>
            <a:r>
              <a:rPr lang="ru-RU" sz="3200" baseline="-25000" dirty="0" smtClean="0">
                <a:solidFill>
                  <a:schemeClr val="bg1"/>
                </a:solidFill>
              </a:rPr>
              <a:t>0</a:t>
            </a:r>
            <a:r>
              <a:rPr lang="ru-RU" sz="3200" dirty="0" smtClean="0">
                <a:solidFill>
                  <a:schemeClr val="bg1"/>
                </a:solidFill>
              </a:rPr>
              <a:t> в возбужденное состояние с энергией </a:t>
            </a:r>
            <a:r>
              <a:rPr lang="en-US" sz="3200" dirty="0" smtClean="0">
                <a:solidFill>
                  <a:schemeClr val="bg1"/>
                </a:solidFill>
              </a:rPr>
              <a:t>E</a:t>
            </a:r>
            <a:r>
              <a:rPr lang="ru-RU" sz="3200" baseline="-25000" dirty="0" smtClean="0">
                <a:solidFill>
                  <a:schemeClr val="bg1"/>
                </a:solidFill>
              </a:rPr>
              <a:t>1</a:t>
            </a:r>
            <a:r>
              <a:rPr lang="ru-RU" sz="3200" dirty="0" smtClean="0">
                <a:solidFill>
                  <a:schemeClr val="bg1"/>
                </a:solidFill>
              </a:rPr>
              <a:t>, равна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7050" name="Rectangle 10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4429132"/>
            <a:ext cx="755722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4429132"/>
            <a:ext cx="1285884" cy="736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572560" cy="407196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(ЕГЭ 2007 г., ДЕМО) А29. </a:t>
            </a:r>
            <a:r>
              <a:rPr lang="ru-RU" sz="3200" dirty="0" smtClean="0">
                <a:solidFill>
                  <a:schemeClr val="bg1"/>
                </a:solidFill>
              </a:rPr>
              <a:t>Красная граница фотоэффекта исследуемого металла соответствует длине волны </a:t>
            </a:r>
            <a:r>
              <a:rPr lang="ru-RU" sz="3200" dirty="0" smtClean="0">
                <a:solidFill>
                  <a:schemeClr val="bg1"/>
                </a:solidFill>
                <a:sym typeface="Symbol"/>
              </a:rPr>
              <a:t></a:t>
            </a:r>
            <a:r>
              <a:rPr lang="ru-RU" sz="3200" baseline="-25000" dirty="0" err="1" smtClean="0">
                <a:solidFill>
                  <a:schemeClr val="bg1"/>
                </a:solidFill>
              </a:rPr>
              <a:t>кр</a:t>
            </a:r>
            <a:r>
              <a:rPr lang="ru-RU" sz="3200" dirty="0" smtClean="0">
                <a:solidFill>
                  <a:schemeClr val="bg1"/>
                </a:solidFill>
              </a:rPr>
              <a:t> = 600 нм. При освещении этого металла светом длиной волны </a:t>
            </a:r>
            <a:r>
              <a:rPr lang="ru-RU" sz="3200" dirty="0" smtClean="0">
                <a:solidFill>
                  <a:schemeClr val="bg1"/>
                </a:solidFill>
                <a:sym typeface="Symbol"/>
              </a:rPr>
              <a:t></a:t>
            </a:r>
            <a:r>
              <a:rPr lang="ru-RU" sz="3200" dirty="0" smtClean="0">
                <a:solidFill>
                  <a:schemeClr val="bg1"/>
                </a:solidFill>
              </a:rPr>
              <a:t> максимальная кинетическая энергия выбитых из него фотоэлектронов в 3 раза меньше энергии падающего света. Какова длина волны </a:t>
            </a:r>
            <a:r>
              <a:rPr lang="ru-RU" sz="3200" dirty="0" smtClean="0">
                <a:solidFill>
                  <a:schemeClr val="bg1"/>
                </a:solidFill>
                <a:sym typeface="Symbol"/>
              </a:rPr>
              <a:t></a:t>
            </a:r>
            <a:r>
              <a:rPr lang="ru-RU" sz="3200" dirty="0" smtClean="0">
                <a:solidFill>
                  <a:schemeClr val="bg1"/>
                </a:solidFill>
              </a:rPr>
              <a:t> падающего света?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7050" name="Rectangle 10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3286116" y="4286256"/>
            <a:ext cx="2471726" cy="214314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133 нм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300 нм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400 нм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1200 нм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358246" cy="400050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2008 г., ДЕМО) А29. </a:t>
            </a:r>
            <a:r>
              <a:rPr lang="ru-RU" sz="3200" dirty="0" smtClean="0">
                <a:solidFill>
                  <a:schemeClr val="bg1"/>
                </a:solidFill>
              </a:rPr>
              <a:t>В опытах по фотоэффекту взяли пластину из металла с работой выхода 3,4⋅10</a:t>
            </a:r>
            <a:r>
              <a:rPr lang="ru-RU" sz="3200" baseline="30000" dirty="0" smtClean="0">
                <a:solidFill>
                  <a:schemeClr val="bg1"/>
                </a:solidFill>
              </a:rPr>
              <a:t>–19 </a:t>
            </a:r>
            <a:r>
              <a:rPr lang="ru-RU" sz="3200" dirty="0" smtClean="0">
                <a:solidFill>
                  <a:schemeClr val="bg1"/>
                </a:solidFill>
              </a:rPr>
              <a:t>Дж и стали освещать ее светом частоты 6⋅10</a:t>
            </a:r>
            <a:r>
              <a:rPr lang="ru-RU" sz="3200" baseline="30000" dirty="0" smtClean="0">
                <a:solidFill>
                  <a:schemeClr val="bg1"/>
                </a:solidFill>
              </a:rPr>
              <a:t>14 </a:t>
            </a:r>
            <a:r>
              <a:rPr lang="ru-RU" sz="3200" dirty="0" smtClean="0">
                <a:solidFill>
                  <a:schemeClr val="bg1"/>
                </a:solidFill>
              </a:rPr>
              <a:t>Гц. Затем частоту уменьшили в 2 раза, одновременно увеличив в 1,5 раза число фотонов, падающих на пластину за 1 с. В результате этого число фотоэлектронов, покидающих пластину за 1 с, </a:t>
            </a:r>
            <a:endParaRPr lang="ru-RU" sz="3200" dirty="0">
              <a:solidFill>
                <a:schemeClr val="bg1"/>
              </a:solidFill>
              <a:effectLst/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7050" name="Rectangle 10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28662" y="4214818"/>
            <a:ext cx="707236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увеличилось в 1,5 раза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стало равным нулю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уменьшилось в 2 раза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уменьшилось более чем в 2 раза 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72528" cy="3071834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(ЕГЭ 2009 г., ДЕМО) А23. </a:t>
            </a:r>
            <a:r>
              <a:rPr lang="ru-RU" sz="2800" dirty="0" smtClean="0">
                <a:solidFill>
                  <a:schemeClr val="bg1"/>
                </a:solidFill>
              </a:rPr>
              <a:t>Фотоэффект наблюдают, освещая поверхность металла светом </a:t>
            </a:r>
            <a:r>
              <a:rPr lang="ru-RU" sz="2800" dirty="0" err="1" smtClean="0">
                <a:solidFill>
                  <a:schemeClr val="bg1"/>
                </a:solidFill>
              </a:rPr>
              <a:t>фиксиро-ванной</a:t>
            </a:r>
            <a:r>
              <a:rPr lang="ru-RU" sz="2800" dirty="0" smtClean="0">
                <a:solidFill>
                  <a:schemeClr val="bg1"/>
                </a:solidFill>
              </a:rPr>
              <a:t> частоты. При этом задерживающая разность потенциалов равна </a:t>
            </a:r>
            <a:r>
              <a:rPr lang="ru-RU" sz="2800" i="1" dirty="0" smtClean="0">
                <a:solidFill>
                  <a:schemeClr val="bg1"/>
                </a:solidFill>
              </a:rPr>
              <a:t>U. После изменения частоты света задерживающая разность потенциалов увеличилась на ΔU = 1,2 В. На сколько изменилась частота падающего света? 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7050" name="Rectangle 10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28728" y="3786190"/>
            <a:ext cx="364333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800" dirty="0" smtClean="0"/>
              <a:t>1,8·10</a:t>
            </a:r>
            <a:r>
              <a:rPr lang="ru-RU" sz="2800" baseline="30000" dirty="0" smtClean="0"/>
              <a:t>14 </a:t>
            </a:r>
            <a:r>
              <a:rPr lang="ru-RU" sz="2800" dirty="0" smtClean="0"/>
              <a:t>Гц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 smtClean="0"/>
              <a:t>2,9·10</a:t>
            </a:r>
            <a:r>
              <a:rPr lang="ru-RU" sz="2800" baseline="30000" dirty="0" smtClean="0"/>
              <a:t>14 </a:t>
            </a:r>
            <a:r>
              <a:rPr lang="ru-RU" sz="2800" dirty="0" smtClean="0"/>
              <a:t>Гц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 smtClean="0"/>
              <a:t>6,1·10</a:t>
            </a:r>
            <a:r>
              <a:rPr lang="ru-RU" sz="2800" baseline="30000" dirty="0" smtClean="0"/>
              <a:t>14 </a:t>
            </a:r>
            <a:r>
              <a:rPr lang="ru-RU" sz="2800" dirty="0" smtClean="0"/>
              <a:t>Гц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dirty="0" smtClean="0"/>
              <a:t>1,9·10</a:t>
            </a:r>
            <a:r>
              <a:rPr lang="ru-RU" sz="2800" baseline="30000" dirty="0" smtClean="0"/>
              <a:t>15 </a:t>
            </a:r>
            <a:r>
              <a:rPr lang="ru-RU" sz="2800" dirty="0" smtClean="0"/>
              <a:t>Гц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143932" cy="250033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(ЕГЭ 2010 г., ДЕМО) А23. </a:t>
            </a:r>
            <a:r>
              <a:rPr lang="ru-RU" sz="3200" dirty="0" smtClean="0">
                <a:solidFill>
                  <a:schemeClr val="bg1"/>
                </a:solidFill>
              </a:rPr>
              <a:t>Дан график зависимости числа </a:t>
            </a:r>
            <a:r>
              <a:rPr lang="ru-RU" sz="3200" dirty="0" err="1" smtClean="0">
                <a:solidFill>
                  <a:schemeClr val="bg1"/>
                </a:solidFill>
              </a:rPr>
              <a:t>нераспавшихся</a:t>
            </a:r>
            <a:r>
              <a:rPr lang="ru-RU" sz="3200" dirty="0" smtClean="0">
                <a:solidFill>
                  <a:schemeClr val="bg1"/>
                </a:solidFill>
              </a:rPr>
              <a:t> ядер эрбия     от времени. Каков период полураспада этого изотопа? 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7050" name="Rectangle 10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14348" y="3500438"/>
            <a:ext cx="31432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400" dirty="0" smtClean="0"/>
              <a:t>25 часов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/>
              <a:t>50 часов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/>
              <a:t>100 часов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/>
              <a:t>200 часов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143932" cy="328614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(ЕГЭ 2010 г., ДЕМО) А23. 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dirty="0" smtClean="0">
                <a:solidFill>
                  <a:schemeClr val="bg1"/>
                </a:solidFill>
              </a:rPr>
              <a:t>Для опытов по фотоэффекту взяли пластину из металла с работой выхода 3,4⋅10</a:t>
            </a:r>
            <a:r>
              <a:rPr lang="ru-RU" sz="2800" baseline="30000" dirty="0" smtClean="0">
                <a:solidFill>
                  <a:schemeClr val="bg1"/>
                </a:solidFill>
              </a:rPr>
              <a:t>–19 </a:t>
            </a:r>
            <a:r>
              <a:rPr lang="ru-RU" sz="2800" dirty="0" smtClean="0">
                <a:solidFill>
                  <a:schemeClr val="bg1"/>
                </a:solidFill>
              </a:rPr>
              <a:t>Дж и стали освещать ее светом частоты 6⋅10</a:t>
            </a:r>
            <a:r>
              <a:rPr lang="ru-RU" sz="2800" baseline="30000" dirty="0" smtClean="0">
                <a:solidFill>
                  <a:schemeClr val="bg1"/>
                </a:solidFill>
              </a:rPr>
              <a:t>14 </a:t>
            </a:r>
            <a:r>
              <a:rPr lang="ru-RU" sz="2800" dirty="0" smtClean="0">
                <a:solidFill>
                  <a:schemeClr val="bg1"/>
                </a:solidFill>
              </a:rPr>
              <a:t>Гц. Затем частоту уменьшили в 2 раза, одновременно увеличив в 1,5 раза число фотонов, падающих на пластину за 1 с. В результате этого число фотоэлектронов, покидающих пластину за 1 с, 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7050" name="Rectangle 10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3857628"/>
            <a:ext cx="70009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увеличилось в 1,5 раза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стало равным нулю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уменьшилось в 2 раза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уменьшилось более чем в 2 раза 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Заголовок 1"/>
          <p:cNvSpPr>
            <a:spLocks noGrp="1"/>
          </p:cNvSpPr>
          <p:nvPr>
            <p:ph type="title"/>
          </p:nvPr>
        </p:nvSpPr>
        <p:spPr>
          <a:xfrm>
            <a:off x="500034" y="6000768"/>
            <a:ext cx="8229600" cy="676275"/>
          </a:xfrm>
        </p:spPr>
        <p:txBody>
          <a:bodyPr/>
          <a:lstStyle/>
          <a:p>
            <a:pPr eaLnBrk="1" hangingPunct="1"/>
            <a:r>
              <a:rPr lang="ru-RU" dirty="0" smtClean="0"/>
              <a:t>Используемая литература</a:t>
            </a:r>
          </a:p>
        </p:txBody>
      </p:sp>
      <p:sp>
        <p:nvSpPr>
          <p:cNvPr id="63491" name="Текст 3"/>
          <p:cNvSpPr>
            <a:spLocks noGrp="1"/>
          </p:cNvSpPr>
          <p:nvPr>
            <p:ph type="body" sz="half" idx="2"/>
          </p:nvPr>
        </p:nvSpPr>
        <p:spPr>
          <a:xfrm>
            <a:off x="142844" y="214290"/>
            <a:ext cx="8786874" cy="6072230"/>
          </a:xfrm>
        </p:spPr>
        <p:txBody>
          <a:bodyPr>
            <a:normAutofit/>
          </a:bodyPr>
          <a:lstStyle/>
          <a:p>
            <a:pPr marL="342900" lvl="0" indent="-342900">
              <a:buClr>
                <a:schemeClr val="bg1"/>
              </a:buClr>
              <a:buFont typeface="+mj-lt"/>
              <a:buAutoNum type="arabicPeriod"/>
            </a:pPr>
            <a:r>
              <a:rPr lang="ru-RU" sz="1600" b="1" dirty="0" smtClean="0"/>
              <a:t>Берков, А.В. и др. Самое полное издание типовых вариантов реальных заданий ЕГЭ 2010, Физика [Текст]: учебное пособие для выпускников. ср. учеб. заведений   / А.В. Берков, В.А. Грибов. – ООО "Издательство </a:t>
            </a:r>
            <a:r>
              <a:rPr lang="ru-RU" sz="1600" b="1" dirty="0" err="1" smtClean="0"/>
              <a:t>Астрель</a:t>
            </a:r>
            <a:r>
              <a:rPr lang="ru-RU" sz="1600" b="1" dirty="0" smtClean="0"/>
              <a:t>", 2009. – 160 с. </a:t>
            </a:r>
            <a:endParaRPr lang="ru-RU" sz="1600" dirty="0" smtClean="0"/>
          </a:p>
          <a:p>
            <a:pPr marL="342900" indent="-342900">
              <a:buClr>
                <a:schemeClr val="bg1"/>
              </a:buClr>
              <a:buFont typeface="+mj-lt"/>
              <a:buAutoNum type="arabicPeriod"/>
            </a:pPr>
            <a:r>
              <a:rPr lang="ru-RU" sz="1600" b="1" dirty="0" smtClean="0"/>
              <a:t>Касьянов, В.А. Физика, 11 класс [Текст]: учебник для общеобразовательных школ / В.А. Касьянов. – ООО "Дрофа", 2004. – 116 с. </a:t>
            </a:r>
          </a:p>
          <a:p>
            <a:pPr marL="342900" indent="-342900">
              <a:buClr>
                <a:schemeClr val="bg1"/>
              </a:buClr>
              <a:buFont typeface="+mj-lt"/>
              <a:buAutoNum type="arabicPeriod"/>
            </a:pPr>
            <a:r>
              <a:rPr lang="ru-RU" sz="1600" b="1" dirty="0" smtClean="0"/>
              <a:t>Квантовая физика. Электронный каталог учебных таблиц  / </a:t>
            </a:r>
            <a:r>
              <a:rPr lang="en-US" sz="1600" b="1" dirty="0" smtClean="0">
                <a:hlinkClick r:id="rId2"/>
              </a:rPr>
              <a:t>http</a:t>
            </a:r>
            <a:r>
              <a:rPr lang="ru-RU" sz="1600" b="1" dirty="0" smtClean="0">
                <a:hlinkClick r:id="rId2"/>
              </a:rPr>
              <a:t>://</a:t>
            </a:r>
            <a:r>
              <a:rPr lang="en-US" sz="1600" b="1" dirty="0" smtClean="0">
                <a:hlinkClick r:id="rId2"/>
              </a:rPr>
              <a:t>www</a:t>
            </a:r>
            <a:r>
              <a:rPr lang="ru-RU" sz="1600" b="1" dirty="0" smtClean="0">
                <a:hlinkClick r:id="rId2"/>
              </a:rPr>
              <a:t>.</a:t>
            </a:r>
            <a:r>
              <a:rPr lang="en-US" sz="1600" b="1" dirty="0" err="1" smtClean="0">
                <a:hlinkClick r:id="rId2"/>
              </a:rPr>
              <a:t>posobiya</a:t>
            </a:r>
            <a:r>
              <a:rPr lang="ru-RU" sz="1600" b="1" dirty="0" smtClean="0">
                <a:hlinkClick r:id="rId2"/>
              </a:rPr>
              <a:t>.</a:t>
            </a:r>
            <a:r>
              <a:rPr lang="en-US" sz="1600" b="1" dirty="0" err="1" smtClean="0">
                <a:hlinkClick r:id="rId2"/>
              </a:rPr>
              <a:t>ru</a:t>
            </a:r>
            <a:r>
              <a:rPr lang="ru-RU" sz="1600" b="1" dirty="0" smtClean="0">
                <a:hlinkClick r:id="rId2"/>
              </a:rPr>
              <a:t>/</a:t>
            </a:r>
            <a:r>
              <a:rPr lang="en-US" sz="1600" b="1" dirty="0" smtClean="0">
                <a:hlinkClick r:id="rId2"/>
              </a:rPr>
              <a:t>SREDN</a:t>
            </a:r>
            <a:r>
              <a:rPr lang="ru-RU" sz="1600" b="1" dirty="0" smtClean="0">
                <a:hlinkClick r:id="rId2"/>
              </a:rPr>
              <a:t>_</a:t>
            </a:r>
            <a:r>
              <a:rPr lang="en-US" sz="1600" b="1" dirty="0" smtClean="0">
                <a:hlinkClick r:id="rId2"/>
              </a:rPr>
              <a:t>SKOOL</a:t>
            </a:r>
            <a:r>
              <a:rPr lang="ru-RU" sz="1600" b="1" dirty="0" smtClean="0">
                <a:hlinkClick r:id="rId2"/>
              </a:rPr>
              <a:t>/</a:t>
            </a:r>
            <a:r>
              <a:rPr lang="en-US" sz="1600" b="1" dirty="0" smtClean="0">
                <a:hlinkClick r:id="rId2"/>
              </a:rPr>
              <a:t>PHISIC</a:t>
            </a:r>
            <a:r>
              <a:rPr lang="ru-RU" sz="1600" b="1" dirty="0" smtClean="0">
                <a:hlinkClick r:id="rId2"/>
              </a:rPr>
              <a:t>/</a:t>
            </a:r>
            <a:r>
              <a:rPr lang="en-US" sz="1600" b="1" dirty="0" smtClean="0">
                <a:hlinkClick r:id="rId2"/>
              </a:rPr>
              <a:t>N</a:t>
            </a:r>
            <a:r>
              <a:rPr lang="ru-RU" sz="1600" b="1" dirty="0" smtClean="0">
                <a:hlinkClick r:id="rId2"/>
              </a:rPr>
              <a:t>131/</a:t>
            </a:r>
            <a:r>
              <a:rPr lang="en-US" sz="1600" b="1" dirty="0" smtClean="0">
                <a:hlinkClick r:id="rId2"/>
              </a:rPr>
              <a:t>index</a:t>
            </a:r>
            <a:r>
              <a:rPr lang="ru-RU" sz="1600" b="1" dirty="0" smtClean="0">
                <a:hlinkClick r:id="rId2"/>
              </a:rPr>
              <a:t>.</a:t>
            </a:r>
            <a:r>
              <a:rPr lang="en-US" sz="1600" b="1" dirty="0" smtClean="0">
                <a:hlinkClick r:id="rId2"/>
              </a:rPr>
              <a:t>html</a:t>
            </a:r>
            <a:r>
              <a:rPr lang="ru-RU" sz="1600" b="1" dirty="0" smtClean="0"/>
              <a:t> </a:t>
            </a:r>
          </a:p>
          <a:p>
            <a:pPr marL="342900" indent="-342900">
              <a:buClr>
                <a:schemeClr val="bg1"/>
              </a:buClr>
              <a:buFont typeface="+mj-lt"/>
              <a:buAutoNum type="arabicPeriod"/>
            </a:pPr>
            <a:r>
              <a:rPr lang="ru-RU" sz="1600" b="1" dirty="0" err="1" smtClean="0"/>
              <a:t>Мякишев</a:t>
            </a:r>
            <a:r>
              <a:rPr lang="ru-RU" sz="1600" b="1" dirty="0" smtClean="0"/>
              <a:t>, Г.Я. и др. Физика. 11 класс  [Текст]: учебник для общеобразовательных школ   / учебник для общеобразовательных школ Г.Я. </a:t>
            </a:r>
            <a:r>
              <a:rPr lang="ru-RU" sz="1600" b="1" dirty="0" err="1" smtClean="0"/>
              <a:t>Мякишев</a:t>
            </a:r>
            <a:r>
              <a:rPr lang="ru-RU" sz="1600" b="1" dirty="0" smtClean="0"/>
              <a:t>, Б.Б. </a:t>
            </a:r>
            <a:r>
              <a:rPr lang="ru-RU" sz="1600" b="1" dirty="0" err="1" smtClean="0"/>
              <a:t>Буховцев</a:t>
            </a:r>
            <a:r>
              <a:rPr lang="ru-RU" sz="1600" b="1" dirty="0" smtClean="0"/>
              <a:t> . –" Просвещение ", 2009. – 166 с. </a:t>
            </a:r>
          </a:p>
          <a:p>
            <a:pPr marL="342900" indent="-342900">
              <a:buClr>
                <a:schemeClr val="bg1"/>
              </a:buClr>
              <a:buFont typeface="+mj-lt"/>
              <a:buAutoNum type="arabicPeriod"/>
            </a:pPr>
            <a:r>
              <a:rPr lang="ru-RU" sz="1600" b="1" dirty="0" smtClean="0"/>
              <a:t>Опыт Столетова А.Г. </a:t>
            </a:r>
            <a:r>
              <a:rPr lang="en-US" sz="1600" b="1" dirty="0" smtClean="0"/>
              <a:t>PHYSBOOK</a:t>
            </a:r>
            <a:r>
              <a:rPr lang="ru-RU" sz="1600" b="1" dirty="0" smtClean="0"/>
              <a:t>.</a:t>
            </a:r>
            <a:r>
              <a:rPr lang="en-US" sz="1600" b="1" dirty="0" smtClean="0"/>
              <a:t>RU</a:t>
            </a:r>
            <a:r>
              <a:rPr lang="ru-RU" sz="1600" b="1" dirty="0" smtClean="0"/>
              <a:t>/ </a:t>
            </a:r>
            <a:r>
              <a:rPr lang="en-US" sz="1600" b="1" dirty="0" smtClean="0"/>
              <a:t>http</a:t>
            </a:r>
            <a:r>
              <a:rPr lang="ru-RU" sz="1600" b="1" dirty="0" smtClean="0"/>
              <a:t>://</a:t>
            </a:r>
            <a:r>
              <a:rPr lang="en-US" sz="1600" b="1" dirty="0" smtClean="0"/>
              <a:t>www</a:t>
            </a:r>
            <a:r>
              <a:rPr lang="ru-RU" sz="1600" b="1" dirty="0" smtClean="0"/>
              <a:t>.</a:t>
            </a:r>
            <a:r>
              <a:rPr lang="en-US" sz="1600" b="1" dirty="0" err="1" smtClean="0"/>
              <a:t>physbook</a:t>
            </a:r>
            <a:r>
              <a:rPr lang="ru-RU" sz="1600" b="1" dirty="0" smtClean="0"/>
              <a:t>.</a:t>
            </a:r>
            <a:r>
              <a:rPr lang="en-US" sz="1600" b="1" dirty="0" err="1" smtClean="0"/>
              <a:t>ru</a:t>
            </a:r>
            <a:r>
              <a:rPr lang="ru-RU" sz="1600" b="1" dirty="0" smtClean="0"/>
              <a:t>/</a:t>
            </a:r>
            <a:r>
              <a:rPr lang="en-US" sz="1600" b="1" dirty="0" smtClean="0"/>
              <a:t>index</a:t>
            </a:r>
            <a:r>
              <a:rPr lang="ru-RU" sz="1600" b="1" dirty="0" smtClean="0"/>
              <a:t>.</a:t>
            </a:r>
            <a:r>
              <a:rPr lang="en-US" sz="1600" b="1" dirty="0" err="1" smtClean="0"/>
              <a:t>php</a:t>
            </a:r>
            <a:r>
              <a:rPr lang="ru-RU" sz="1600" b="1" dirty="0" smtClean="0"/>
              <a:t>/%</a:t>
            </a:r>
            <a:r>
              <a:rPr lang="en-US" sz="1600" b="1" dirty="0" smtClean="0"/>
              <a:t>D</a:t>
            </a:r>
            <a:r>
              <a:rPr lang="ru-RU" sz="1600" b="1" dirty="0" smtClean="0"/>
              <a:t>0%9</a:t>
            </a:r>
            <a:r>
              <a:rPr lang="en-US" sz="1600" b="1" dirty="0" smtClean="0"/>
              <a:t>E</a:t>
            </a:r>
            <a:r>
              <a:rPr lang="ru-RU" sz="1600" b="1" dirty="0" smtClean="0"/>
              <a:t>%</a:t>
            </a:r>
            <a:r>
              <a:rPr lang="en-US" sz="1600" b="1" dirty="0" smtClean="0"/>
              <a:t>D</a:t>
            </a:r>
            <a:r>
              <a:rPr lang="ru-RU" sz="1600" b="1" dirty="0" smtClean="0"/>
              <a:t>0%</a:t>
            </a:r>
            <a:r>
              <a:rPr lang="en-US" sz="1600" b="1" dirty="0" smtClean="0"/>
              <a:t>BF</a:t>
            </a:r>
            <a:r>
              <a:rPr lang="ru-RU" sz="1600" b="1" dirty="0" smtClean="0"/>
              <a:t>%</a:t>
            </a:r>
            <a:r>
              <a:rPr lang="en-US" sz="1600" b="1" dirty="0" smtClean="0"/>
              <a:t>D</a:t>
            </a:r>
            <a:r>
              <a:rPr lang="ru-RU" sz="1600" b="1" dirty="0" smtClean="0"/>
              <a:t>1%8</a:t>
            </a:r>
            <a:r>
              <a:rPr lang="en-US" sz="1600" b="1" dirty="0" smtClean="0"/>
              <a:t>B</a:t>
            </a:r>
            <a:r>
              <a:rPr lang="ru-RU" sz="1600" b="1" dirty="0" smtClean="0"/>
              <a:t>%</a:t>
            </a:r>
            <a:r>
              <a:rPr lang="en-US" sz="1600" b="1" dirty="0" smtClean="0"/>
              <a:t>D</a:t>
            </a:r>
            <a:r>
              <a:rPr lang="ru-RU" sz="1600" b="1" dirty="0" smtClean="0"/>
              <a:t>1%82_%</a:t>
            </a:r>
            <a:r>
              <a:rPr lang="en-US" sz="1600" b="1" dirty="0" smtClean="0"/>
              <a:t>D</a:t>
            </a:r>
            <a:r>
              <a:rPr lang="ru-RU" sz="1600" b="1" dirty="0" smtClean="0"/>
              <a:t>0%</a:t>
            </a:r>
            <a:r>
              <a:rPr lang="en-US" sz="1600" b="1" dirty="0" smtClean="0"/>
              <a:t>A</a:t>
            </a:r>
            <a:r>
              <a:rPr lang="ru-RU" sz="1600" b="1" dirty="0" smtClean="0"/>
              <a:t>1%</a:t>
            </a:r>
            <a:r>
              <a:rPr lang="en-US" sz="1600" b="1" dirty="0" smtClean="0"/>
              <a:t>D</a:t>
            </a:r>
            <a:r>
              <a:rPr lang="ru-RU" sz="1600" b="1" dirty="0" smtClean="0"/>
              <a:t>1%82%</a:t>
            </a:r>
            <a:r>
              <a:rPr lang="en-US" sz="1600" b="1" dirty="0" smtClean="0"/>
              <a:t>D</a:t>
            </a:r>
            <a:r>
              <a:rPr lang="ru-RU" sz="1600" b="1" dirty="0" smtClean="0"/>
              <a:t>0%</a:t>
            </a:r>
            <a:r>
              <a:rPr lang="en-US" sz="1600" b="1" dirty="0" smtClean="0"/>
              <a:t>BE</a:t>
            </a:r>
            <a:r>
              <a:rPr lang="ru-RU" sz="1600" b="1" dirty="0" smtClean="0"/>
              <a:t>%</a:t>
            </a:r>
            <a:r>
              <a:rPr lang="en-US" sz="1600" b="1" dirty="0" smtClean="0"/>
              <a:t>D</a:t>
            </a:r>
            <a:r>
              <a:rPr lang="ru-RU" sz="1600" b="1" dirty="0" smtClean="0"/>
              <a:t>0%</a:t>
            </a:r>
            <a:r>
              <a:rPr lang="en-US" sz="1600" b="1" dirty="0" smtClean="0"/>
              <a:t>BB</a:t>
            </a:r>
            <a:r>
              <a:rPr lang="ru-RU" sz="1600" b="1" dirty="0" smtClean="0"/>
              <a:t>%</a:t>
            </a:r>
            <a:r>
              <a:rPr lang="en-US" sz="1600" b="1" dirty="0" smtClean="0"/>
              <a:t>D</a:t>
            </a:r>
            <a:r>
              <a:rPr lang="ru-RU" sz="1600" b="1" dirty="0" smtClean="0"/>
              <a:t>0%</a:t>
            </a:r>
            <a:r>
              <a:rPr lang="en-US" sz="1600" b="1" dirty="0" smtClean="0"/>
              <a:t>B</a:t>
            </a:r>
            <a:r>
              <a:rPr lang="ru-RU" sz="1600" b="1" dirty="0" smtClean="0"/>
              <a:t>5%</a:t>
            </a:r>
            <a:r>
              <a:rPr lang="en-US" sz="1600" b="1" dirty="0" smtClean="0"/>
              <a:t>D</a:t>
            </a:r>
            <a:r>
              <a:rPr lang="ru-RU" sz="1600" b="1" dirty="0" smtClean="0"/>
              <a:t>1%82%</a:t>
            </a:r>
            <a:r>
              <a:rPr lang="en-US" sz="1600" b="1" dirty="0" smtClean="0"/>
              <a:t>D</a:t>
            </a:r>
            <a:r>
              <a:rPr lang="ru-RU" sz="1600" b="1" dirty="0" smtClean="0"/>
              <a:t>0%</a:t>
            </a:r>
            <a:r>
              <a:rPr lang="en-US" sz="1600" b="1" dirty="0" smtClean="0"/>
              <a:t>BE</a:t>
            </a:r>
            <a:r>
              <a:rPr lang="ru-RU" sz="1600" b="1" dirty="0" smtClean="0"/>
              <a:t>%</a:t>
            </a:r>
            <a:r>
              <a:rPr lang="en-US" sz="1600" b="1" dirty="0" smtClean="0"/>
              <a:t>D</a:t>
            </a:r>
            <a:r>
              <a:rPr lang="ru-RU" sz="1600" b="1" dirty="0" smtClean="0"/>
              <a:t>0%</a:t>
            </a:r>
            <a:r>
              <a:rPr lang="en-US" sz="1600" b="1" dirty="0" smtClean="0"/>
              <a:t>B</a:t>
            </a:r>
            <a:r>
              <a:rPr lang="ru-RU" sz="1600" b="1" dirty="0" smtClean="0"/>
              <a:t>2%</a:t>
            </a:r>
            <a:r>
              <a:rPr lang="en-US" sz="1600" b="1" dirty="0" smtClean="0"/>
              <a:t>D</a:t>
            </a:r>
            <a:r>
              <a:rPr lang="ru-RU" sz="1600" b="1" dirty="0" smtClean="0"/>
              <a:t>0%</a:t>
            </a:r>
            <a:r>
              <a:rPr lang="en-US" sz="1600" b="1" dirty="0" smtClean="0"/>
              <a:t>B</a:t>
            </a:r>
            <a:r>
              <a:rPr lang="ru-RU" sz="1600" b="1" dirty="0" smtClean="0"/>
              <a:t>0_%</a:t>
            </a:r>
            <a:r>
              <a:rPr lang="en-US" sz="1600" b="1" dirty="0" smtClean="0"/>
              <a:t>D</a:t>
            </a:r>
            <a:r>
              <a:rPr lang="ru-RU" sz="1600" b="1" dirty="0" smtClean="0"/>
              <a:t>0%90.%</a:t>
            </a:r>
            <a:r>
              <a:rPr lang="en-US" sz="1600" b="1" dirty="0" smtClean="0"/>
              <a:t>D</a:t>
            </a:r>
            <a:r>
              <a:rPr lang="ru-RU" sz="1600" b="1" dirty="0" smtClean="0"/>
              <a:t>0%93. </a:t>
            </a:r>
          </a:p>
          <a:p>
            <a:pPr marL="342900" indent="-342900">
              <a:buClr>
                <a:schemeClr val="bg1"/>
              </a:buClr>
              <a:buFont typeface="+mj-lt"/>
              <a:buAutoNum type="arabicPeriod"/>
            </a:pPr>
            <a:r>
              <a:rPr lang="ru-RU" sz="1600" b="1" dirty="0" smtClean="0"/>
              <a:t>Открытая физика [текст, рисунки]/ </a:t>
            </a:r>
            <a:r>
              <a:rPr lang="en-US" sz="1600" b="1" dirty="0" smtClean="0"/>
              <a:t>http</a:t>
            </a:r>
            <a:r>
              <a:rPr lang="ru-RU" sz="1600" b="1" dirty="0" smtClean="0"/>
              <a:t>://</a:t>
            </a:r>
            <a:r>
              <a:rPr lang="en-US" sz="1600" b="1" dirty="0" smtClean="0"/>
              <a:t>www</a:t>
            </a:r>
            <a:r>
              <a:rPr lang="ru-RU" sz="1600" b="1" dirty="0" smtClean="0"/>
              <a:t>.</a:t>
            </a:r>
            <a:r>
              <a:rPr lang="en-US" sz="1600" b="1" dirty="0" smtClean="0"/>
              <a:t>physics</a:t>
            </a:r>
            <a:r>
              <a:rPr lang="ru-RU" sz="1600" b="1" dirty="0" smtClean="0"/>
              <a:t>.</a:t>
            </a:r>
            <a:r>
              <a:rPr lang="en-US" sz="1600" b="1" dirty="0" err="1" smtClean="0"/>
              <a:t>ru</a:t>
            </a:r>
            <a:r>
              <a:rPr lang="en-US" sz="1600" b="1" dirty="0" smtClean="0"/>
              <a:t> </a:t>
            </a:r>
            <a:endParaRPr lang="ru-RU" sz="1600" b="1" dirty="0" smtClean="0"/>
          </a:p>
          <a:p>
            <a:pPr marL="342900" indent="-342900">
              <a:buClr>
                <a:schemeClr val="bg1"/>
              </a:buClr>
              <a:buFont typeface="+mj-lt"/>
              <a:buAutoNum type="arabicPeriod"/>
            </a:pPr>
            <a:r>
              <a:rPr lang="ru-RU" sz="1600" b="1" dirty="0" smtClean="0"/>
              <a:t>Подготовка к ЕГЭ </a:t>
            </a:r>
            <a:r>
              <a:rPr lang="ru-RU" sz="1600" b="1" dirty="0" smtClean="0">
                <a:hlinkClick r:id="rId3"/>
              </a:rPr>
              <a:t>/</a:t>
            </a:r>
            <a:r>
              <a:rPr lang="en-US" sz="1600" b="1" dirty="0" smtClean="0">
                <a:hlinkClick r:id="rId3"/>
              </a:rPr>
              <a:t>http</a:t>
            </a:r>
            <a:r>
              <a:rPr lang="ru-RU" sz="1600" b="1" dirty="0" smtClean="0">
                <a:hlinkClick r:id="rId3"/>
              </a:rPr>
              <a:t>://</a:t>
            </a:r>
            <a:r>
              <a:rPr lang="en-US" sz="1600" b="1" dirty="0" err="1" smtClean="0">
                <a:hlinkClick r:id="rId3"/>
              </a:rPr>
              <a:t>egephizika</a:t>
            </a:r>
            <a:r>
              <a:rPr lang="ru-RU" sz="1600" b="1" dirty="0" smtClean="0"/>
              <a:t> </a:t>
            </a:r>
          </a:p>
          <a:p>
            <a:pPr marL="342900" indent="-342900">
              <a:buClr>
                <a:schemeClr val="bg1"/>
              </a:buClr>
              <a:buFont typeface="+mj-lt"/>
              <a:buAutoNum type="arabicPeriod"/>
            </a:pPr>
            <a:r>
              <a:rPr lang="ru-RU" sz="1600" b="1" dirty="0" smtClean="0"/>
              <a:t>Полный комплект цветных таблиц по физике. Весь курс средней школы 100 таблиц формата А1. . Издательство ВАРСОН / </a:t>
            </a:r>
            <a:r>
              <a:rPr lang="en-US" sz="1600" b="1" dirty="0" smtClean="0">
                <a:hlinkClick r:id="rId4"/>
              </a:rPr>
              <a:t>http://www.varson.ru/physics_ser9kvant.html</a:t>
            </a:r>
            <a:r>
              <a:rPr lang="ru-RU" sz="1600" b="1" dirty="0" smtClean="0"/>
              <a:t> </a:t>
            </a:r>
          </a:p>
          <a:p>
            <a:pPr marL="342900" indent="-342900">
              <a:buClr>
                <a:schemeClr val="bg1"/>
              </a:buClr>
              <a:buFont typeface="+mj-lt"/>
              <a:buAutoNum type="arabicPeriod"/>
            </a:pPr>
            <a:r>
              <a:rPr lang="ru-RU" sz="1600" b="1" dirty="0" smtClean="0"/>
              <a:t>Федеральный институт педагогических измерений. Контрольные измерительные материалы (КИМ) Физика //[Электронный ресурс]// </a:t>
            </a:r>
            <a:r>
              <a:rPr lang="en-US" sz="1600" b="1" dirty="0" smtClean="0">
                <a:hlinkClick r:id="rId5"/>
              </a:rPr>
              <a:t>http</a:t>
            </a:r>
            <a:r>
              <a:rPr lang="ru-RU" sz="1600" b="1" dirty="0" smtClean="0">
                <a:hlinkClick r:id="rId5"/>
              </a:rPr>
              <a:t>://</a:t>
            </a:r>
            <a:r>
              <a:rPr lang="en-US" sz="1600" b="1" dirty="0" err="1" smtClean="0">
                <a:hlinkClick r:id="rId5"/>
              </a:rPr>
              <a:t>fipi</a:t>
            </a:r>
            <a:r>
              <a:rPr lang="ru-RU" sz="1600" b="1" dirty="0" smtClean="0">
                <a:hlinkClick r:id="rId5"/>
              </a:rPr>
              <a:t>.</a:t>
            </a:r>
            <a:r>
              <a:rPr lang="en-US" sz="1600" b="1" dirty="0" err="1" smtClean="0">
                <a:hlinkClick r:id="rId5"/>
              </a:rPr>
              <a:t>ru</a:t>
            </a:r>
            <a:r>
              <a:rPr lang="ru-RU" sz="1600" b="1" dirty="0" smtClean="0">
                <a:hlinkClick r:id="rId5"/>
              </a:rPr>
              <a:t>/</a:t>
            </a:r>
            <a:r>
              <a:rPr lang="en-US" sz="1600" b="1" dirty="0" smtClean="0">
                <a:hlinkClick r:id="rId5"/>
              </a:rPr>
              <a:t>view</a:t>
            </a:r>
            <a:r>
              <a:rPr lang="ru-RU" sz="1600" b="1" dirty="0" smtClean="0">
                <a:hlinkClick r:id="rId5"/>
              </a:rPr>
              <a:t>/</a:t>
            </a:r>
            <a:r>
              <a:rPr lang="en-US" sz="1600" b="1" dirty="0" smtClean="0">
                <a:hlinkClick r:id="rId5"/>
              </a:rPr>
              <a:t>sections</a:t>
            </a:r>
            <a:r>
              <a:rPr lang="ru-RU" sz="1600" b="1" dirty="0" smtClean="0">
                <a:hlinkClick r:id="rId5"/>
              </a:rPr>
              <a:t>/92/</a:t>
            </a:r>
            <a:r>
              <a:rPr lang="en-US" sz="1600" b="1" dirty="0" smtClean="0">
                <a:hlinkClick r:id="rId5"/>
              </a:rPr>
              <a:t>docs</a:t>
            </a:r>
            <a:r>
              <a:rPr lang="ru-RU" sz="1600" b="1" dirty="0" smtClean="0">
                <a:hlinkClick r:id="rId5"/>
              </a:rPr>
              <a:t>/</a:t>
            </a:r>
            <a:r>
              <a:rPr lang="ru-RU" sz="1600" b="1" dirty="0" smtClean="0"/>
              <a:t> </a:t>
            </a:r>
          </a:p>
          <a:p>
            <a:pPr marL="342900" indent="-342900">
              <a:buClr>
                <a:schemeClr val="bg1"/>
              </a:buClr>
              <a:buFont typeface="+mj-lt"/>
              <a:buAutoNum type="arabicPeriod"/>
            </a:pPr>
            <a:r>
              <a:rPr lang="ru-RU" sz="1600" b="1" dirty="0" smtClean="0"/>
              <a:t>Фотон. Большая советская энциклопедия. </a:t>
            </a:r>
            <a:r>
              <a:rPr lang="ru-RU" sz="1600" b="1" dirty="0" err="1" smtClean="0"/>
              <a:t>Яндекс-словари</a:t>
            </a:r>
            <a:r>
              <a:rPr lang="ru-RU" sz="1600" b="1" dirty="0" smtClean="0"/>
              <a:t> / </a:t>
            </a:r>
            <a:r>
              <a:rPr lang="en-US" sz="1600" b="1" dirty="0" smtClean="0"/>
              <a:t>http</a:t>
            </a:r>
            <a:r>
              <a:rPr lang="ru-RU" sz="1600" b="1" dirty="0" smtClean="0"/>
              <a:t>://</a:t>
            </a:r>
            <a:r>
              <a:rPr lang="en-US" sz="1600" b="1" dirty="0" err="1" smtClean="0"/>
              <a:t>slovari</a:t>
            </a:r>
            <a:r>
              <a:rPr lang="ru-RU" sz="1600" b="1" dirty="0" smtClean="0"/>
              <a:t>.</a:t>
            </a:r>
            <a:r>
              <a:rPr lang="en-US" sz="1600" b="1" dirty="0" err="1" smtClean="0"/>
              <a:t>yandex</a:t>
            </a:r>
            <a:r>
              <a:rPr lang="ru-RU" sz="1600" b="1" dirty="0" smtClean="0"/>
              <a:t>.</a:t>
            </a:r>
            <a:r>
              <a:rPr lang="en-US" sz="1600" b="1" dirty="0" err="1" smtClean="0"/>
              <a:t>ru</a:t>
            </a:r>
            <a:r>
              <a:rPr lang="ru-RU" sz="1600" b="1" dirty="0" smtClean="0"/>
              <a:t>/</a:t>
            </a:r>
            <a:r>
              <a:rPr lang="en-US" sz="1600" b="1" dirty="0" err="1" smtClean="0"/>
              <a:t>dict</a:t>
            </a:r>
            <a:r>
              <a:rPr lang="ru-RU" sz="1600" b="1" dirty="0" smtClean="0"/>
              <a:t>/</a:t>
            </a:r>
            <a:r>
              <a:rPr lang="en-US" sz="1600" b="1" dirty="0" err="1" smtClean="0"/>
              <a:t>bse</a:t>
            </a:r>
            <a:r>
              <a:rPr lang="ru-RU" sz="1600" b="1" dirty="0" smtClean="0"/>
              <a:t>/</a:t>
            </a:r>
            <a:r>
              <a:rPr lang="en-US" sz="1600" b="1" dirty="0" smtClean="0"/>
              <a:t>article</a:t>
            </a:r>
            <a:r>
              <a:rPr lang="ru-RU" sz="1600" b="1" dirty="0" smtClean="0"/>
              <a:t>/00085/02500.</a:t>
            </a:r>
            <a:r>
              <a:rPr lang="en-US" sz="1600" b="1" dirty="0" err="1" smtClean="0"/>
              <a:t>htm</a:t>
            </a:r>
            <a:r>
              <a:rPr lang="en-US" sz="1600" b="1" dirty="0" smtClean="0"/>
              <a:t> </a:t>
            </a:r>
            <a:endParaRPr lang="ru-RU" sz="1600" b="1" dirty="0" smtClean="0"/>
          </a:p>
          <a:p>
            <a:pPr marL="342900" indent="-342900">
              <a:buClr>
                <a:schemeClr val="bg1"/>
              </a:buClr>
              <a:buFont typeface="+mj-lt"/>
              <a:buAutoNum type="arabicPeriod"/>
            </a:pPr>
            <a:r>
              <a:rPr lang="ru-RU" sz="1600" b="1" dirty="0" smtClean="0"/>
              <a:t>Фотоэффект. Единая коллекция цифровых образовательных ресурсов / </a:t>
            </a:r>
            <a:r>
              <a:rPr lang="en-US" sz="1600" b="1" dirty="0" smtClean="0"/>
              <a:t>http</a:t>
            </a:r>
            <a:r>
              <a:rPr lang="ru-RU" sz="1600" b="1" dirty="0" smtClean="0"/>
              <a:t>://</a:t>
            </a:r>
            <a:r>
              <a:rPr lang="en-US" sz="1600" b="1" dirty="0" smtClean="0"/>
              <a:t>school</a:t>
            </a:r>
            <a:r>
              <a:rPr lang="ru-RU" sz="1600" b="1" dirty="0" smtClean="0"/>
              <a:t>-</a:t>
            </a:r>
            <a:r>
              <a:rPr lang="en-US" sz="1600" b="1" dirty="0" smtClean="0"/>
              <a:t>collection</a:t>
            </a:r>
            <a:r>
              <a:rPr lang="ru-RU" sz="1600" b="1" dirty="0" smtClean="0"/>
              <a:t>.</a:t>
            </a:r>
            <a:r>
              <a:rPr lang="en-US" sz="1600" b="1" dirty="0" err="1" smtClean="0"/>
              <a:t>edu</a:t>
            </a:r>
            <a:r>
              <a:rPr lang="ru-RU" sz="1600" b="1" dirty="0" smtClean="0"/>
              <a:t>.</a:t>
            </a:r>
            <a:r>
              <a:rPr lang="en-US" sz="1600" b="1" dirty="0" err="1" smtClean="0"/>
              <a:t>ru</a:t>
            </a:r>
            <a:r>
              <a:rPr lang="ru-RU" sz="1600" b="1" dirty="0" smtClean="0"/>
              <a:t>/</a:t>
            </a:r>
            <a:r>
              <a:rPr lang="en-US" sz="1600" b="1" dirty="0" smtClean="0"/>
              <a:t>catalog</a:t>
            </a:r>
            <a:r>
              <a:rPr lang="ru-RU" sz="1600" b="1" dirty="0" smtClean="0"/>
              <a:t>/</a:t>
            </a:r>
            <a:r>
              <a:rPr lang="en-US" sz="1600" b="1" dirty="0" smtClean="0"/>
              <a:t>search</a:t>
            </a:r>
            <a:r>
              <a:rPr lang="ru-RU" sz="1600" b="1" dirty="0" smtClean="0"/>
              <a:t>/?</a:t>
            </a:r>
            <a:r>
              <a:rPr lang="en-US" sz="1600" b="1" dirty="0" smtClean="0"/>
              <a:t>text</a:t>
            </a:r>
            <a:r>
              <a:rPr lang="ru-RU" sz="1600" b="1" dirty="0" smtClean="0"/>
              <a:t>=%</a:t>
            </a:r>
            <a:r>
              <a:rPr lang="en-US" sz="1600" b="1" dirty="0" smtClean="0"/>
              <a:t>D</a:t>
            </a:r>
            <a:r>
              <a:rPr lang="ru-RU" sz="1600" b="1" dirty="0" smtClean="0"/>
              <a:t>4%</a:t>
            </a:r>
            <a:r>
              <a:rPr lang="en-US" sz="1600" b="1" dirty="0" smtClean="0"/>
              <a:t>EE</a:t>
            </a:r>
            <a:r>
              <a:rPr lang="ru-RU" sz="1600" b="1" dirty="0" smtClean="0"/>
              <a:t>%</a:t>
            </a:r>
            <a:r>
              <a:rPr lang="en-US" sz="1600" b="1" dirty="0" smtClean="0"/>
              <a:t>F</a:t>
            </a:r>
            <a:r>
              <a:rPr lang="ru-RU" sz="1600" b="1" dirty="0" smtClean="0"/>
              <a:t>2%</a:t>
            </a:r>
            <a:r>
              <a:rPr lang="en-US" sz="1600" b="1" dirty="0" smtClean="0"/>
              <a:t>EE</a:t>
            </a:r>
            <a:r>
              <a:rPr lang="ru-RU" sz="1600" b="1" dirty="0" smtClean="0"/>
              <a:t>%</a:t>
            </a:r>
            <a:r>
              <a:rPr lang="en-US" sz="1600" b="1" dirty="0" smtClean="0"/>
              <a:t>FD</a:t>
            </a:r>
            <a:r>
              <a:rPr lang="ru-RU" sz="1600" b="1" dirty="0" smtClean="0"/>
              <a:t>%</a:t>
            </a:r>
            <a:r>
              <a:rPr lang="en-US" sz="1600" b="1" dirty="0" smtClean="0"/>
              <a:t>F</a:t>
            </a:r>
            <a:r>
              <a:rPr lang="ru-RU" sz="1600" b="1" dirty="0" smtClean="0"/>
              <a:t>4%</a:t>
            </a:r>
            <a:r>
              <a:rPr lang="en-US" sz="1600" b="1" dirty="0" smtClean="0"/>
              <a:t>F</a:t>
            </a:r>
            <a:r>
              <a:rPr lang="ru-RU" sz="1600" b="1" dirty="0" smtClean="0"/>
              <a:t>4%</a:t>
            </a:r>
            <a:r>
              <a:rPr lang="en-US" sz="1600" b="1" dirty="0" smtClean="0"/>
              <a:t>E</a:t>
            </a:r>
            <a:r>
              <a:rPr lang="ru-RU" sz="1600" b="1" dirty="0" smtClean="0"/>
              <a:t>5%</a:t>
            </a:r>
            <a:r>
              <a:rPr lang="en-US" sz="1600" b="1" dirty="0" smtClean="0"/>
              <a:t>EA</a:t>
            </a:r>
            <a:r>
              <a:rPr lang="ru-RU" sz="1600" b="1" dirty="0" smtClean="0"/>
              <a:t>%</a:t>
            </a:r>
            <a:r>
              <a:rPr lang="en-US" sz="1600" b="1" dirty="0" smtClean="0"/>
              <a:t>F</a:t>
            </a:r>
            <a:r>
              <a:rPr lang="ru-RU" sz="1600" b="1" dirty="0" smtClean="0"/>
              <a:t>2&amp;</a:t>
            </a:r>
            <a:r>
              <a:rPr lang="en-US" sz="1600" b="1" dirty="0" err="1" smtClean="0"/>
              <a:t>tg</a:t>
            </a:r>
            <a:r>
              <a:rPr lang="ru-RU" sz="1600" b="1" dirty="0" smtClean="0"/>
              <a:t>=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53536"/>
            <a:ext cx="528638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Гипотеза М.Планка о квантах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42908" y="1357298"/>
            <a:ext cx="5500694" cy="550070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Абсолютно черное тело </a:t>
            </a:r>
            <a:r>
              <a:rPr lang="ru-RU" sz="2400" dirty="0" smtClean="0"/>
              <a:t>обладает свойством поглощать всю падающую на его поверхность лучистую энергию любого спектрального состава.</a:t>
            </a:r>
          </a:p>
          <a:p>
            <a:r>
              <a:rPr lang="ru-RU" sz="2400" b="1" dirty="0" smtClean="0">
                <a:solidFill>
                  <a:schemeClr val="bg1"/>
                </a:solidFill>
              </a:rPr>
              <a:t>Интегральная светимость </a:t>
            </a:r>
            <a:r>
              <a:rPr lang="ru-RU" sz="2400" b="1" i="1" dirty="0" smtClean="0">
                <a:solidFill>
                  <a:schemeClr val="bg1"/>
                </a:solidFill>
              </a:rPr>
              <a:t>R(T)</a:t>
            </a:r>
            <a:r>
              <a:rPr lang="ru-RU" sz="2400" dirty="0" smtClean="0"/>
              <a:t> абсолютно черного тела </a:t>
            </a:r>
            <a:r>
              <a:rPr lang="ru-RU" sz="2400" b="1" dirty="0" smtClean="0"/>
              <a:t>пропорциональна</a:t>
            </a:r>
            <a:r>
              <a:rPr lang="ru-RU" sz="2400" dirty="0" smtClean="0"/>
              <a:t> четвертой степени абсолютной температуры </a:t>
            </a:r>
            <a:r>
              <a:rPr lang="ru-RU" sz="2400" b="1" i="1" dirty="0" smtClean="0"/>
              <a:t>T</a:t>
            </a:r>
            <a:r>
              <a:rPr lang="ru-RU" sz="2400" dirty="0" smtClean="0"/>
              <a:t>:</a:t>
            </a:r>
          </a:p>
          <a:p>
            <a:r>
              <a:rPr lang="ru-RU" sz="2400" b="1" dirty="0" smtClean="0">
                <a:solidFill>
                  <a:schemeClr val="bg1"/>
                </a:solidFill>
              </a:rPr>
              <a:t>Гипотеза Планка: </a:t>
            </a:r>
            <a:r>
              <a:rPr lang="ru-RU" sz="2400" b="1" dirty="0" smtClean="0"/>
              <a:t>процессы излучения и поглощения нагретым телом электромагнитной энергии, происходят </a:t>
            </a:r>
            <a:r>
              <a:rPr lang="ru-RU" sz="2400" b="1" dirty="0" smtClean="0">
                <a:solidFill>
                  <a:schemeClr val="bg1"/>
                </a:solidFill>
              </a:rPr>
              <a:t>не непрерывно</a:t>
            </a:r>
            <a:r>
              <a:rPr lang="ru-RU" sz="2400" b="1" dirty="0" smtClean="0"/>
              <a:t>, как это принимала классическая физика, а </a:t>
            </a:r>
            <a:r>
              <a:rPr lang="ru-RU" sz="2400" b="1" dirty="0" smtClean="0">
                <a:solidFill>
                  <a:schemeClr val="bg1"/>
                </a:solidFill>
              </a:rPr>
              <a:t>конечными порциями </a:t>
            </a:r>
            <a:r>
              <a:rPr lang="ru-RU" sz="2400" b="1" dirty="0" smtClean="0"/>
              <a:t>– </a:t>
            </a:r>
            <a:r>
              <a:rPr lang="ru-RU" sz="2400" b="1" dirty="0" smtClean="0">
                <a:solidFill>
                  <a:schemeClr val="bg1"/>
                </a:solidFill>
              </a:rPr>
              <a:t>квантами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  <p:pic>
        <p:nvPicPr>
          <p:cNvPr id="8194" name="Picture 2" descr="C:\Program Files\Physicon\Open Physics 2.5 part 2\content\chapter5\section\paragraph1\images\5-1-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85728"/>
            <a:ext cx="3652847" cy="269795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214942" y="2643182"/>
            <a:ext cx="3643338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Модель абсолютно черного тела</a:t>
            </a:r>
            <a:endParaRPr lang="ru-RU" b="1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6644" y="357166"/>
            <a:ext cx="1500193" cy="58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5214942" y="2928934"/>
            <a:ext cx="392905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Квант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– это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минимальная порция энергии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, излучаемой или поглощаемой телом.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Энергия кванта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E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прямо пропорциональна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частоте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света: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/>
              <a:t>где </a:t>
            </a:r>
            <a:r>
              <a:rPr lang="ru-RU" sz="2400" i="1" dirty="0" err="1" smtClean="0">
                <a:solidFill>
                  <a:schemeClr val="bg1"/>
                </a:solidFill>
              </a:rPr>
              <a:t>h</a:t>
            </a:r>
            <a:r>
              <a:rPr lang="ru-RU" sz="2400" dirty="0" smtClean="0"/>
              <a:t> – так называемая </a:t>
            </a:r>
            <a:r>
              <a:rPr lang="ru-RU" sz="2400" b="1" dirty="0" smtClean="0">
                <a:solidFill>
                  <a:schemeClr val="bg1"/>
                </a:solidFill>
              </a:rPr>
              <a:t>постоянная Планка</a:t>
            </a:r>
            <a:r>
              <a:rPr lang="ru-RU" sz="2400" dirty="0" smtClean="0"/>
              <a:t>, равная </a:t>
            </a:r>
            <a:r>
              <a:rPr lang="ru-RU" sz="2400" b="1" i="1" dirty="0" err="1" smtClean="0">
                <a:solidFill>
                  <a:schemeClr val="bg1"/>
                </a:solidFill>
              </a:rPr>
              <a:t>h</a:t>
            </a:r>
            <a:r>
              <a:rPr lang="ru-RU" sz="2400" b="1" i="1" dirty="0" smtClean="0">
                <a:solidFill>
                  <a:schemeClr val="bg1"/>
                </a:solidFill>
              </a:rPr>
              <a:t> = 6,626·10</a:t>
            </a:r>
            <a:r>
              <a:rPr lang="ru-RU" sz="2400" b="1" i="1" baseline="30000" dirty="0" smtClean="0">
                <a:solidFill>
                  <a:schemeClr val="bg1"/>
                </a:solidFill>
              </a:rPr>
              <a:t>–34</a:t>
            </a:r>
            <a:r>
              <a:rPr lang="ru-RU" sz="2400" b="1" i="1" dirty="0" smtClean="0">
                <a:solidFill>
                  <a:schemeClr val="bg1"/>
                </a:solidFill>
              </a:rPr>
              <a:t> Дж·с</a:t>
            </a:r>
            <a:r>
              <a:rPr lang="ru-RU" sz="2400" dirty="0" smtClean="0"/>
              <a:t>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58" y="5286388"/>
            <a:ext cx="1395419" cy="59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Фотоэффект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14942" y="1500174"/>
            <a:ext cx="3929058" cy="2786082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Фотоэффектом</a:t>
            </a:r>
            <a:r>
              <a:rPr lang="ru-RU" dirty="0" smtClean="0"/>
              <a:t> </a:t>
            </a:r>
            <a:r>
              <a:rPr lang="ru-RU" b="1" dirty="0" smtClean="0"/>
              <a:t>называют вырывание электронов из вещества под действием света.</a:t>
            </a:r>
            <a:r>
              <a:rPr lang="ru-RU" dirty="0" smtClean="0"/>
              <a:t> </a:t>
            </a:r>
          </a:p>
        </p:txBody>
      </p:sp>
      <p:pic>
        <p:nvPicPr>
          <p:cNvPr id="7172" name="Picture 4" descr="http://files.school-collection.edu.ru/dlrstore/a096dec4-4061-9107-eada-551f6dbf7e48/scre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57166"/>
            <a:ext cx="5029200" cy="406717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14282" y="4429132"/>
            <a:ext cx="892971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b="1" dirty="0" smtClean="0"/>
              <a:t>Фотоэффект был открыт </a:t>
            </a:r>
            <a:r>
              <a:rPr lang="ru-RU" sz="2800" b="1" dirty="0" smtClean="0">
                <a:solidFill>
                  <a:schemeClr val="bg1"/>
                </a:solidFill>
              </a:rPr>
              <a:t>Г. Герцем </a:t>
            </a:r>
            <a:r>
              <a:rPr lang="ru-RU" sz="2800" b="1" dirty="0" smtClean="0"/>
              <a:t>(1887 г.). </a:t>
            </a:r>
          </a:p>
          <a:p>
            <a:pPr>
              <a:buFont typeface="Arial" pitchFamily="34" charset="0"/>
              <a:buChar char="•"/>
            </a:pPr>
            <a:r>
              <a:rPr lang="ru-RU" sz="2800" b="1" dirty="0" smtClean="0"/>
              <a:t>Теория фотоэффекта была развита </a:t>
            </a:r>
            <a:r>
              <a:rPr lang="ru-RU" sz="2800" b="1" dirty="0" smtClean="0">
                <a:solidFill>
                  <a:schemeClr val="bg1"/>
                </a:solidFill>
              </a:rPr>
              <a:t>А. Эйнштейном </a:t>
            </a:r>
            <a:r>
              <a:rPr lang="ru-RU" sz="2800" b="1" dirty="0" smtClean="0"/>
              <a:t>(1905 г.) на основе квантовых представлений. </a:t>
            </a:r>
          </a:p>
          <a:p>
            <a:pPr>
              <a:buFont typeface="Arial" pitchFamily="34" charset="0"/>
              <a:buChar char="•"/>
            </a:pPr>
            <a:r>
              <a:rPr lang="ru-RU" sz="2800" b="1" dirty="0" smtClean="0"/>
              <a:t>Классическая волновая теория света оказалась неспособной объяснить закономерности этого явления.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Фотоэффект</a:t>
            </a:r>
            <a:endParaRPr lang="ru-RU" dirty="0"/>
          </a:p>
        </p:txBody>
      </p:sp>
      <p:pic>
        <p:nvPicPr>
          <p:cNvPr id="5" name="Первый закон внешнего фотоэффекта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133600" y="1600200"/>
            <a:ext cx="4876800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200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3357586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Законы фотоэффекта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071802" y="357166"/>
            <a:ext cx="6072198" cy="6500834"/>
          </a:xfrm>
        </p:spPr>
        <p:txBody>
          <a:bodyPr>
            <a:normAutofit fontScale="92500" lnSpcReduction="20000"/>
          </a:bodyPr>
          <a:lstStyle/>
          <a:p>
            <a:pPr marL="514350" indent="20638">
              <a:buClr>
                <a:schemeClr val="bg1"/>
              </a:buClr>
              <a:buFont typeface="+mj-lt"/>
              <a:buAutoNum type="arabicPeriod"/>
            </a:pPr>
            <a:r>
              <a:rPr lang="ru-RU" b="1" dirty="0" smtClean="0">
                <a:solidFill>
                  <a:schemeClr val="bg1"/>
                </a:solidFill>
              </a:rPr>
              <a:t>Максимальная кинетическая энергия </a:t>
            </a:r>
            <a:r>
              <a:rPr lang="ru-RU" dirty="0" smtClean="0"/>
              <a:t>фотоэлектронов линейно </a:t>
            </a:r>
            <a:r>
              <a:rPr lang="ru-RU" b="1" dirty="0" smtClean="0"/>
              <a:t>возрастает</a:t>
            </a:r>
            <a:r>
              <a:rPr lang="ru-RU" dirty="0" smtClean="0"/>
              <a:t> с </a:t>
            </a:r>
            <a:r>
              <a:rPr lang="ru-RU" b="1" dirty="0" smtClean="0">
                <a:solidFill>
                  <a:schemeClr val="bg1"/>
                </a:solidFill>
              </a:rPr>
              <a:t>увеличением частоты света </a:t>
            </a:r>
            <a:r>
              <a:rPr lang="ru-RU" b="1" i="1" dirty="0" err="1" smtClean="0">
                <a:solidFill>
                  <a:schemeClr val="bg1"/>
                </a:solidFill>
              </a:rPr>
              <a:t>ν</a:t>
            </a:r>
            <a:r>
              <a:rPr lang="ru-RU" dirty="0" err="1" smtClean="0"/>
              <a:t> </a:t>
            </a:r>
            <a:r>
              <a:rPr lang="ru-RU" dirty="0" smtClean="0"/>
              <a:t>и </a:t>
            </a:r>
            <a:r>
              <a:rPr lang="ru-RU" b="1" dirty="0" smtClean="0"/>
              <a:t>не зависит </a:t>
            </a:r>
            <a:r>
              <a:rPr lang="ru-RU" dirty="0" smtClean="0"/>
              <a:t>от его </a:t>
            </a:r>
            <a:r>
              <a:rPr lang="ru-RU" b="1" dirty="0" smtClean="0">
                <a:solidFill>
                  <a:schemeClr val="bg1"/>
                </a:solidFill>
              </a:rPr>
              <a:t>интенсивности</a:t>
            </a:r>
            <a:r>
              <a:rPr lang="ru-RU" dirty="0" smtClean="0"/>
              <a:t>.</a:t>
            </a:r>
          </a:p>
          <a:p>
            <a:pPr marL="514350" indent="20638">
              <a:buClr>
                <a:schemeClr val="bg1"/>
              </a:buClr>
              <a:buFont typeface="+mj-lt"/>
              <a:buAutoNum type="arabicPeriod"/>
            </a:pPr>
            <a:r>
              <a:rPr lang="ru-RU" b="1" dirty="0" smtClean="0">
                <a:solidFill>
                  <a:schemeClr val="bg1"/>
                </a:solidFill>
              </a:rPr>
              <a:t>Число фотоэлектронов</a:t>
            </a:r>
            <a:r>
              <a:rPr lang="ru-RU" dirty="0" smtClean="0"/>
              <a:t>, вырываемых светом из катода за 1 с, </a:t>
            </a:r>
            <a:r>
              <a:rPr lang="ru-RU" b="1" dirty="0" smtClean="0"/>
              <a:t>прямо пропорционально </a:t>
            </a:r>
            <a:r>
              <a:rPr lang="ru-RU" b="1" dirty="0" smtClean="0">
                <a:solidFill>
                  <a:schemeClr val="bg1"/>
                </a:solidFill>
              </a:rPr>
              <a:t>интенсивности света</a:t>
            </a:r>
            <a:r>
              <a:rPr lang="ru-RU" dirty="0" smtClean="0"/>
              <a:t>.</a:t>
            </a:r>
          </a:p>
          <a:p>
            <a:pPr marL="514350" indent="20638">
              <a:buClr>
                <a:schemeClr val="bg1"/>
              </a:buClr>
              <a:buFont typeface="+mj-lt"/>
              <a:buAutoNum type="arabicPeriod"/>
            </a:pPr>
            <a:r>
              <a:rPr lang="ru-RU" dirty="0" smtClean="0"/>
              <a:t>Фотоэффект практически </a:t>
            </a:r>
            <a:r>
              <a:rPr lang="ru-RU" b="1" dirty="0" err="1" smtClean="0">
                <a:solidFill>
                  <a:schemeClr val="bg1"/>
                </a:solidFill>
              </a:rPr>
              <a:t>безынерционен</a:t>
            </a:r>
            <a:r>
              <a:rPr lang="ru-RU" dirty="0" smtClean="0"/>
              <a:t>, фототок возникает мгновенно после начала освещения катода </a:t>
            </a:r>
            <a:r>
              <a:rPr lang="ru-RU" b="1" dirty="0" smtClean="0"/>
              <a:t>при условии</a:t>
            </a:r>
            <a:r>
              <a:rPr lang="ru-RU" dirty="0" smtClean="0"/>
              <a:t>, что </a:t>
            </a:r>
            <a:r>
              <a:rPr lang="ru-RU" b="1" dirty="0" smtClean="0">
                <a:solidFill>
                  <a:schemeClr val="bg1"/>
                </a:solidFill>
              </a:rPr>
              <a:t>частота света </a:t>
            </a:r>
            <a:r>
              <a:rPr lang="ru-RU" b="1" i="1" dirty="0" err="1" smtClean="0">
                <a:solidFill>
                  <a:schemeClr val="bg1"/>
                </a:solidFill>
              </a:rPr>
              <a:t>ν</a:t>
            </a:r>
            <a:r>
              <a:rPr lang="ru-RU" b="1" i="1" dirty="0" smtClean="0">
                <a:solidFill>
                  <a:schemeClr val="bg1"/>
                </a:solidFill>
              </a:rPr>
              <a:t> &gt; </a:t>
            </a:r>
            <a:r>
              <a:rPr lang="ru-RU" b="1" i="1" dirty="0" err="1" smtClean="0">
                <a:solidFill>
                  <a:schemeClr val="bg1"/>
                </a:solidFill>
              </a:rPr>
              <a:t>ν</a:t>
            </a:r>
            <a:r>
              <a:rPr lang="ru-RU" b="1" i="1" baseline="-25000" dirty="0" err="1" smtClean="0">
                <a:solidFill>
                  <a:schemeClr val="bg1"/>
                </a:solidFill>
              </a:rPr>
              <a:t>min</a:t>
            </a:r>
            <a:r>
              <a:rPr lang="ru-RU" dirty="0" smtClean="0"/>
              <a:t>.</a:t>
            </a:r>
          </a:p>
          <a:p>
            <a:pPr marL="514350" indent="20638">
              <a:buClr>
                <a:schemeClr val="bg1"/>
              </a:buClr>
              <a:buFont typeface="+mj-lt"/>
              <a:buAutoNum type="arabicPeriod"/>
            </a:pPr>
            <a:r>
              <a:rPr lang="ru-RU" dirty="0" smtClean="0"/>
              <a:t>Для каждого вещества </a:t>
            </a:r>
            <a:r>
              <a:rPr lang="ru-RU" b="1" dirty="0" smtClean="0"/>
              <a:t>существует</a:t>
            </a:r>
            <a:r>
              <a:rPr lang="ru-RU" dirty="0" smtClean="0"/>
              <a:t> так называемая </a:t>
            </a:r>
            <a:r>
              <a:rPr lang="ru-RU" b="1" dirty="0" smtClean="0">
                <a:solidFill>
                  <a:schemeClr val="bg1"/>
                </a:solidFill>
              </a:rPr>
              <a:t>красная граница фотоэффекта</a:t>
            </a:r>
            <a:r>
              <a:rPr lang="ru-RU" dirty="0" smtClean="0"/>
              <a:t>, т. е. </a:t>
            </a:r>
            <a:r>
              <a:rPr lang="ru-RU" b="1" dirty="0" smtClean="0">
                <a:solidFill>
                  <a:schemeClr val="bg1"/>
                </a:solidFill>
              </a:rPr>
              <a:t>наименьшая частота </a:t>
            </a:r>
            <a:r>
              <a:rPr lang="ru-RU" b="1" i="1" dirty="0" err="1" smtClean="0">
                <a:solidFill>
                  <a:schemeClr val="bg1"/>
                </a:solidFill>
              </a:rPr>
              <a:t>ν</a:t>
            </a:r>
            <a:r>
              <a:rPr lang="ru-RU" b="1" i="1" baseline="-25000" dirty="0" err="1" smtClean="0">
                <a:solidFill>
                  <a:schemeClr val="bg1"/>
                </a:solidFill>
              </a:rPr>
              <a:t>min</a:t>
            </a:r>
            <a:r>
              <a:rPr lang="ru-RU" dirty="0" smtClean="0"/>
              <a:t>, при которой еще возможен внешний фотоэффект.</a:t>
            </a:r>
          </a:p>
        </p:txBody>
      </p:sp>
      <p:pic>
        <p:nvPicPr>
          <p:cNvPr id="3993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500174"/>
            <a:ext cx="3543300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940" name="Picture 4" descr=" Рис. 2 ">
            <a:hlinkClick r:id="rId3" tooltip=" Рис. 2 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786190"/>
            <a:ext cx="3571868" cy="2644556"/>
          </a:xfrm>
          <a:prstGeom prst="rect">
            <a:avLst/>
          </a:prstGeom>
          <a:noFill/>
        </p:spPr>
      </p:pic>
      <p:sp>
        <p:nvSpPr>
          <p:cNvPr id="8" name="Прямоугольная выноска 7"/>
          <p:cNvSpPr/>
          <p:nvPr/>
        </p:nvSpPr>
        <p:spPr>
          <a:xfrm>
            <a:off x="1428728" y="3714752"/>
            <a:ext cx="2143140" cy="857256"/>
          </a:xfrm>
          <a:prstGeom prst="wedgeRectCallout">
            <a:avLst>
              <a:gd name="adj1" fmla="val -61291"/>
              <a:gd name="adj2" fmla="val 598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Ток насыщения</a:t>
            </a:r>
            <a:endParaRPr lang="ru-RU" sz="2400" b="1" dirty="0"/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1071538" y="6143644"/>
            <a:ext cx="2500330" cy="714356"/>
          </a:xfrm>
          <a:prstGeom prst="wedgeRectCallout">
            <a:avLst>
              <a:gd name="adj1" fmla="val -75563"/>
              <a:gd name="adj2" fmla="val -582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Задерживающее напряжение</a:t>
            </a:r>
            <a:endParaRPr lang="ru-RU" sz="2400" b="1" dirty="0"/>
          </a:p>
        </p:txBody>
      </p:sp>
      <p:pic>
        <p:nvPicPr>
          <p:cNvPr id="39942" name="Picture 6" descr="б">
            <a:hlinkClick r:id="rId5" tooltip="б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1285859"/>
            <a:ext cx="3571868" cy="2591357"/>
          </a:xfrm>
          <a:prstGeom prst="rect">
            <a:avLst/>
          </a:prstGeom>
          <a:noFill/>
        </p:spPr>
      </p:pic>
      <p:pic>
        <p:nvPicPr>
          <p:cNvPr id="39944" name="Picture 8" descr="http://files.school-collection.edu.ru/dlrstore/a096dec4-4061-9107-eada-551f6dbf7e48/graph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1214422"/>
            <a:ext cx="3571868" cy="28990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а">
            <a:hlinkClick r:id="rId2" tooltip="а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214290"/>
            <a:ext cx="3396578" cy="2715099"/>
          </a:xfrm>
          <a:prstGeom prst="rect">
            <a:avLst/>
          </a:prstGeom>
          <a:noFill/>
        </p:spPr>
      </p:pic>
      <p:pic>
        <p:nvPicPr>
          <p:cNvPr id="23554" name="Picture 2" descr="C:\Program Files\Physicon\Open Physics 2.5 part 2\content\chapter5\section\paragraph2\images\5-2-1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14290"/>
            <a:ext cx="4429124" cy="642311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76" y="5929306"/>
            <a:ext cx="4214842" cy="928694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Зависимость запирающего потенциала </a:t>
            </a:r>
            <a:r>
              <a:rPr lang="ru-RU" sz="2400" dirty="0" err="1" smtClean="0">
                <a:solidFill>
                  <a:schemeClr val="tx1"/>
                </a:solidFill>
              </a:rPr>
              <a:t>U</a:t>
            </a:r>
            <a:r>
              <a:rPr lang="ru-RU" sz="2400" baseline="-25000" dirty="0" err="1" smtClean="0">
                <a:solidFill>
                  <a:schemeClr val="tx1"/>
                </a:solidFill>
              </a:rPr>
              <a:t>з</a:t>
            </a:r>
            <a:r>
              <a:rPr lang="ru-RU" sz="2400" dirty="0" smtClean="0">
                <a:solidFill>
                  <a:schemeClr val="tx1"/>
                </a:solidFill>
              </a:rPr>
              <a:t> от частоты </a:t>
            </a:r>
            <a:r>
              <a:rPr lang="ru-RU" sz="2400" dirty="0" err="1" smtClean="0">
                <a:solidFill>
                  <a:schemeClr val="tx1"/>
                </a:solidFill>
              </a:rPr>
              <a:t>ν </a:t>
            </a:r>
            <a:r>
              <a:rPr lang="ru-RU" sz="2400" dirty="0" smtClean="0">
                <a:solidFill>
                  <a:schemeClr val="tx1"/>
                </a:solidFill>
              </a:rPr>
              <a:t>падающего света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429124" y="2786058"/>
            <a:ext cx="4500594" cy="857256"/>
          </a:xfrm>
          <a:prstGeom prst="rect">
            <a:avLst/>
          </a:prstGeom>
        </p:spPr>
        <p:txBody>
          <a:bodyPr rIns="91440" anchor="b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lvl="0" algn="ctr">
              <a:spcBef>
                <a:spcPct val="0"/>
              </a:spcBef>
            </a:pPr>
            <a:r>
              <a:rPr lang="ru-RU" sz="2400" dirty="0" smtClean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Зависимость силы фототока от приложенного напряжения.</a:t>
            </a:r>
            <a:endParaRPr lang="ru-RU" sz="2400" dirty="0"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23556" name="Picture 4" descr="C:\Program Files\Physicon\Open Physics 2.5 part 2\content\chapter5\section\paragraph2\images\5-2-3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9125" y="3571876"/>
            <a:ext cx="4714876" cy="2143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53536"/>
            <a:ext cx="8786874" cy="74657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Опыты А.Г.Столетова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4071942"/>
            <a:ext cx="8786874" cy="264320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 </a:t>
            </a:r>
            <a:r>
              <a:rPr lang="ru-RU" b="1" i="1" dirty="0" smtClean="0"/>
              <a:t>1888 г</a:t>
            </a:r>
            <a:r>
              <a:rPr lang="ru-RU" dirty="0" smtClean="0"/>
              <a:t>. русский физик </a:t>
            </a:r>
            <a:r>
              <a:rPr lang="ru-RU" b="1" dirty="0" smtClean="0">
                <a:solidFill>
                  <a:schemeClr val="bg1"/>
                </a:solidFill>
              </a:rPr>
              <a:t>А.Г.Столетов</a:t>
            </a:r>
            <a:r>
              <a:rPr lang="ru-RU" dirty="0" smtClean="0"/>
              <a:t> </a:t>
            </a:r>
            <a:r>
              <a:rPr lang="ru-RU" b="1" dirty="0" err="1" smtClean="0"/>
              <a:t>переоткрыл</a:t>
            </a:r>
            <a:r>
              <a:rPr lang="ru-RU" dirty="0" smtClean="0"/>
              <a:t> и </a:t>
            </a:r>
            <a:r>
              <a:rPr lang="ru-RU" b="1" dirty="0" smtClean="0"/>
              <a:t>подробно изучил </a:t>
            </a:r>
            <a:r>
              <a:rPr lang="ru-RU" dirty="0" smtClean="0"/>
              <a:t>явление внешнего фотоэффекта. </a:t>
            </a:r>
          </a:p>
          <a:p>
            <a:r>
              <a:rPr lang="ru-RU" dirty="0" smtClean="0"/>
              <a:t>Для своих опытов с фотоэффектом Столетов сконструировал особый прибор - </a:t>
            </a:r>
            <a:r>
              <a:rPr lang="ru-RU" b="1" dirty="0" smtClean="0">
                <a:solidFill>
                  <a:schemeClr val="bg1"/>
                </a:solidFill>
              </a:rPr>
              <a:t>вакуумный фотоэлемент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6146" name="Picture 2" descr="http://www.physbook.ru/images/a/ac/Img_fotoeffect-007.jpg">
            <a:hlinkClick r:id="rId2" tooltip="Img fotoeffect-007.jpg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00108"/>
            <a:ext cx="8878439" cy="4429156"/>
          </a:xfrm>
          <a:prstGeom prst="rect">
            <a:avLst/>
          </a:prstGeom>
          <a:noFill/>
        </p:spPr>
      </p:pic>
      <p:sp>
        <p:nvSpPr>
          <p:cNvPr id="5" name="Прямоугольная выноска 4"/>
          <p:cNvSpPr/>
          <p:nvPr/>
        </p:nvSpPr>
        <p:spPr>
          <a:xfrm>
            <a:off x="0" y="142852"/>
            <a:ext cx="3071834" cy="714380"/>
          </a:xfrm>
          <a:prstGeom prst="wedgeRectCallout">
            <a:avLst>
              <a:gd name="adj1" fmla="val -9943"/>
              <a:gd name="adj2" fmla="val 1249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Два металлических диска </a:t>
            </a:r>
            <a:endParaRPr lang="ru-RU" sz="2400" b="1" dirty="0"/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4714876" y="928670"/>
            <a:ext cx="2428892" cy="1000132"/>
          </a:xfrm>
          <a:prstGeom prst="wedgeRectCallout">
            <a:avLst>
              <a:gd name="adj1" fmla="val -66746"/>
              <a:gd name="adj2" fmla="val 794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Электрический фонарь </a:t>
            </a:r>
            <a:r>
              <a:rPr lang="ru-RU" sz="2400" b="1" dirty="0" err="1" smtClean="0"/>
              <a:t>Дюбоска</a:t>
            </a:r>
            <a:endParaRPr lang="ru-RU" sz="2400" b="1" dirty="0"/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7000892" y="3571876"/>
            <a:ext cx="2143108" cy="857256"/>
          </a:xfrm>
          <a:prstGeom prst="wedgeRectCallout">
            <a:avLst>
              <a:gd name="adj1" fmla="val -67450"/>
              <a:gd name="adj2" fmla="val 56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Зеркальный гальванометр</a:t>
            </a:r>
            <a:endParaRPr lang="ru-RU" sz="2400" b="1" dirty="0"/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3286116" y="0"/>
            <a:ext cx="2428892" cy="1000132"/>
          </a:xfrm>
          <a:prstGeom prst="wedgeRectCallout">
            <a:avLst>
              <a:gd name="adj1" fmla="val -9358"/>
              <a:gd name="adj2" fmla="val 1095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Лампа с вольтовой дугой</a:t>
            </a:r>
            <a:endParaRPr lang="ru-RU" sz="2400" b="1" dirty="0"/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0" y="4500570"/>
            <a:ext cx="2428892" cy="857256"/>
          </a:xfrm>
          <a:prstGeom prst="wedgeRectCallout">
            <a:avLst>
              <a:gd name="adj1" fmla="val 71904"/>
              <a:gd name="adj2" fmla="val -125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Гальванические батареи</a:t>
            </a:r>
            <a:endParaRPr lang="ru-RU" sz="2400" b="1" dirty="0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00042"/>
            <a:ext cx="9043614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Выводы Столетова А.Г.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736"/>
            <a:ext cx="8858312" cy="5286412"/>
          </a:xfrm>
        </p:spPr>
        <p:txBody>
          <a:bodyPr>
            <a:normAutofit fontScale="77500" lnSpcReduction="20000"/>
          </a:bodyPr>
          <a:lstStyle/>
          <a:p>
            <a:pPr marL="177800" indent="-177800">
              <a:buClr>
                <a:schemeClr val="bg1"/>
              </a:buClr>
              <a:buFont typeface="+mj-lt"/>
              <a:buAutoNum type="arabicPeriod"/>
            </a:pPr>
            <a:r>
              <a:rPr lang="ru-RU" sz="3800" dirty="0" smtClean="0"/>
              <a:t>Лучи вольтовой дуги, падая на поверхность отрицательно заряженного тела, уносят с него заряд... </a:t>
            </a:r>
          </a:p>
          <a:p>
            <a:pPr marL="177800" indent="-177800">
              <a:buClr>
                <a:schemeClr val="bg1"/>
              </a:buClr>
              <a:buFont typeface="+mj-lt"/>
              <a:buAutoNum type="arabicPeriod"/>
            </a:pPr>
            <a:r>
              <a:rPr lang="ru-RU" sz="3800" dirty="0" smtClean="0"/>
              <a:t>Это действие лучей есть строго униполярное, положительный заряд лучами не уносится. </a:t>
            </a:r>
          </a:p>
          <a:p>
            <a:pPr marL="177800" indent="-177800">
              <a:buClr>
                <a:schemeClr val="bg1"/>
              </a:buClr>
              <a:buFont typeface="+mj-lt"/>
              <a:buAutoNum type="arabicPeriod"/>
            </a:pPr>
            <a:r>
              <a:rPr lang="ru-RU" sz="3800" dirty="0" smtClean="0"/>
              <a:t>Разряжающим действием обладают — если не исключительно, то с громадным превосходством перед прочими — лучи самой высокой преломляемости, недостающие в солнечном спектре (</a:t>
            </a:r>
            <a:r>
              <a:rPr lang="ru-RU" sz="3800" dirty="0" err="1" smtClean="0"/>
              <a:t>λ </a:t>
            </a:r>
            <a:r>
              <a:rPr lang="ru-RU" sz="3800" dirty="0" smtClean="0"/>
              <a:t>= 295•10–6 мм). Чем спектр обильнее такими лучами, тем сильнее действие. </a:t>
            </a:r>
          </a:p>
          <a:p>
            <a:pPr marL="177800" indent="-177800">
              <a:buClr>
                <a:schemeClr val="bg1"/>
              </a:buClr>
              <a:buFont typeface="+mj-lt"/>
              <a:buAutoNum type="arabicPeriod"/>
            </a:pPr>
            <a:r>
              <a:rPr lang="ru-RU" sz="3800" dirty="0" smtClean="0"/>
              <a:t>Для разряда лучами необходимо, чтобы лучи поглощались поверхностью тела...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1228</TotalTime>
  <Words>1343</Words>
  <PresentationFormat>Экран (4:3)</PresentationFormat>
  <Paragraphs>150</Paragraphs>
  <Slides>27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Литейная</vt:lpstr>
      <vt:lpstr> КОРПУСКУЛЯРНО-ВОЛНОВОЙ ДУАЛИЗМ   Подготовка к ЕГЭ</vt:lpstr>
      <vt:lpstr>Цель: повторение основных понятий, законов и формул  КОРПУСКУЛЯРНО-ВОЛНОВОГО ДУАЛИЗМ А  в соответствии с кодификатором ЕГЭ.</vt:lpstr>
      <vt:lpstr>Гипотеза М.Планка о квантах</vt:lpstr>
      <vt:lpstr>Фотоэффект</vt:lpstr>
      <vt:lpstr>Фотоэффект</vt:lpstr>
      <vt:lpstr>Законы фотоэффекта</vt:lpstr>
      <vt:lpstr>Зависимость запирающего потенциала Uз от частоты ν падающего света</vt:lpstr>
      <vt:lpstr>Опыты А.Г.Столетова</vt:lpstr>
      <vt:lpstr>Выводы Столетова А.Г.</vt:lpstr>
      <vt:lpstr>Выводы Столетова А.Г.</vt:lpstr>
      <vt:lpstr>Уравнение Эйнштейна для фотоэффекта</vt:lpstr>
      <vt:lpstr>Фотон</vt:lpstr>
      <vt:lpstr>Гипотеза де Бройля о волновых свойствах частиц</vt:lpstr>
      <vt:lpstr>Дифракция электронов</vt:lpstr>
      <vt:lpstr>Рассмотрим задачи: </vt:lpstr>
      <vt:lpstr>(ЕГЭ 2002 г., Демо) А22. Масса Солнца уменьшается за счет испускания</vt:lpstr>
      <vt:lpstr>(ЕГЭ 2003 г., демо) А23. На рисунке приведены варианты графика зависимости максимальной энергии фотоэлектронов от энергии падающих на фотокатод фотонов. В каком случае график соответствует законам фотоэффекта?</vt:lpstr>
      <vt:lpstr>(ЕГЭ 2004 г., демо) А19. Энергия фотона равна</vt:lpstr>
      <vt:lpstr>(ЕГЭ 2004 г., демо) А27. Волновыми свойствами</vt:lpstr>
      <vt:lpstr>(ЕГЭ 2005 г., ДЕМО) А23. Фотоны с энергией 2,1 эВ вызывают фотоэффект с поверхности цезия, для которого работа выхода равна 1,9 эВ. Чтобы максимальная кинетическая энергия фотоэлектронов увеличилась в 2 раза, нужно увеличить энергию фотона на</vt:lpstr>
      <vt:lpstr>(ЕГЭ 2007 г., ДЕМО) А25. Энергия фотона, поглощаемого атомом при переходе из основного состояния с энергией E0 в возбужденное состояние с энергией E1, равна</vt:lpstr>
      <vt:lpstr>(ЕГЭ 2007 г., ДЕМО) А29. Красная граница фотоэффекта исследуемого металла соответствует длине волны кр = 600 нм. При освещении этого металла светом длиной волны  максимальная кинетическая энергия выбитых из него фотоэлектронов в 3 раза меньше энергии падающего света. Какова длина волны  падающего света?</vt:lpstr>
      <vt:lpstr>(ЕГЭ 2008 г., ДЕМО) А29. В опытах по фотоэффекту взяли пластину из металла с работой выхода 3,4⋅10–19 Дж и стали освещать ее светом частоты 6⋅1014 Гц. Затем частоту уменьшили в 2 раза, одновременно увеличив в 1,5 раза число фотонов, падающих на пластину за 1 с. В результате этого число фотоэлектронов, покидающих пластину за 1 с, </vt:lpstr>
      <vt:lpstr>(ЕГЭ 2009 г., ДЕМО) А23. Фотоэффект наблюдают, освещая поверхность металла светом фиксиро-ванной частоты. При этом задерживающая разность потенциалов равна U. После изменения частоты света задерживающая разность потенциалов увеличилась на ΔU = 1,2 В. На сколько изменилась частота падающего света? </vt:lpstr>
      <vt:lpstr>(ЕГЭ 2010 г., ДЕМО) А23. Дан график зависимости числа нераспавшихся ядер эрбия     от времени. Каков период полураспада этого изотопа? </vt:lpstr>
      <vt:lpstr>(ЕГЭ 2010 г., ДЕМО) А23.  Для опытов по фотоэффекту взяли пластину из металла с работой выхода 3,4⋅10–19 Дж и стали освещать ее светом частоты 6⋅1014 Гц. Затем частоту уменьшили в 2 раза, одновременно увеличив в 1,5 раза число фотонов, падающих на пластину за 1 с. В результате этого число фотоэлектронов, покидающих пластину за 1 с, </vt:lpstr>
      <vt:lpstr>Используемая 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2002 г. А26 (ЕГЭ). Скорость автомобиля массой 500 кг изменяется в соответствии с графиком, приведенным на рисунке. Определите равнодействующую силу в момент времени t  = 3 с.</dc:title>
  <cp:lastModifiedBy>Ирина</cp:lastModifiedBy>
  <cp:revision>85</cp:revision>
  <dcterms:modified xsi:type="dcterms:W3CDTF">2010-05-30T06:32:24Z</dcterms:modified>
</cp:coreProperties>
</file>