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313" r:id="rId3"/>
    <p:sldId id="314" r:id="rId4"/>
    <p:sldId id="294" r:id="rId5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598A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600" autoAdjust="0"/>
  </p:normalViewPr>
  <p:slideViewPr>
    <p:cSldViewPr>
      <p:cViewPr varScale="1">
        <p:scale>
          <a:sx n="101" d="100"/>
          <a:sy n="101" d="100"/>
        </p:scale>
        <p:origin x="-84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3936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1CD7C211-F55C-4831-B1BE-D80DD4F49F0B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2E4CD33D-4698-4F67-B1A7-471BC37D52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99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44455"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4CD33D-4698-4F67-B1A7-471BC37D522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3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146E2-9468-4BD4-B520-95A76DED0E50}" type="datetime1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69C3-5527-4C51-9148-95862E069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190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7F0B7-6E6A-48F7-BD34-7E99ACC4F70B}" type="datetime1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69C3-5527-4C51-9148-95862E069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46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96C7C-F337-4BE5-B09A-48E5FEC23659}" type="datetime1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69C3-5527-4C51-9148-95862E069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249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64144" y="2379980"/>
            <a:ext cx="300799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58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93551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552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A69E4-540A-4728-93CE-7B612B9570D1}" type="datetime1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69C3-5527-4C51-9148-95862E069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23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7D9F-1389-4048-9D1F-C1D85BF6CFC7}" type="datetime1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69C3-5527-4C51-9148-95862E069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463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C7FFC-62E9-4E5B-AE31-FF96DB365444}" type="datetime1">
              <a:rPr lang="ru-RU" smtClean="0"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69C3-5527-4C51-9148-95862E069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693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4D37-1840-4106-ABA5-65BAC3A1726D}" type="datetime1">
              <a:rPr lang="ru-RU" smtClean="0"/>
              <a:t>28.08.2020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69C3-5527-4C51-9148-95862E069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733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C488-8AB2-431E-ABBB-76D21271E295}" type="datetime1">
              <a:rPr lang="ru-RU" smtClean="0"/>
              <a:t>28.08.2020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69C3-5527-4C51-9148-95862E069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24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8EED9-7B62-4754-8A42-27BFEED472DB}" type="datetime1">
              <a:rPr lang="ru-RU" smtClean="0"/>
              <a:t>28.08.2020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69C3-5527-4C51-9148-95862E069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2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E00D-9B16-494F-9998-D002C4F44FF5}" type="datetime1">
              <a:rPr lang="ru-RU" smtClean="0"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69C3-5527-4C51-9148-95862E069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991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569D-87F8-4112-AAC3-916B7D890ED9}" type="datetime1">
              <a:rPr lang="ru-RU" smtClean="0"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69C3-5527-4C51-9148-95862E069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09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197B4-ADEF-4B1C-B8E3-618B754C1B1F}" type="datetime1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B69C3-5527-4C51-9148-95862E069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27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gon.rospotrebnadzor.ru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-3245" y="-1"/>
            <a:ext cx="9150490" cy="6858000"/>
            <a:chOff x="-3245" y="-1"/>
            <a:chExt cx="9150490" cy="6858000"/>
          </a:xfrm>
        </p:grpSpPr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0"/>
              <a:ext cx="9147246" cy="6857999"/>
            </a:xfrm>
            <a:prstGeom prst="rect">
              <a:avLst/>
            </a:prstGeom>
          </p:spPr>
        </p:pic>
        <p:sp>
          <p:nvSpPr>
            <p:cNvPr id="3" name="Прямоугольник 2"/>
            <p:cNvSpPr/>
            <p:nvPr/>
          </p:nvSpPr>
          <p:spPr>
            <a:xfrm>
              <a:off x="-3245" y="-1"/>
              <a:ext cx="9147245" cy="6857999"/>
            </a:xfrm>
            <a:prstGeom prst="rect">
              <a:avLst/>
            </a:prstGeom>
            <a:solidFill>
              <a:schemeClr val="bg1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 год</a:t>
              </a:r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4784" y="2060848"/>
            <a:ext cx="8277675" cy="2118097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Единый «Санитарный день» </a:t>
            </a:r>
            <a:r>
              <a:rPr lang="ru-RU" sz="3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3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Тюменской об</a:t>
            </a:r>
            <a:r>
              <a:rPr lang="ru-RU" sz="3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ласти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B69C3-5527-4C51-9148-95862E06963C}" type="slidenum">
              <a:rPr lang="ru-RU" smtClean="0"/>
              <a:t>1</a:t>
            </a:fld>
            <a:endParaRPr lang="ru-RU" dirty="0"/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3419872" y="617616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28.08.2020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166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-41985" y="-779"/>
            <a:ext cx="9150490" cy="6858000"/>
            <a:chOff x="-3245" y="-1"/>
            <a:chExt cx="9150490" cy="6858000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0"/>
              <a:ext cx="9147246" cy="6857999"/>
            </a:xfrm>
            <a:prstGeom prst="rect">
              <a:avLst/>
            </a:prstGeom>
          </p:spPr>
        </p:pic>
        <p:sp>
          <p:nvSpPr>
            <p:cNvPr id="10" name="Прямоугольник 9"/>
            <p:cNvSpPr/>
            <p:nvPr/>
          </p:nvSpPr>
          <p:spPr>
            <a:xfrm>
              <a:off x="-3245" y="-1"/>
              <a:ext cx="9147245" cy="6857999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 год</a:t>
              </a:r>
              <a:endParaRPr lang="ru-RU" dirty="0"/>
            </a:p>
          </p:txBody>
        </p:sp>
      </p:grp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xfrm>
            <a:off x="6876256" y="6561805"/>
            <a:ext cx="2133600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85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28" name="CustomShape 6"/>
          <p:cNvSpPr/>
          <p:nvPr/>
        </p:nvSpPr>
        <p:spPr>
          <a:xfrm>
            <a:off x="107505" y="196022"/>
            <a:ext cx="9001000" cy="4246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36000"/>
          <a:lstStyle/>
          <a:p>
            <a:r>
              <a:rPr lang="ru-RU" sz="2400" b="1" spc="-5" dirty="0">
                <a:solidFill>
                  <a:srgbClr val="C00000"/>
                </a:solidFill>
                <a:latin typeface="+mj-lt"/>
                <a:ea typeface="+mj-ea"/>
                <a:cs typeface="Calibri"/>
              </a:rPr>
              <a:t>Штатная работа образовательных </a:t>
            </a:r>
            <a:r>
              <a:rPr lang="ru-RU" sz="2400" b="1" spc="-5" dirty="0" smtClean="0">
                <a:solidFill>
                  <a:srgbClr val="C00000"/>
                </a:solidFill>
                <a:latin typeface="+mj-lt"/>
                <a:ea typeface="+mj-ea"/>
                <a:cs typeface="Calibri"/>
              </a:rPr>
              <a:t>организаций на основе:</a:t>
            </a:r>
            <a:endParaRPr lang="ru-RU" sz="2400" b="1" spc="-5" dirty="0">
              <a:solidFill>
                <a:srgbClr val="C00000"/>
              </a:solidFill>
              <a:latin typeface="+mj-lt"/>
              <a:ea typeface="+mj-ea"/>
              <a:cs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5864" y="692696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Санитарные правила </a:t>
            </a:r>
            <a:r>
              <a:rPr lang="ru-RU" sz="1600" dirty="0">
                <a:solidFill>
                  <a:srgbClr val="0D598A"/>
                </a:solidFill>
              </a:rPr>
              <a:t>СП 3.1/2.4.3598-20 </a:t>
            </a:r>
            <a:r>
              <a:rPr lang="ru-RU" sz="1600" dirty="0" smtClean="0">
                <a:solidFill>
                  <a:srgbClr val="0D598A"/>
                </a:solidFill>
              </a:rPr>
              <a:t>«Санитарно-эпидемиологические </a:t>
            </a:r>
            <a:r>
              <a:rPr lang="ru-RU" sz="1600" dirty="0">
                <a:solidFill>
                  <a:srgbClr val="0D598A"/>
                </a:solidFill>
              </a:rPr>
              <a:t>требования к устройству, содержанию и организации работы образовательных организаций и других объектов социальной инфраструктуры для детей и молодежи в условиях распространения новой </a:t>
            </a:r>
            <a:r>
              <a:rPr lang="ru-RU" sz="1600" dirty="0" err="1">
                <a:solidFill>
                  <a:srgbClr val="0D598A"/>
                </a:solidFill>
              </a:rPr>
              <a:t>коронавирусной</a:t>
            </a:r>
            <a:r>
              <a:rPr lang="ru-RU" sz="1600" dirty="0">
                <a:solidFill>
                  <a:srgbClr val="0D598A"/>
                </a:solidFill>
              </a:rPr>
              <a:t> инфекции (</a:t>
            </a:r>
            <a:r>
              <a:rPr lang="ru-RU" sz="1600" dirty="0" smtClean="0">
                <a:solidFill>
                  <a:srgbClr val="0D598A"/>
                </a:solidFill>
              </a:rPr>
              <a:t>COVID-19)»</a:t>
            </a:r>
            <a:endParaRPr lang="ru-RU" sz="1600" dirty="0">
              <a:solidFill>
                <a:srgbClr val="0D598A"/>
              </a:solidFill>
            </a:endParaRP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СанПиН </a:t>
            </a:r>
            <a:r>
              <a:rPr lang="ru-RU" sz="1600" dirty="0">
                <a:solidFill>
                  <a:srgbClr val="0D598A"/>
                </a:solidFill>
              </a:rPr>
              <a:t>2.4.2.2821-10 </a:t>
            </a:r>
            <a:r>
              <a:rPr lang="ru-RU" sz="1600" dirty="0" smtClean="0">
                <a:solidFill>
                  <a:srgbClr val="0D598A"/>
                </a:solidFill>
              </a:rPr>
              <a:t>«Санитарно-эпидемиологические </a:t>
            </a:r>
            <a:r>
              <a:rPr lang="ru-RU" sz="1600" dirty="0">
                <a:solidFill>
                  <a:srgbClr val="0D598A"/>
                </a:solidFill>
              </a:rPr>
              <a:t>требования к условиям и организации обучения в общеобразовательных </a:t>
            </a:r>
            <a:r>
              <a:rPr lang="ru-RU" sz="1600" dirty="0" smtClean="0">
                <a:solidFill>
                  <a:srgbClr val="0D598A"/>
                </a:solidFill>
              </a:rPr>
              <a:t>учреждениях»</a:t>
            </a:r>
            <a:endParaRPr lang="ru-RU" sz="1600" dirty="0">
              <a:solidFill>
                <a:srgbClr val="0D598A"/>
              </a:solidFill>
            </a:endParaRP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СанПиН </a:t>
            </a:r>
            <a:r>
              <a:rPr lang="ru-RU" sz="1600" dirty="0">
                <a:solidFill>
                  <a:srgbClr val="0D598A"/>
                </a:solidFill>
              </a:rPr>
              <a:t>2.4.5.2409-08 </a:t>
            </a:r>
            <a:r>
              <a:rPr lang="ru-RU" sz="1600" dirty="0" smtClean="0">
                <a:solidFill>
                  <a:srgbClr val="0D598A"/>
                </a:solidFill>
              </a:rPr>
              <a:t>«Санитарно-эпидемиологические </a:t>
            </a:r>
            <a:r>
              <a:rPr lang="ru-RU" sz="1600" dirty="0">
                <a:solidFill>
                  <a:srgbClr val="0D598A"/>
                </a:solidFill>
              </a:rPr>
              <a:t>требования к организации питания обучающихся в общеобразовательных учреждениях, учреждениях начального и среднего профессионального </a:t>
            </a:r>
            <a:r>
              <a:rPr lang="ru-RU" sz="1600" dirty="0" smtClean="0">
                <a:solidFill>
                  <a:srgbClr val="0D598A"/>
                </a:solidFill>
              </a:rPr>
              <a:t>образования»</a:t>
            </a:r>
            <a:endParaRPr lang="ru-RU" sz="1600" dirty="0">
              <a:solidFill>
                <a:srgbClr val="0D598A"/>
              </a:solidFill>
            </a:endParaRP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Методические рекомендации </a:t>
            </a:r>
            <a:r>
              <a:rPr lang="ru-RU" sz="1600" dirty="0">
                <a:solidFill>
                  <a:srgbClr val="0D598A"/>
                </a:solidFill>
              </a:rPr>
              <a:t>2.4.0179-20 «Рекомендации по организации питания обучающихся общеобразовательных </a:t>
            </a:r>
            <a:r>
              <a:rPr lang="ru-RU" sz="1600" dirty="0" smtClean="0">
                <a:solidFill>
                  <a:srgbClr val="0D598A"/>
                </a:solidFill>
              </a:rPr>
              <a:t>организаций </a:t>
            </a:r>
            <a:r>
              <a:rPr lang="ru-RU" sz="1600" dirty="0">
                <a:solidFill>
                  <a:srgbClr val="0D598A"/>
                </a:solidFill>
              </a:rPr>
              <a:t>МР 2.4.0179-20</a:t>
            </a:r>
            <a:r>
              <a:rPr lang="ru-RU" sz="1600" dirty="0" smtClean="0">
                <a:solidFill>
                  <a:srgbClr val="0D598A"/>
                </a:solidFill>
              </a:rPr>
              <a:t>»</a:t>
            </a:r>
            <a:endParaRPr lang="ru-RU" sz="1600" dirty="0">
              <a:solidFill>
                <a:srgbClr val="0D598A"/>
              </a:solidFill>
            </a:endParaRP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Письмо </a:t>
            </a:r>
            <a:r>
              <a:rPr lang="ru-RU" sz="1600" dirty="0" err="1">
                <a:solidFill>
                  <a:srgbClr val="0D598A"/>
                </a:solidFill>
              </a:rPr>
              <a:t>Роспотребнадзора</a:t>
            </a:r>
            <a:r>
              <a:rPr lang="ru-RU" sz="1600" dirty="0">
                <a:solidFill>
                  <a:srgbClr val="0D598A"/>
                </a:solidFill>
              </a:rPr>
              <a:t> от 10.08.2020 №02/16350-2020-32 </a:t>
            </a:r>
            <a:r>
              <a:rPr lang="ru-RU" sz="1600" dirty="0" smtClean="0">
                <a:solidFill>
                  <a:srgbClr val="0D598A"/>
                </a:solidFill>
              </a:rPr>
              <a:t>«</a:t>
            </a:r>
            <a:r>
              <a:rPr lang="ru-RU" sz="1600" dirty="0">
                <a:solidFill>
                  <a:srgbClr val="0D598A"/>
                </a:solidFill>
              </a:rPr>
              <a:t>О санитарно-противоэпидемических мероприятиях на объектах социальной инфраструктуры и медицинских организаций в связи с подготовкой к холодному периоду года»</a:t>
            </a: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Памятки по </a:t>
            </a:r>
            <a:r>
              <a:rPr lang="ru-RU" sz="1600" dirty="0">
                <a:solidFill>
                  <a:srgbClr val="0D598A"/>
                </a:solidFill>
              </a:rPr>
              <a:t>профилактике COVID-19, </a:t>
            </a:r>
            <a:r>
              <a:rPr lang="ru-RU" sz="1600" dirty="0" smtClean="0">
                <a:solidFill>
                  <a:srgbClr val="0D598A"/>
                </a:solidFill>
              </a:rPr>
              <a:t>направленные в муниципальные органы </a:t>
            </a:r>
            <a:r>
              <a:rPr lang="ru-RU" sz="1600" dirty="0">
                <a:solidFill>
                  <a:srgbClr val="0D598A"/>
                </a:solidFill>
              </a:rPr>
              <a:t>управления образованием, образовательные </a:t>
            </a:r>
            <a:r>
              <a:rPr lang="ru-RU" sz="1600" dirty="0" smtClean="0">
                <a:solidFill>
                  <a:srgbClr val="0D598A"/>
                </a:solidFill>
              </a:rPr>
              <a:t>организации</a:t>
            </a: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Приказ Департамента здравоохранения и Департамента образования и науки Тюменской области «О </a:t>
            </a:r>
            <a:r>
              <a:rPr lang="ru-RU" sz="1600" dirty="0">
                <a:solidFill>
                  <a:srgbClr val="0D598A"/>
                </a:solidFill>
              </a:rPr>
              <a:t>предупреждении распространения </a:t>
            </a:r>
            <a:r>
              <a:rPr lang="ru-RU" sz="1600" dirty="0" smtClean="0">
                <a:solidFill>
                  <a:srgbClr val="0D598A"/>
                </a:solidFill>
              </a:rPr>
              <a:t>острых </a:t>
            </a:r>
            <a:r>
              <a:rPr lang="ru-RU" sz="1600" dirty="0">
                <a:solidFill>
                  <a:srgbClr val="0D598A"/>
                </a:solidFill>
              </a:rPr>
              <a:t>респираторных инфекций в образовательных </a:t>
            </a:r>
            <a:r>
              <a:rPr lang="ru-RU" sz="1600" dirty="0" smtClean="0">
                <a:solidFill>
                  <a:srgbClr val="0D598A"/>
                </a:solidFill>
              </a:rPr>
              <a:t>организациях» от 27.08.2020 </a:t>
            </a:r>
            <a:r>
              <a:rPr lang="ru-RU" sz="1600" dirty="0" smtClean="0">
                <a:solidFill>
                  <a:srgbClr val="0D598A"/>
                </a:solidFill>
              </a:rPr>
              <a:t>№547/411/ОД</a:t>
            </a:r>
            <a:endParaRPr lang="ru-RU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91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Группа 42"/>
          <p:cNvGrpSpPr/>
          <p:nvPr/>
        </p:nvGrpSpPr>
        <p:grpSpPr>
          <a:xfrm>
            <a:off x="0" y="1"/>
            <a:ext cx="9150490" cy="6858000"/>
            <a:chOff x="-3245" y="-1"/>
            <a:chExt cx="9150490" cy="6858000"/>
          </a:xfrm>
        </p:grpSpPr>
        <p:pic>
          <p:nvPicPr>
            <p:cNvPr id="44" name="Рисунок 43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0"/>
              <a:ext cx="9147246" cy="6857999"/>
            </a:xfrm>
            <a:prstGeom prst="rect">
              <a:avLst/>
            </a:prstGeom>
          </p:spPr>
        </p:pic>
        <p:sp>
          <p:nvSpPr>
            <p:cNvPr id="45" name="Прямоугольник 44"/>
            <p:cNvSpPr/>
            <p:nvPr/>
          </p:nvSpPr>
          <p:spPr>
            <a:xfrm>
              <a:off x="-3245" y="-1"/>
              <a:ext cx="9147245" cy="6857999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 год</a:t>
              </a:r>
              <a:endParaRPr lang="ru-RU" dirty="0"/>
            </a:p>
          </p:txBody>
        </p:sp>
      </p:grp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911" y="238532"/>
            <a:ext cx="885444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ru-RU" sz="2400" spc="-5" dirty="0">
                <a:solidFill>
                  <a:srgbClr val="C00000"/>
                </a:solidFill>
                <a:latin typeface="+mj-lt"/>
              </a:rPr>
              <a:t>Контроль выполнения противоэпидемических требований:</a:t>
            </a:r>
            <a:endParaRPr sz="2400" spc="-5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xfrm>
            <a:off x="6804248" y="6525344"/>
            <a:ext cx="2133600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85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46652" y="620688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D598A"/>
                </a:solidFill>
              </a:rPr>
              <a:t>специально разработанное расписание (</a:t>
            </a:r>
            <a:r>
              <a:rPr lang="ru-RU" sz="1600" i="1" dirty="0">
                <a:solidFill>
                  <a:srgbClr val="0D598A"/>
                </a:solidFill>
              </a:rPr>
              <a:t>график</a:t>
            </a:r>
            <a:r>
              <a:rPr lang="ru-RU" sz="1600" dirty="0">
                <a:solidFill>
                  <a:srgbClr val="0D598A"/>
                </a:solidFill>
              </a:rPr>
              <a:t>) учебных занятий, перемен, обеспечивающее </a:t>
            </a:r>
            <a:r>
              <a:rPr lang="ru-RU" sz="1600" i="1" dirty="0">
                <a:solidFill>
                  <a:srgbClr val="0D598A"/>
                </a:solidFill>
              </a:rPr>
              <a:t>минимизацию контактов </a:t>
            </a:r>
            <a:r>
              <a:rPr lang="ru-RU" sz="1600" dirty="0">
                <a:solidFill>
                  <a:srgbClr val="0D598A"/>
                </a:solidFill>
              </a:rPr>
              <a:t>обучающихся;</a:t>
            </a: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закрепление </a:t>
            </a:r>
            <a:r>
              <a:rPr lang="ru-RU" sz="1600" i="1" dirty="0">
                <a:solidFill>
                  <a:srgbClr val="0D598A"/>
                </a:solidFill>
              </a:rPr>
              <a:t>отдельного учебного кабинета </a:t>
            </a:r>
            <a:r>
              <a:rPr lang="ru-RU" sz="1600" dirty="0">
                <a:solidFill>
                  <a:srgbClr val="0D598A"/>
                </a:solidFill>
              </a:rPr>
              <a:t>за каждым </a:t>
            </a:r>
            <a:r>
              <a:rPr lang="ru-RU" sz="1600" dirty="0" smtClean="0">
                <a:solidFill>
                  <a:srgbClr val="0D598A"/>
                </a:solidFill>
              </a:rPr>
              <a:t>классом/группой</a:t>
            </a:r>
            <a:r>
              <a:rPr lang="ru-RU" sz="1600" dirty="0">
                <a:solidFill>
                  <a:srgbClr val="0D598A"/>
                </a:solidFill>
              </a:rPr>
              <a:t>, в котором школьники/студенты будут обучаться по всем предметам, за исключением занятий, требующих специального оборудования;</a:t>
            </a: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i="1" dirty="0" smtClean="0">
                <a:solidFill>
                  <a:srgbClr val="0D598A"/>
                </a:solidFill>
              </a:rPr>
              <a:t>разведение </a:t>
            </a:r>
            <a:r>
              <a:rPr lang="ru-RU" sz="1600" i="1" dirty="0">
                <a:solidFill>
                  <a:srgbClr val="0D598A"/>
                </a:solidFill>
              </a:rPr>
              <a:t>потоков </a:t>
            </a:r>
            <a:r>
              <a:rPr lang="ru-RU" sz="1600" dirty="0">
                <a:solidFill>
                  <a:srgbClr val="0D598A"/>
                </a:solidFill>
              </a:rPr>
              <a:t>обучающихся с соблюдением требований к организации полноценного горячего питания, включая обеспечение </a:t>
            </a:r>
            <a:r>
              <a:rPr lang="ru-RU" sz="1600" i="1" dirty="0">
                <a:solidFill>
                  <a:srgbClr val="0D598A"/>
                </a:solidFill>
              </a:rPr>
              <a:t>достаточного времени </a:t>
            </a:r>
            <a:r>
              <a:rPr lang="ru-RU" sz="1600" dirty="0">
                <a:solidFill>
                  <a:srgbClr val="0D598A"/>
                </a:solidFill>
              </a:rPr>
              <a:t>для приема пищи; </a:t>
            </a: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проведение </a:t>
            </a:r>
            <a:r>
              <a:rPr lang="ru-RU" sz="1600" dirty="0">
                <a:solidFill>
                  <a:srgbClr val="0D598A"/>
                </a:solidFill>
              </a:rPr>
              <a:t>утренней термометрии, </a:t>
            </a:r>
            <a:r>
              <a:rPr lang="ru-RU" sz="1600" i="1" dirty="0">
                <a:solidFill>
                  <a:srgbClr val="0D598A"/>
                </a:solidFill>
              </a:rPr>
              <a:t>«фильтров» </a:t>
            </a:r>
            <a:r>
              <a:rPr lang="ru-RU" sz="1600" dirty="0">
                <a:solidFill>
                  <a:srgbClr val="0D598A"/>
                </a:solidFill>
              </a:rPr>
              <a:t>на входе в учреждения с целью недопущения детей и взрослых с признаками заболевания;</a:t>
            </a: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неукоснительное </a:t>
            </a:r>
            <a:r>
              <a:rPr lang="ru-RU" sz="1600" dirty="0">
                <a:solidFill>
                  <a:srgbClr val="0D598A"/>
                </a:solidFill>
              </a:rPr>
              <a:t>выполнение всех </a:t>
            </a:r>
            <a:r>
              <a:rPr lang="ru-RU" sz="1600" i="1" dirty="0">
                <a:solidFill>
                  <a:srgbClr val="0D598A"/>
                </a:solidFill>
              </a:rPr>
              <a:t>мер дезинфекции </a:t>
            </a:r>
            <a:r>
              <a:rPr lang="ru-RU" sz="1600" dirty="0">
                <a:solidFill>
                  <a:srgbClr val="0D598A"/>
                </a:solidFill>
              </a:rPr>
              <a:t>рук, поверхностей, воздушного пространства, регулярной уборки, проветривания помещений;</a:t>
            </a: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использование </a:t>
            </a:r>
            <a:r>
              <a:rPr lang="ru-RU" sz="1600" dirty="0">
                <a:solidFill>
                  <a:srgbClr val="0D598A"/>
                </a:solidFill>
              </a:rPr>
              <a:t>средств </a:t>
            </a:r>
            <a:r>
              <a:rPr lang="ru-RU" sz="1600" i="1" dirty="0">
                <a:solidFill>
                  <a:srgbClr val="0D598A"/>
                </a:solidFill>
              </a:rPr>
              <a:t>индивидуальной защиты </a:t>
            </a:r>
            <a:r>
              <a:rPr lang="ru-RU" sz="1600" dirty="0">
                <a:solidFill>
                  <a:srgbClr val="0D598A"/>
                </a:solidFill>
              </a:rPr>
              <a:t>органов дыхания работниками образовательных организаций;</a:t>
            </a: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своевременное </a:t>
            </a:r>
            <a:r>
              <a:rPr lang="ru-RU" sz="1600" dirty="0">
                <a:solidFill>
                  <a:srgbClr val="0D598A"/>
                </a:solidFill>
              </a:rPr>
              <a:t>участие в сезонной </a:t>
            </a:r>
            <a:r>
              <a:rPr lang="ru-RU" sz="1600" i="1" dirty="0" smtClean="0">
                <a:solidFill>
                  <a:srgbClr val="0D598A"/>
                </a:solidFill>
              </a:rPr>
              <a:t>вакцинации </a:t>
            </a:r>
            <a:r>
              <a:rPr lang="ru-RU" sz="1600" dirty="0" smtClean="0">
                <a:solidFill>
                  <a:srgbClr val="0D598A"/>
                </a:solidFill>
              </a:rPr>
              <a:t>детей и взрослых; </a:t>
            </a:r>
            <a:endParaRPr lang="ru-RU" sz="1600" dirty="0">
              <a:solidFill>
                <a:srgbClr val="0D598A"/>
              </a:solidFill>
            </a:endParaRP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размещение </a:t>
            </a:r>
            <a:r>
              <a:rPr lang="ru-RU" sz="1600" dirty="0">
                <a:solidFill>
                  <a:srgbClr val="0D598A"/>
                </a:solidFill>
              </a:rPr>
              <a:t>и оперативное обновление на официальных </a:t>
            </a:r>
            <a:r>
              <a:rPr lang="ru-RU" sz="1600" i="1" dirty="0">
                <a:solidFill>
                  <a:srgbClr val="0D598A"/>
                </a:solidFill>
              </a:rPr>
              <a:t>сайтах организаций </a:t>
            </a:r>
            <a:r>
              <a:rPr lang="ru-RU" sz="1600" dirty="0">
                <a:solidFill>
                  <a:srgbClr val="0D598A"/>
                </a:solidFill>
              </a:rPr>
              <a:t>расписаний занятий, графиков питания, меню, </a:t>
            </a:r>
            <a:r>
              <a:rPr lang="ru-RU" sz="1600" dirty="0" smtClean="0">
                <a:solidFill>
                  <a:srgbClr val="0D598A"/>
                </a:solidFill>
              </a:rPr>
              <a:t>памяток;</a:t>
            </a:r>
            <a:endParaRPr lang="ru-RU" sz="1600" dirty="0">
              <a:solidFill>
                <a:srgbClr val="0D598A"/>
              </a:solidFill>
            </a:endParaRPr>
          </a:p>
          <a:p>
            <a:pPr marL="285750" indent="-285750" algn="just" fontAlgn="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D598A"/>
                </a:solidFill>
              </a:rPr>
              <a:t>проведение </a:t>
            </a:r>
            <a:r>
              <a:rPr lang="ru-RU" sz="1600" i="1" dirty="0">
                <a:solidFill>
                  <a:srgbClr val="0D598A"/>
                </a:solidFill>
              </a:rPr>
              <a:t>информационно-разъяснительной работы</a:t>
            </a:r>
            <a:r>
              <a:rPr lang="ru-RU" sz="1600" dirty="0">
                <a:solidFill>
                  <a:srgbClr val="0D598A"/>
                </a:solidFill>
              </a:rPr>
              <a:t> с педагогической и родительской общественностью по мерам профилактики в учреждениях и в домашних условиях, а также организации горячего бесплатного питания в 1-4 классах.</a:t>
            </a:r>
          </a:p>
        </p:txBody>
      </p:sp>
    </p:spTree>
    <p:extLst>
      <p:ext uri="{BB962C8B-B14F-4D97-AF65-F5344CB8AC3E}">
        <p14:creationId xmlns:p14="http://schemas.microsoft.com/office/powerpoint/2010/main" val="137838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3"/>
          <p:cNvSpPr>
            <a:spLocks noChangeArrowheads="1"/>
          </p:cNvSpPr>
          <p:nvPr/>
        </p:nvSpPr>
        <p:spPr bwMode="auto">
          <a:xfrm>
            <a:off x="179512" y="260648"/>
            <a:ext cx="8819505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300"/>
              </a:spcBef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457200" indent="-209550">
              <a:lnSpc>
                <a:spcPct val="90000"/>
              </a:lnSpc>
              <a:spcBef>
                <a:spcPts val="463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914400" indent="-209550">
              <a:lnSpc>
                <a:spcPct val="90000"/>
              </a:lnSpc>
              <a:spcBef>
                <a:spcPts val="463"/>
              </a:spcBef>
              <a:buFont typeface="Arial" charset="0"/>
              <a:buChar char="•"/>
              <a:defRPr sz="1700"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371600" indent="-209550">
              <a:lnSpc>
                <a:spcPct val="90000"/>
              </a:lnSpc>
              <a:spcBef>
                <a:spcPts val="463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1828800" indent="-209550">
              <a:lnSpc>
                <a:spcPct val="90000"/>
              </a:lnSpc>
              <a:spcBef>
                <a:spcPts val="463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indent="-209550" eaLnBrk="0" fontAlgn="base" hangingPunct="0">
              <a:lnSpc>
                <a:spcPct val="90000"/>
              </a:lnSpc>
              <a:spcBef>
                <a:spcPts val="463"/>
              </a:spcBef>
              <a:spcAft>
                <a:spcPct val="0"/>
              </a:spcAft>
              <a:buFont typeface="Arial" charset="0"/>
              <a:buChar char="•"/>
              <a:defRPr sz="1500"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indent="-209550" eaLnBrk="0" fontAlgn="base" hangingPunct="0">
              <a:lnSpc>
                <a:spcPct val="90000"/>
              </a:lnSpc>
              <a:spcBef>
                <a:spcPts val="463"/>
              </a:spcBef>
              <a:spcAft>
                <a:spcPct val="0"/>
              </a:spcAft>
              <a:buFont typeface="Arial" charset="0"/>
              <a:buChar char="•"/>
              <a:defRPr sz="1500"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indent="-209550" eaLnBrk="0" fontAlgn="base" hangingPunct="0">
              <a:lnSpc>
                <a:spcPct val="90000"/>
              </a:lnSpc>
              <a:spcBef>
                <a:spcPts val="463"/>
              </a:spcBef>
              <a:spcAft>
                <a:spcPct val="0"/>
              </a:spcAft>
              <a:buFont typeface="Arial" charset="0"/>
              <a:buChar char="•"/>
              <a:defRPr sz="1500"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indent="-209550" eaLnBrk="0" fontAlgn="base" hangingPunct="0">
              <a:lnSpc>
                <a:spcPct val="90000"/>
              </a:lnSpc>
              <a:spcBef>
                <a:spcPts val="463"/>
              </a:spcBef>
              <a:spcAft>
                <a:spcPct val="0"/>
              </a:spcAft>
              <a:buFont typeface="Arial" charset="0"/>
              <a:buChar char="•"/>
              <a:defRPr sz="1500"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2300" b="1" spc="-5" dirty="0">
                <a:solidFill>
                  <a:srgbClr val="C00000"/>
                </a:solidFill>
                <a:latin typeface="+mj-lt"/>
                <a:ea typeface="+mj-ea"/>
                <a:cs typeface="Calibri"/>
              </a:rPr>
              <a:t>Комплекс санитарно-эпидемиологических (профилактических) мер </a:t>
            </a:r>
            <a:r>
              <a:rPr lang="ru-RU" altLang="ru-RU" sz="2300" b="1" spc="-5" dirty="0" smtClean="0">
                <a:solidFill>
                  <a:srgbClr val="C00000"/>
                </a:solidFill>
                <a:latin typeface="+mj-lt"/>
                <a:ea typeface="+mj-ea"/>
                <a:cs typeface="Calibri"/>
              </a:rPr>
              <a:t>по </a:t>
            </a:r>
            <a:r>
              <a:rPr lang="ru-RU" altLang="ru-RU" sz="2300" b="1" spc="-5" dirty="0">
                <a:solidFill>
                  <a:srgbClr val="C00000"/>
                </a:solidFill>
                <a:latin typeface="+mj-lt"/>
                <a:ea typeface="+mj-ea"/>
                <a:cs typeface="Calibri"/>
              </a:rPr>
              <a:t>подготовке к холодному периоду года, </a:t>
            </a:r>
            <a:r>
              <a:rPr lang="ru-RU" altLang="ru-RU" sz="2300" b="1" spc="-5" dirty="0" smtClean="0">
                <a:solidFill>
                  <a:srgbClr val="C00000"/>
                </a:solidFill>
                <a:latin typeface="+mj-lt"/>
                <a:ea typeface="+mj-ea"/>
                <a:cs typeface="Calibri"/>
              </a:rPr>
              <a:t>сопровождаемому </a:t>
            </a:r>
            <a:r>
              <a:rPr lang="ru-RU" altLang="ru-RU" sz="2300" b="1" spc="-5" dirty="0">
                <a:solidFill>
                  <a:srgbClr val="C00000"/>
                </a:solidFill>
                <a:latin typeface="+mj-lt"/>
                <a:ea typeface="+mj-ea"/>
                <a:cs typeface="Calibri"/>
              </a:rPr>
              <a:t>началом эпидемического сезона по гриппу и ОРВИ</a:t>
            </a:r>
          </a:p>
        </p:txBody>
      </p:sp>
      <p:sp>
        <p:nvSpPr>
          <p:cNvPr id="19464" name="TextBox 7"/>
          <p:cNvSpPr txBox="1">
            <a:spLocks noChangeArrowheads="1"/>
          </p:cNvSpPr>
          <p:nvPr/>
        </p:nvSpPr>
        <p:spPr bwMode="auto">
          <a:xfrm>
            <a:off x="8586788" y="6453188"/>
            <a:ext cx="382587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100" dirty="0"/>
              <a:t>4</a:t>
            </a:r>
            <a:endParaRPr lang="ru-RU" altLang="ru-RU" sz="11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8415" y="1484784"/>
            <a:ext cx="844966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 fontAlgn="t">
              <a:spcAft>
                <a:spcPts val="1200"/>
              </a:spcAft>
            </a:pPr>
            <a:r>
              <a:rPr lang="ru-RU" sz="1600" dirty="0" smtClean="0">
                <a:solidFill>
                  <a:srgbClr val="0D598A"/>
                </a:solidFill>
              </a:rPr>
              <a:t>1. Усилить </a:t>
            </a:r>
            <a:r>
              <a:rPr lang="ru-RU" sz="1600" dirty="0">
                <a:solidFill>
                  <a:srgbClr val="0D598A"/>
                </a:solidFill>
              </a:rPr>
              <a:t>контроль за материально-техническим состоянием объектов социальной инфраструктуры, в части, </a:t>
            </a:r>
            <a:r>
              <a:rPr lang="ru-RU" sz="1600" dirty="0" smtClean="0">
                <a:solidFill>
                  <a:srgbClr val="0D598A"/>
                </a:solidFill>
              </a:rPr>
              <a:t>касающейся;</a:t>
            </a:r>
            <a:endParaRPr lang="ru-RU" sz="1600" dirty="0">
              <a:solidFill>
                <a:srgbClr val="0D598A"/>
              </a:solidFill>
            </a:endParaRPr>
          </a:p>
          <a:p>
            <a:pPr marL="358775" indent="-358775" algn="just" fontAlgn="t">
              <a:spcAft>
                <a:spcPts val="1200"/>
              </a:spcAft>
            </a:pPr>
            <a:r>
              <a:rPr lang="ru-RU" sz="1600" dirty="0">
                <a:solidFill>
                  <a:srgbClr val="0D598A"/>
                </a:solidFill>
              </a:rPr>
              <a:t>- готовности систем отопления к работе в холодный период года;</a:t>
            </a:r>
          </a:p>
          <a:p>
            <a:pPr marL="358775" indent="-358775" algn="just" fontAlgn="t">
              <a:spcAft>
                <a:spcPts val="1200"/>
              </a:spcAft>
            </a:pPr>
            <a:r>
              <a:rPr lang="ru-RU" sz="1600" dirty="0">
                <a:solidFill>
                  <a:srgbClr val="0D598A"/>
                </a:solidFill>
              </a:rPr>
              <a:t>- эффективности функционирования нагревательных и отопительных приборов по поддержанию необходимого температурного режима в помещениях;</a:t>
            </a:r>
          </a:p>
          <a:p>
            <a:pPr marL="358775" indent="-358775" algn="just" fontAlgn="t">
              <a:spcAft>
                <a:spcPts val="1200"/>
              </a:spcAft>
            </a:pPr>
            <a:r>
              <a:rPr lang="ru-RU" sz="1600" dirty="0">
                <a:solidFill>
                  <a:srgbClr val="0D598A"/>
                </a:solidFill>
              </a:rPr>
              <a:t>- состояния остекления и переплетов окон, дверей и их теплоизоляции.</a:t>
            </a:r>
          </a:p>
          <a:p>
            <a:pPr marL="358775" indent="-358775" algn="just" fontAlgn="t">
              <a:spcAft>
                <a:spcPts val="1200"/>
              </a:spcAft>
            </a:pPr>
            <a:r>
              <a:rPr lang="ru-RU" sz="1600" dirty="0" smtClean="0">
                <a:solidFill>
                  <a:srgbClr val="0D598A"/>
                </a:solidFill>
              </a:rPr>
              <a:t>2. Обеспечить </a:t>
            </a:r>
            <a:r>
              <a:rPr lang="ru-RU" sz="1600" dirty="0">
                <a:solidFill>
                  <a:srgbClr val="0D598A"/>
                </a:solidFill>
              </a:rPr>
              <a:t>выполнение программ производственного контроля в части проведения лабораторно-инструментальных исследований параметров микроклимата в помещениях образовательных </a:t>
            </a:r>
            <a:r>
              <a:rPr lang="ru-RU" sz="1600" dirty="0" smtClean="0">
                <a:solidFill>
                  <a:srgbClr val="0D598A"/>
                </a:solidFill>
              </a:rPr>
              <a:t>организаций</a:t>
            </a:r>
            <a:r>
              <a:rPr lang="ru-RU" sz="1600" smtClean="0">
                <a:solidFill>
                  <a:srgbClr val="0D598A"/>
                </a:solidFill>
              </a:rPr>
              <a:t>, пищеблоков.</a:t>
            </a:r>
            <a:endParaRPr lang="ru-RU" sz="1600" dirty="0">
              <a:solidFill>
                <a:srgbClr val="0D598A"/>
              </a:solidFill>
            </a:endParaRPr>
          </a:p>
          <a:p>
            <a:pPr marL="358775" indent="-358775" algn="just" fontAlgn="t">
              <a:spcAft>
                <a:spcPts val="1200"/>
              </a:spcAft>
            </a:pPr>
            <a:r>
              <a:rPr lang="ru-RU" sz="1600" dirty="0" smtClean="0">
                <a:solidFill>
                  <a:srgbClr val="0D598A"/>
                </a:solidFill>
              </a:rPr>
              <a:t>3. Обратить </a:t>
            </a:r>
            <a:r>
              <a:rPr lang="ru-RU" sz="1600" dirty="0">
                <a:solidFill>
                  <a:srgbClr val="0D598A"/>
                </a:solidFill>
              </a:rPr>
              <a:t>особое внимание на эффективность работы систем вентиляции на объектах.</a:t>
            </a:r>
          </a:p>
          <a:p>
            <a:pPr marL="358775" indent="-358775" algn="just" fontAlgn="t">
              <a:spcAft>
                <a:spcPts val="1200"/>
              </a:spcAft>
            </a:pPr>
            <a:r>
              <a:rPr lang="ru-RU" sz="1600" dirty="0" smtClean="0">
                <a:solidFill>
                  <a:srgbClr val="0D598A"/>
                </a:solidFill>
              </a:rPr>
              <a:t>4. Организовать </a:t>
            </a:r>
            <a:r>
              <a:rPr lang="ru-RU" sz="1600" dirty="0">
                <a:solidFill>
                  <a:srgbClr val="0D598A"/>
                </a:solidFill>
              </a:rPr>
              <a:t>просветительскую работу среди </a:t>
            </a:r>
            <a:r>
              <a:rPr lang="ru-RU" sz="1600" dirty="0" smtClean="0">
                <a:solidFill>
                  <a:srgbClr val="0D598A"/>
                </a:solidFill>
              </a:rPr>
              <a:t>обучающихся, педагогов </a:t>
            </a:r>
            <a:r>
              <a:rPr lang="ru-RU" sz="1600" dirty="0">
                <a:solidFill>
                  <a:srgbClr val="0D598A"/>
                </a:solidFill>
              </a:rPr>
              <a:t>и родительского сообщества по мерам профилактики COVID-19, соблюдению правил личной гигиены с использованием материалов, размещенных на сайте ФБУЗ «Центр гигиенического обучения населения» Роспотребнадзора (</a:t>
            </a:r>
            <a:r>
              <a:rPr lang="ru-RU" sz="1600" dirty="0">
                <a:solidFill>
                  <a:srgbClr val="0D598A"/>
                </a:solidFill>
                <a:hlinkClick r:id="rId3"/>
              </a:rPr>
              <a:t>http://</a:t>
            </a:r>
            <a:r>
              <a:rPr lang="ru-RU" sz="1600" dirty="0" smtClean="0">
                <a:solidFill>
                  <a:srgbClr val="0D598A"/>
                </a:solidFill>
                <a:hlinkClick r:id="rId3"/>
              </a:rPr>
              <a:t>cgon.rospotrebnadzor.ru</a:t>
            </a:r>
            <a:r>
              <a:rPr lang="ru-RU" sz="1600" dirty="0" smtClean="0">
                <a:solidFill>
                  <a:srgbClr val="0D598A"/>
                </a:solidFill>
              </a:rPr>
              <a:t>).</a:t>
            </a:r>
            <a:endParaRPr lang="ru-RU" sz="1600" dirty="0">
              <a:solidFill>
                <a:srgbClr val="0D59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83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2400</TotalTime>
  <Words>486</Words>
  <Application>Microsoft Office PowerPoint</Application>
  <PresentationFormat>Экран (4:3)</PresentationFormat>
  <Paragraphs>36</Paragraphs>
  <Slides>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Единый «Санитарный день»  в Тюменской области</vt:lpstr>
      <vt:lpstr>Презентация PowerPoint</vt:lpstr>
      <vt:lpstr>Контроль выполнения противоэпидемических требований: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Тюменского НОЦ и научно-образовательных структур образовательного фонда «Талант и успех»</dc:title>
  <dc:creator>Воронцов Вячеслав Викторович</dc:creator>
  <cp:lastModifiedBy>User</cp:lastModifiedBy>
  <cp:revision>262</cp:revision>
  <cp:lastPrinted>2020-08-15T18:02:16Z</cp:lastPrinted>
  <dcterms:created xsi:type="dcterms:W3CDTF">2019-03-29T04:06:29Z</dcterms:created>
  <dcterms:modified xsi:type="dcterms:W3CDTF">2020-08-28T05:11:36Z</dcterms:modified>
</cp:coreProperties>
</file>