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3" r:id="rId3"/>
    <p:sldId id="265" r:id="rId4"/>
    <p:sldId id="266" r:id="rId5"/>
    <p:sldId id="267" r:id="rId6"/>
    <p:sldId id="268" r:id="rId7"/>
    <p:sldId id="269" r:id="rId8"/>
    <p:sldId id="270" r:id="rId9"/>
    <p:sldId id="271" r:id="rId10"/>
    <p:sldId id="272" r:id="rId11"/>
    <p:sldId id="274" r:id="rId12"/>
    <p:sldId id="273" r:id="rId13"/>
    <p:sldId id="293" r:id="rId14"/>
    <p:sldId id="289" r:id="rId15"/>
    <p:sldId id="291" r:id="rId16"/>
    <p:sldId id="275" r:id="rId17"/>
    <p:sldId id="278" r:id="rId18"/>
    <p:sldId id="283" r:id="rId19"/>
    <p:sldId id="284" r:id="rId20"/>
    <p:sldId id="285" r:id="rId21"/>
    <p:sldId id="287" r:id="rId22"/>
    <p:sldId id="288" r:id="rId23"/>
    <p:sldId id="294" r:id="rId24"/>
    <p:sldId id="280" r:id="rId25"/>
    <p:sldId id="281" r:id="rId26"/>
    <p:sldId id="282" r:id="rId27"/>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51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_____Microsoft_Excel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_____Microsoft_Excel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_____Microsoft_Excel3.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_____Microsoft_Excel4.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_____Microsoft_Excel5.xlsx"/><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a:defRPr/>
            </a:pPr>
            <a:r>
              <a:rPr lang="ru-RU" sz="2000" dirty="0" smtClean="0">
                <a:latin typeface="Times New Roman" pitchFamily="18" charset="0"/>
                <a:cs typeface="Times New Roman" pitchFamily="18" charset="0"/>
              </a:rPr>
              <a:t>  1.В </a:t>
            </a:r>
            <a:r>
              <a:rPr lang="ru-RU" sz="2000" dirty="0">
                <a:latin typeface="Times New Roman" pitchFamily="18" charset="0"/>
                <a:cs typeface="Times New Roman" pitchFamily="18" charset="0"/>
              </a:rPr>
              <a:t>каком году началась Великая Отечественная война?</a:t>
            </a:r>
          </a:p>
        </c:rich>
      </c:tx>
      <c:overlay val="0"/>
    </c:title>
    <c:autoTitleDeleted val="0"/>
    <c:plotArea>
      <c:layout/>
      <c:doughnutChart>
        <c:varyColors val="1"/>
        <c:ser>
          <c:idx val="0"/>
          <c:order val="0"/>
          <c:tx>
            <c:strRef>
              <c:f>Лист1!$B$1</c:f>
              <c:strCache>
                <c:ptCount val="1"/>
                <c:pt idx="0">
                  <c:v>В каком году началась Великая Отечественная война?</c:v>
                </c:pt>
              </c:strCache>
            </c:strRef>
          </c:tx>
          <c:dLbls>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Лист1!$A$2:$A$3</c:f>
              <c:strCache>
                <c:ptCount val="2"/>
                <c:pt idx="0">
                  <c:v>Знают</c:v>
                </c:pt>
                <c:pt idx="1">
                  <c:v>Не знают</c:v>
                </c:pt>
              </c:strCache>
            </c:strRef>
          </c:cat>
          <c:val>
            <c:numRef>
              <c:f>Лист1!$B$2:$B$3</c:f>
              <c:numCache>
                <c:formatCode>General</c:formatCode>
                <c:ptCount val="2"/>
                <c:pt idx="0">
                  <c:v>24</c:v>
                </c:pt>
                <c:pt idx="1">
                  <c:v>6</c:v>
                </c:pt>
              </c:numCache>
            </c:numRef>
          </c:val>
        </c:ser>
        <c:dLbls>
          <c:showLegendKey val="0"/>
          <c:showVal val="0"/>
          <c:showCatName val="0"/>
          <c:showSerName val="0"/>
          <c:showPercent val="1"/>
          <c:showBubbleSize val="0"/>
          <c:showLeaderLines val="1"/>
        </c:dLbls>
        <c:firstSliceAng val="0"/>
        <c:holeSize val="50"/>
      </c:doughnutChart>
    </c:plotArea>
    <c:legend>
      <c:legendPos val="t"/>
      <c:layout>
        <c:manualLayout>
          <c:xMode val="edge"/>
          <c:yMode val="edge"/>
          <c:x val="0.38144531057730574"/>
          <c:y val="0.2237761417313785"/>
          <c:w val="0.23264415768149529"/>
          <c:h val="5.4987424768895413E-2"/>
        </c:manualLayout>
      </c:layout>
      <c:overlay val="0"/>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ru-RU" sz="2000" dirty="0" smtClean="0">
                <a:latin typeface="Times New Roman" pitchFamily="18" charset="0"/>
                <a:cs typeface="Times New Roman" pitchFamily="18" charset="0"/>
              </a:rPr>
              <a:t>2.Интересуетесь </a:t>
            </a:r>
            <a:r>
              <a:rPr lang="ru-RU" sz="2000" dirty="0">
                <a:latin typeface="Times New Roman" pitchFamily="18" charset="0"/>
                <a:cs typeface="Times New Roman" pitchFamily="18" charset="0"/>
              </a:rPr>
              <a:t>ли Вы событиями, произошедшими в годы Великой Отечественной войны?</a:t>
            </a:r>
          </a:p>
        </c:rich>
      </c:tx>
      <c:overlay val="0"/>
    </c:title>
    <c:autoTitleDeleted val="0"/>
    <c:plotArea>
      <c:layout/>
      <c:pieChart>
        <c:varyColors val="1"/>
        <c:ser>
          <c:idx val="0"/>
          <c:order val="0"/>
          <c:tx>
            <c:strRef>
              <c:f>Лист1!$B$1</c:f>
              <c:strCache>
                <c:ptCount val="1"/>
                <c:pt idx="0">
                  <c:v>Интересуетесь ли ВЫ событиями, произошедшими в годы Великой Отечественной войны?</c:v>
                </c:pt>
              </c:strCache>
            </c:strRef>
          </c:tx>
          <c:explosion val="25"/>
          <c:dLbls>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Лист1!$A$2:$A$3</c:f>
              <c:strCache>
                <c:ptCount val="2"/>
                <c:pt idx="0">
                  <c:v>да</c:v>
                </c:pt>
                <c:pt idx="1">
                  <c:v>нет</c:v>
                </c:pt>
              </c:strCache>
            </c:strRef>
          </c:cat>
          <c:val>
            <c:numRef>
              <c:f>Лист1!$B$2:$B$3</c:f>
              <c:numCache>
                <c:formatCode>General</c:formatCode>
                <c:ptCount val="2"/>
                <c:pt idx="0">
                  <c:v>20</c:v>
                </c:pt>
                <c:pt idx="1">
                  <c:v>10</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title>
      <c:tx>
        <c:rich>
          <a:bodyPr/>
          <a:lstStyle/>
          <a:p>
            <a:pPr algn="ctr">
              <a:defRPr/>
            </a:pPr>
            <a:r>
              <a:rPr lang="ru-RU" sz="2400" dirty="0"/>
              <a:t>3</a:t>
            </a:r>
            <a:r>
              <a:rPr lang="ru-RU" sz="2000" dirty="0">
                <a:latin typeface="Times New Roman" pitchFamily="18" charset="0"/>
                <a:cs typeface="Times New Roman" pitchFamily="18" charset="0"/>
              </a:rPr>
              <a:t>. Из каких источников Вы узнали о событиях, произошедших в годы Великой Отечественной войны?</a:t>
            </a:r>
          </a:p>
        </c:rich>
      </c:tx>
      <c:layout>
        <c:manualLayout>
          <c:xMode val="edge"/>
          <c:yMode val="edge"/>
          <c:x val="0.12190238846203844"/>
          <c:y val="3.2956755313965657E-3"/>
        </c:manualLayout>
      </c:layout>
      <c:overlay val="0"/>
    </c:title>
    <c:autoTitleDeleted val="0"/>
    <c:view3D>
      <c:rotX val="15"/>
      <c:rotY val="0"/>
      <c:rAngAx val="0"/>
    </c:view3D>
    <c:floor>
      <c:thickness val="0"/>
    </c:floor>
    <c:sideWall>
      <c:thickness val="0"/>
    </c:sideWall>
    <c:backWall>
      <c:thickness val="0"/>
    </c:backWall>
    <c:plotArea>
      <c:layout/>
      <c:pie3DChart>
        <c:varyColors val="1"/>
        <c:ser>
          <c:idx val="0"/>
          <c:order val="0"/>
          <c:tx>
            <c:strRef>
              <c:f>Лист1!$B$1</c:f>
              <c:strCache>
                <c:ptCount val="1"/>
                <c:pt idx="0">
                  <c:v>3. Из каких источниковВы узнали о событиях, произошедших в годы Великой Отечественной войны?Продажи</c:v>
                </c:pt>
              </c:strCache>
            </c:strRef>
          </c:tx>
          <c:dLbls>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Лист1!$A$2:$A$5</c:f>
              <c:strCache>
                <c:ptCount val="4"/>
                <c:pt idx="0">
                  <c:v>интернет </c:v>
                </c:pt>
                <c:pt idx="1">
                  <c:v>телевидение</c:v>
                </c:pt>
                <c:pt idx="2">
                  <c:v>энциклопедии</c:v>
                </c:pt>
                <c:pt idx="3">
                  <c:v>школа</c:v>
                </c:pt>
              </c:strCache>
            </c:strRef>
          </c:cat>
          <c:val>
            <c:numRef>
              <c:f>Лист1!$B$2:$B$5</c:f>
              <c:numCache>
                <c:formatCode>General</c:formatCode>
                <c:ptCount val="4"/>
                <c:pt idx="0">
                  <c:v>12</c:v>
                </c:pt>
                <c:pt idx="1">
                  <c:v>18</c:v>
                </c:pt>
                <c:pt idx="2">
                  <c:v>7</c:v>
                </c:pt>
                <c:pt idx="3">
                  <c:v>30</c:v>
                </c:pt>
              </c:numCache>
            </c:numRef>
          </c:val>
        </c:ser>
        <c:dLbls>
          <c:showLegendKey val="0"/>
          <c:showVal val="0"/>
          <c:showCatName val="0"/>
          <c:showSerName val="0"/>
          <c:showPercent val="1"/>
          <c:showBubbleSize val="0"/>
          <c:showLeaderLines val="1"/>
        </c:dLbls>
      </c:pie3DChart>
    </c:plotArea>
    <c:legend>
      <c:legendPos val="t"/>
      <c:overlay val="0"/>
    </c:legend>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ru-RU" sz="2000" dirty="0" smtClean="0">
                <a:latin typeface="Times New Roman" pitchFamily="18" charset="0"/>
                <a:cs typeface="Times New Roman" pitchFamily="18" charset="0"/>
              </a:rPr>
              <a:t>4.Кто-нибудь </a:t>
            </a:r>
            <a:r>
              <a:rPr lang="ru-RU" sz="2000" dirty="0">
                <a:latin typeface="Times New Roman" pitchFamily="18" charset="0"/>
                <a:cs typeface="Times New Roman" pitchFamily="18" charset="0"/>
              </a:rPr>
              <a:t>из Ваших родных или близких принимали участие в Великой Отечественной войне?</a:t>
            </a:r>
          </a:p>
        </c:rich>
      </c:tx>
      <c:overlay val="0"/>
    </c:title>
    <c:autoTitleDeleted val="0"/>
    <c:view3D>
      <c:rotX val="15"/>
      <c:rotY val="0"/>
      <c:rAngAx val="0"/>
    </c:view3D>
    <c:floor>
      <c:thickness val="0"/>
    </c:floor>
    <c:sideWall>
      <c:thickness val="0"/>
    </c:sideWall>
    <c:backWall>
      <c:thickness val="0"/>
    </c:backWall>
    <c:plotArea>
      <c:layout/>
      <c:pie3DChart>
        <c:varyColors val="1"/>
        <c:ser>
          <c:idx val="0"/>
          <c:order val="0"/>
          <c:tx>
            <c:strRef>
              <c:f>Лист1!$B$1</c:f>
              <c:strCache>
                <c:ptCount val="1"/>
                <c:pt idx="0">
                  <c:v>Кто-нибудь из Ваших родных или близких принимали участие в Великой Отечественной войне?</c:v>
                </c:pt>
              </c:strCache>
            </c:strRef>
          </c:tx>
          <c:explosion val="25"/>
          <c:dLbls>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Лист1!$A$2:$A$4</c:f>
              <c:strCache>
                <c:ptCount val="3"/>
                <c:pt idx="0">
                  <c:v>да</c:v>
                </c:pt>
                <c:pt idx="1">
                  <c:v>нет</c:v>
                </c:pt>
                <c:pt idx="2">
                  <c:v>не знаю</c:v>
                </c:pt>
              </c:strCache>
            </c:strRef>
          </c:cat>
          <c:val>
            <c:numRef>
              <c:f>Лист1!$B$2:$B$4</c:f>
              <c:numCache>
                <c:formatCode>General</c:formatCode>
                <c:ptCount val="3"/>
                <c:pt idx="0">
                  <c:v>25</c:v>
                </c:pt>
                <c:pt idx="1">
                  <c:v>1</c:v>
                </c:pt>
                <c:pt idx="2">
                  <c:v>4</c:v>
                </c:pt>
              </c:numCache>
            </c:numRef>
          </c:val>
        </c:ser>
        <c:dLbls>
          <c:showLegendKey val="0"/>
          <c:showVal val="0"/>
          <c:showCatName val="1"/>
          <c:showSerName val="0"/>
          <c:showPercent val="1"/>
          <c:showBubbleSize val="0"/>
          <c:showLeaderLines val="1"/>
        </c:dLbls>
      </c:pie3DChart>
    </c:plotArea>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lrMapOvr bg1="lt1" tx1="dk1" bg2="lt2" tx2="dk2" accent1="accent1" accent2="accent2" accent3="accent3" accent4="accent4" accent5="accent5" accent6="accent6" hlink="hlink" folHlink="folHlink"/>
  <c:chart>
    <c:title>
      <c:tx>
        <c:rich>
          <a:bodyPr/>
          <a:lstStyle/>
          <a:p>
            <a:pPr>
              <a:defRPr/>
            </a:pPr>
            <a:r>
              <a:rPr lang="ru-RU" sz="2000" dirty="0" smtClean="0">
                <a:latin typeface="Times New Roman" pitchFamily="18" charset="0"/>
                <a:cs typeface="Times New Roman" pitchFamily="18" charset="0"/>
              </a:rPr>
              <a:t>5.Считаете </a:t>
            </a:r>
            <a:r>
              <a:rPr lang="ru-RU" sz="2000" dirty="0">
                <a:latin typeface="Times New Roman" pitchFamily="18" charset="0"/>
                <a:cs typeface="Times New Roman" pitchFamily="18" charset="0"/>
              </a:rPr>
              <a:t>ли Вы себя патриотом своей страны?</a:t>
            </a:r>
          </a:p>
        </c:rich>
      </c:tx>
      <c:layout/>
      <c:overlay val="0"/>
    </c:title>
    <c:autoTitleDeleted val="0"/>
    <c:plotArea>
      <c:layout/>
      <c:doughnutChart>
        <c:varyColors val="1"/>
        <c:ser>
          <c:idx val="0"/>
          <c:order val="0"/>
          <c:tx>
            <c:strRef>
              <c:f>Лист1!$B$1</c:f>
              <c:strCache>
                <c:ptCount val="1"/>
                <c:pt idx="0">
                  <c:v>Считаете ли Вы себя патриотом своей страны?</c:v>
                </c:pt>
              </c:strCache>
            </c:strRef>
          </c:tx>
          <c:explosion val="25"/>
          <c:dLbls>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Лист1!$A$2:$A$3</c:f>
              <c:strCache>
                <c:ptCount val="2"/>
                <c:pt idx="0">
                  <c:v>да</c:v>
                </c:pt>
                <c:pt idx="1">
                  <c:v>нет</c:v>
                </c:pt>
              </c:strCache>
            </c:strRef>
          </c:cat>
          <c:val>
            <c:numRef>
              <c:f>Лист1!$B$2:$B$3</c:f>
              <c:numCache>
                <c:formatCode>General</c:formatCode>
                <c:ptCount val="2"/>
                <c:pt idx="0">
                  <c:v>28</c:v>
                </c:pt>
                <c:pt idx="1">
                  <c:v>2</c:v>
                </c:pt>
              </c:numCache>
            </c:numRef>
          </c:val>
        </c:ser>
        <c:dLbls>
          <c:showLegendKey val="0"/>
          <c:showVal val="0"/>
          <c:showCatName val="0"/>
          <c:showSerName val="0"/>
          <c:showPercent val="1"/>
          <c:showBubbleSize val="0"/>
          <c:showLeaderLines val="1"/>
        </c:dLbls>
        <c:firstSliceAng val="0"/>
        <c:holeSize val="50"/>
      </c:doughnutChart>
    </c:plotArea>
    <c:legend>
      <c:legendPos val="r"/>
      <c:layout/>
      <c:overlay val="0"/>
    </c:legend>
    <c:plotVisOnly val="1"/>
    <c:dispBlanksAs val="gap"/>
    <c:showDLblsOverMax val="0"/>
  </c:chart>
  <c:externalData r:id="rId2">
    <c:autoUpdate val="0"/>
  </c:externalData>
</c:chartSpace>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4" name="Picture 7" descr="C:\Users\1\Desktop\0_c934d_43994536_L.png"/>
          <p:cNvPicPr>
            <a:picLocks noChangeAspect="1" noChangeArrowheads="1"/>
          </p:cNvPicPr>
          <p:nvPr/>
        </p:nvPicPr>
        <p:blipFill>
          <a:blip r:embed="rId2"/>
          <a:srcRect/>
          <a:stretch>
            <a:fillRect/>
          </a:stretch>
        </p:blipFill>
        <p:spPr bwMode="auto">
          <a:xfrm>
            <a:off x="7072313" y="0"/>
            <a:ext cx="1901825" cy="1303338"/>
          </a:xfrm>
          <a:prstGeom prst="rect">
            <a:avLst/>
          </a:prstGeom>
          <a:noFill/>
          <a:ln w="9525">
            <a:noFill/>
            <a:miter lim="800000"/>
            <a:headEnd/>
            <a:tailEnd/>
          </a:ln>
        </p:spPr>
      </p:pic>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dirty="0"/>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5" name="Дата 3"/>
          <p:cNvSpPr>
            <a:spLocks noGrp="1"/>
          </p:cNvSpPr>
          <p:nvPr>
            <p:ph type="dt" sz="half" idx="10"/>
          </p:nvPr>
        </p:nvSpPr>
        <p:spPr/>
        <p:txBody>
          <a:bodyPr/>
          <a:lstStyle>
            <a:lvl1pPr>
              <a:defRPr/>
            </a:lvl1pPr>
          </a:lstStyle>
          <a:p>
            <a:pPr>
              <a:defRPr/>
            </a:pPr>
            <a:fld id="{E71D7C0E-E55A-487E-AB68-923601C799DD}" type="datetimeFigureOut">
              <a:rPr lang="ru-RU"/>
              <a:pPr>
                <a:defRPr/>
              </a:pPr>
              <a:t>21.04.2015</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396185EC-5CCB-48CF-8E52-4AB4C6684ED0}"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56E3E1F8-7211-4390-B770-F59F46551C7A}" type="datetimeFigureOut">
              <a:rPr lang="ru-RU"/>
              <a:pPr>
                <a:defRPr/>
              </a:pPr>
              <a:t>21.04.2015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07076BCF-159B-4CE9-B0D5-C94400EA3770}"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F6E032E3-B73D-48BD-9346-6E709CA71034}" type="datetimeFigureOut">
              <a:rPr lang="ru-RU"/>
              <a:pPr>
                <a:defRPr/>
              </a:pPr>
              <a:t>21.04.2015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964C7D7-BF25-4CC4-8893-2B7DD0A4A8F8}"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E759529B-87B8-4468-AEDD-1628C01DCD4F}" type="datetimeFigureOut">
              <a:rPr lang="ru-RU"/>
              <a:pPr>
                <a:defRPr/>
              </a:pPr>
              <a:t>21.04.2015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1EFC88DB-5A17-42EF-BD12-AE46F954C68B}"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C26AB3F2-4CE7-4973-9609-66BAABBA08DA}" type="datetimeFigureOut">
              <a:rPr lang="ru-RU"/>
              <a:pPr>
                <a:defRPr/>
              </a:pPr>
              <a:t>21.04.2015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13E24E89-7734-4080-A589-982BC62C777F}"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91434172-7497-49A5-B7E5-390BE2D4E048}" type="datetimeFigureOut">
              <a:rPr lang="ru-RU"/>
              <a:pPr>
                <a:defRPr/>
              </a:pPr>
              <a:t>21.04.2015</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4153BAAE-62CF-4922-AF50-C274841576BD}"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843AED9D-A4CC-4AD1-B864-0B340FCA095B}" type="datetimeFigureOut">
              <a:rPr lang="ru-RU"/>
              <a:pPr>
                <a:defRPr/>
              </a:pPr>
              <a:t>21.04.2015</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38D44C20-CDA2-4C7E-A850-DCC47B50BDF8}"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4F0B0019-C879-4D39-BF56-FB41A69270D5}" type="datetimeFigureOut">
              <a:rPr lang="ru-RU"/>
              <a:pPr>
                <a:defRPr/>
              </a:pPr>
              <a:t>21.04.2015</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52394775-BE32-46D5-AE12-C351EA6E94D5}"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47D8D47D-35B1-4EA3-8060-9991FE8CD228}" type="datetimeFigureOut">
              <a:rPr lang="ru-RU"/>
              <a:pPr>
                <a:defRPr/>
              </a:pPr>
              <a:t>21.04.2015</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69F266BB-09D3-487B-8DC4-F59B325E395D}"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B7A3F1D2-746A-4858-AC67-5873E5FA4526}" type="datetimeFigureOut">
              <a:rPr lang="ru-RU"/>
              <a:pPr>
                <a:defRPr/>
              </a:pPr>
              <a:t>21.04.2015</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26EB0043-A644-45CE-87D5-CA3834C50CBD}"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DD3233D0-EE5C-4D4F-9F0B-FE20CA80AF2E}" type="datetimeFigureOut">
              <a:rPr lang="ru-RU"/>
              <a:pPr>
                <a:defRPr/>
              </a:pPr>
              <a:t>21.04.2015</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E06F119B-BBAC-413F-8234-B0EC2711D49D}"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E713EDC0-F975-49BB-9C5C-7A281B991E15}" type="datetimeFigureOut">
              <a:rPr lang="ru-RU"/>
              <a:pPr>
                <a:defRPr/>
              </a:pPr>
              <a:t>21.04.2015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BFB2676F-33B4-44DD-A328-78D7B8BB4FB1}"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Заголовок 1"/>
          <p:cNvSpPr>
            <a:spLocks noGrp="1"/>
          </p:cNvSpPr>
          <p:nvPr>
            <p:ph type="ctrTitle"/>
          </p:nvPr>
        </p:nvSpPr>
        <p:spPr>
          <a:xfrm>
            <a:off x="685800" y="332657"/>
            <a:ext cx="7772400" cy="3267794"/>
          </a:xfrm>
        </p:spPr>
        <p:txBody>
          <a:bodyPr/>
          <a:lstStyle/>
          <a:p>
            <a:r>
              <a:rPr lang="ru-RU" sz="1400" dirty="0" smtClean="0">
                <a:solidFill>
                  <a:schemeClr val="accent2">
                    <a:lumMod val="75000"/>
                  </a:schemeClr>
                </a:solidFill>
                <a:latin typeface="Arial Black" pitchFamily="34" charset="0"/>
              </a:rPr>
              <a:t>Районная научно-практическая конференция молодых</a:t>
            </a:r>
            <a:br>
              <a:rPr lang="ru-RU" sz="1400" dirty="0" smtClean="0">
                <a:solidFill>
                  <a:schemeClr val="accent2">
                    <a:lumMod val="75000"/>
                  </a:schemeClr>
                </a:solidFill>
                <a:latin typeface="Arial Black" pitchFamily="34" charset="0"/>
              </a:rPr>
            </a:br>
            <a:r>
              <a:rPr lang="ru-RU" sz="1400" dirty="0" smtClean="0">
                <a:solidFill>
                  <a:schemeClr val="accent2">
                    <a:lumMod val="75000"/>
                  </a:schemeClr>
                </a:solidFill>
                <a:latin typeface="Arial Black" pitchFamily="34" charset="0"/>
              </a:rPr>
              <a:t> исследователей «Первый доклад» </a:t>
            </a:r>
            <a:br>
              <a:rPr lang="ru-RU" sz="1400" dirty="0" smtClean="0">
                <a:solidFill>
                  <a:schemeClr val="accent2">
                    <a:lumMod val="75000"/>
                  </a:schemeClr>
                </a:solidFill>
                <a:latin typeface="Arial Black" pitchFamily="34" charset="0"/>
              </a:rPr>
            </a:br>
            <a:r>
              <a:rPr lang="ru-RU" sz="1400" dirty="0" smtClean="0">
                <a:solidFill>
                  <a:schemeClr val="accent2">
                    <a:lumMod val="75000"/>
                  </a:schemeClr>
                </a:solidFill>
                <a:latin typeface="Arial Black" pitchFamily="34" charset="0"/>
              </a:rPr>
              <a:t/>
            </a:r>
            <a:br>
              <a:rPr lang="ru-RU" sz="1400" dirty="0" smtClean="0">
                <a:solidFill>
                  <a:schemeClr val="accent2">
                    <a:lumMod val="75000"/>
                  </a:schemeClr>
                </a:solidFill>
                <a:latin typeface="Arial Black" pitchFamily="34" charset="0"/>
              </a:rPr>
            </a:br>
            <a:r>
              <a:rPr lang="ru-RU" sz="1400" dirty="0" smtClean="0">
                <a:solidFill>
                  <a:schemeClr val="accent2">
                    <a:lumMod val="75000"/>
                  </a:schemeClr>
                </a:solidFill>
                <a:latin typeface="Arial Black" pitchFamily="34" charset="0"/>
              </a:rPr>
              <a:t>исследовательская работа</a:t>
            </a:r>
            <a:br>
              <a:rPr lang="ru-RU" sz="1400" dirty="0" smtClean="0">
                <a:solidFill>
                  <a:schemeClr val="accent2">
                    <a:lumMod val="75000"/>
                  </a:schemeClr>
                </a:solidFill>
                <a:latin typeface="Arial Black" pitchFamily="34" charset="0"/>
              </a:rPr>
            </a:br>
            <a:r>
              <a:rPr lang="ru-RU" sz="1400" dirty="0" smtClean="0">
                <a:solidFill>
                  <a:schemeClr val="accent2">
                    <a:lumMod val="75000"/>
                  </a:schemeClr>
                </a:solidFill>
                <a:latin typeface="Arial Black" pitchFamily="34" charset="0"/>
              </a:rPr>
              <a:t/>
            </a:r>
            <a:br>
              <a:rPr lang="ru-RU" sz="1400" dirty="0" smtClean="0">
                <a:solidFill>
                  <a:schemeClr val="accent2">
                    <a:lumMod val="75000"/>
                  </a:schemeClr>
                </a:solidFill>
                <a:latin typeface="Arial Black" pitchFamily="34" charset="0"/>
              </a:rPr>
            </a:br>
            <a:r>
              <a:rPr lang="ru-RU" sz="1400" dirty="0">
                <a:solidFill>
                  <a:schemeClr val="accent2">
                    <a:lumMod val="75000"/>
                  </a:schemeClr>
                </a:solidFill>
                <a:latin typeface="Arial Black" pitchFamily="34" charset="0"/>
              </a:rPr>
              <a:t/>
            </a:r>
            <a:br>
              <a:rPr lang="ru-RU" sz="1400" dirty="0">
                <a:solidFill>
                  <a:schemeClr val="accent2">
                    <a:lumMod val="75000"/>
                  </a:schemeClr>
                </a:solidFill>
                <a:latin typeface="Arial Black" pitchFamily="34" charset="0"/>
              </a:rPr>
            </a:br>
            <a:r>
              <a:rPr lang="ru-RU" sz="1400" dirty="0" smtClean="0">
                <a:solidFill>
                  <a:schemeClr val="accent2">
                    <a:lumMod val="75000"/>
                  </a:schemeClr>
                </a:solidFill>
                <a:latin typeface="Arial Black" pitchFamily="34" charset="0"/>
              </a:rPr>
              <a:t/>
            </a:r>
            <a:br>
              <a:rPr lang="ru-RU" sz="1400" dirty="0" smtClean="0">
                <a:solidFill>
                  <a:schemeClr val="accent2">
                    <a:lumMod val="75000"/>
                  </a:schemeClr>
                </a:solidFill>
                <a:latin typeface="Arial Black" pitchFamily="34" charset="0"/>
              </a:rPr>
            </a:br>
            <a:r>
              <a:rPr lang="ru-RU" sz="1400" dirty="0">
                <a:solidFill>
                  <a:schemeClr val="accent2">
                    <a:lumMod val="75000"/>
                  </a:schemeClr>
                </a:solidFill>
                <a:latin typeface="Arial Black" pitchFamily="34" charset="0"/>
              </a:rPr>
              <a:t/>
            </a:r>
            <a:br>
              <a:rPr lang="ru-RU" sz="1400" dirty="0">
                <a:solidFill>
                  <a:schemeClr val="accent2">
                    <a:lumMod val="75000"/>
                  </a:schemeClr>
                </a:solidFill>
                <a:latin typeface="Arial Black" pitchFamily="34" charset="0"/>
              </a:rPr>
            </a:br>
            <a:r>
              <a:rPr lang="ru-RU" sz="1400" dirty="0" smtClean="0">
                <a:solidFill>
                  <a:schemeClr val="accent2">
                    <a:lumMod val="75000"/>
                  </a:schemeClr>
                </a:solidFill>
                <a:latin typeface="Arial Black" pitchFamily="34" charset="0"/>
              </a:rPr>
              <a:t> </a:t>
            </a:r>
            <a:r>
              <a:rPr lang="ru-RU" b="1" dirty="0" smtClean="0">
                <a:solidFill>
                  <a:schemeClr val="accent2">
                    <a:lumMod val="75000"/>
                  </a:schemeClr>
                </a:solidFill>
                <a:latin typeface="Arial Black" pitchFamily="34" charset="0"/>
              </a:rPr>
              <a:t/>
            </a:r>
            <a:br>
              <a:rPr lang="ru-RU" b="1" dirty="0" smtClean="0">
                <a:solidFill>
                  <a:schemeClr val="accent2">
                    <a:lumMod val="75000"/>
                  </a:schemeClr>
                </a:solidFill>
                <a:latin typeface="Arial Black" pitchFamily="34" charset="0"/>
              </a:rPr>
            </a:br>
            <a:r>
              <a:rPr lang="ru-RU" sz="2400" b="1" dirty="0" smtClean="0">
                <a:solidFill>
                  <a:schemeClr val="accent2">
                    <a:lumMod val="75000"/>
                  </a:schemeClr>
                </a:solidFill>
                <a:latin typeface="Times New Roman" pitchFamily="18" charset="0"/>
                <a:cs typeface="Times New Roman" pitchFamily="18" charset="0"/>
              </a:rPr>
              <a:t>Великая </a:t>
            </a:r>
            <a:r>
              <a:rPr lang="ru-RU" sz="2400" b="1" dirty="0" smtClean="0">
                <a:solidFill>
                  <a:schemeClr val="accent2">
                    <a:lumMod val="75000"/>
                  </a:schemeClr>
                </a:solidFill>
                <a:latin typeface="Times New Roman" pitchFamily="18" charset="0"/>
                <a:cs typeface="Times New Roman" pitchFamily="18" charset="0"/>
              </a:rPr>
              <a:t>Отечественная </a:t>
            </a:r>
            <a:r>
              <a:rPr lang="ru-RU" sz="2400" b="1" dirty="0" smtClean="0">
                <a:solidFill>
                  <a:schemeClr val="accent2">
                    <a:lumMod val="75000"/>
                  </a:schemeClr>
                </a:solidFill>
                <a:latin typeface="Times New Roman" pitchFamily="18" charset="0"/>
                <a:cs typeface="Times New Roman" pitchFamily="18" charset="0"/>
              </a:rPr>
              <a:t>война</a:t>
            </a:r>
            <a:br>
              <a:rPr lang="ru-RU" sz="2400" b="1" dirty="0" smtClean="0">
                <a:solidFill>
                  <a:schemeClr val="accent2">
                    <a:lumMod val="75000"/>
                  </a:schemeClr>
                </a:solidFill>
                <a:latin typeface="Times New Roman" pitchFamily="18" charset="0"/>
                <a:cs typeface="Times New Roman" pitchFamily="18" charset="0"/>
              </a:rPr>
            </a:br>
            <a:r>
              <a:rPr lang="ru-RU" sz="2400" b="1" dirty="0" smtClean="0">
                <a:solidFill>
                  <a:schemeClr val="accent2">
                    <a:lumMod val="75000"/>
                  </a:schemeClr>
                </a:solidFill>
                <a:latin typeface="Times New Roman" pitchFamily="18" charset="0"/>
                <a:cs typeface="Times New Roman" pitchFamily="18" charset="0"/>
              </a:rPr>
              <a:t> </a:t>
            </a:r>
            <a:r>
              <a:rPr lang="ru-RU" sz="2400" b="1" dirty="0" smtClean="0">
                <a:solidFill>
                  <a:schemeClr val="accent2">
                    <a:lumMod val="75000"/>
                  </a:schemeClr>
                </a:solidFill>
                <a:latin typeface="Times New Roman" pitchFamily="18" charset="0"/>
                <a:cs typeface="Times New Roman" pitchFamily="18" charset="0"/>
              </a:rPr>
              <a:t>в судьбе моей </a:t>
            </a:r>
            <a:r>
              <a:rPr lang="ru-RU" sz="2400" b="1" dirty="0" smtClean="0">
                <a:solidFill>
                  <a:schemeClr val="accent2">
                    <a:lumMod val="75000"/>
                  </a:schemeClr>
                </a:solidFill>
                <a:latin typeface="Times New Roman" pitchFamily="18" charset="0"/>
                <a:cs typeface="Times New Roman" pitchFamily="18" charset="0"/>
              </a:rPr>
              <a:t>бабушки</a:t>
            </a:r>
            <a:endParaRPr lang="ru-RU" sz="2400" b="1" dirty="0" smtClean="0">
              <a:solidFill>
                <a:schemeClr val="accent2">
                  <a:lumMod val="75000"/>
                </a:schemeClr>
              </a:solidFill>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4139952" y="3886200"/>
            <a:ext cx="4896544" cy="2063080"/>
          </a:xfrm>
        </p:spPr>
        <p:txBody>
          <a:bodyPr rtlCol="0">
            <a:normAutofit fontScale="85000" lnSpcReduction="20000"/>
          </a:bodyPr>
          <a:lstStyle/>
          <a:p>
            <a:pPr lvl="0" algn="r"/>
            <a:r>
              <a:rPr lang="ru-RU" sz="2000" dirty="0">
                <a:solidFill>
                  <a:prstClr val="black"/>
                </a:solidFill>
                <a:latin typeface="Times New Roman" pitchFamily="18" charset="0"/>
                <a:cs typeface="Times New Roman" pitchFamily="18" charset="0"/>
              </a:rPr>
              <a:t>Автор: </a:t>
            </a:r>
            <a:r>
              <a:rPr lang="ru-RU" sz="2000" b="1" dirty="0">
                <a:solidFill>
                  <a:prstClr val="black"/>
                </a:solidFill>
                <a:latin typeface="Times New Roman" pitchFamily="18" charset="0"/>
                <a:cs typeface="Times New Roman" pitchFamily="18" charset="0"/>
              </a:rPr>
              <a:t>Мясников </a:t>
            </a:r>
            <a:r>
              <a:rPr lang="ru-RU" sz="2000" b="1" dirty="0" smtClean="0">
                <a:solidFill>
                  <a:prstClr val="black"/>
                </a:solidFill>
                <a:latin typeface="Times New Roman" pitchFamily="18" charset="0"/>
                <a:cs typeface="Times New Roman" pitchFamily="18" charset="0"/>
              </a:rPr>
              <a:t>Тимофей Сергеевич,     </a:t>
            </a:r>
          </a:p>
          <a:p>
            <a:pPr lvl="0" algn="r"/>
            <a:r>
              <a:rPr lang="ru-RU" sz="2000" dirty="0" smtClean="0">
                <a:solidFill>
                  <a:prstClr val="black"/>
                </a:solidFill>
                <a:latin typeface="Times New Roman" pitchFamily="18" charset="0"/>
                <a:cs typeface="Times New Roman" pitchFamily="18" charset="0"/>
              </a:rPr>
              <a:t>ученик 4 класса МАОУ «</a:t>
            </a:r>
            <a:r>
              <a:rPr lang="ru-RU" sz="2000" dirty="0" err="1" smtClean="0">
                <a:solidFill>
                  <a:prstClr val="black"/>
                </a:solidFill>
                <a:latin typeface="Times New Roman" pitchFamily="18" charset="0"/>
                <a:cs typeface="Times New Roman" pitchFamily="18" charset="0"/>
              </a:rPr>
              <a:t>Хохловская</a:t>
            </a:r>
            <a:r>
              <a:rPr lang="ru-RU" sz="2000" dirty="0" smtClean="0">
                <a:solidFill>
                  <a:prstClr val="black"/>
                </a:solidFill>
                <a:latin typeface="Times New Roman" pitchFamily="18" charset="0"/>
                <a:cs typeface="Times New Roman" pitchFamily="18" charset="0"/>
              </a:rPr>
              <a:t> СОШ» </a:t>
            </a:r>
          </a:p>
          <a:p>
            <a:pPr lvl="0" algn="r"/>
            <a:r>
              <a:rPr lang="ru-RU" sz="2000" dirty="0" smtClean="0">
                <a:solidFill>
                  <a:prstClr val="black"/>
                </a:solidFill>
                <a:latin typeface="Times New Roman" pitchFamily="18" charset="0"/>
                <a:cs typeface="Times New Roman" pitchFamily="18" charset="0"/>
              </a:rPr>
              <a:t>филиал </a:t>
            </a:r>
            <a:r>
              <a:rPr lang="ru-RU" sz="2000" dirty="0" err="1" smtClean="0">
                <a:solidFill>
                  <a:prstClr val="black"/>
                </a:solidFill>
                <a:latin typeface="Times New Roman" pitchFamily="18" charset="0"/>
                <a:cs typeface="Times New Roman" pitchFamily="18" charset="0"/>
              </a:rPr>
              <a:t>Криволукская</a:t>
            </a:r>
            <a:r>
              <a:rPr lang="ru-RU" sz="2000" dirty="0" smtClean="0">
                <a:solidFill>
                  <a:prstClr val="black"/>
                </a:solidFill>
                <a:latin typeface="Times New Roman" pitchFamily="18" charset="0"/>
                <a:cs typeface="Times New Roman" pitchFamily="18" charset="0"/>
              </a:rPr>
              <a:t> ООШ</a:t>
            </a:r>
            <a:endParaRPr lang="ru-RU" sz="2000" dirty="0">
              <a:solidFill>
                <a:prstClr val="black"/>
              </a:solidFill>
              <a:latin typeface="Times New Roman" pitchFamily="18" charset="0"/>
              <a:cs typeface="Times New Roman" pitchFamily="18" charset="0"/>
            </a:endParaRPr>
          </a:p>
          <a:p>
            <a:pPr lvl="0" algn="l"/>
            <a:endParaRPr lang="ru-RU" sz="2000" dirty="0">
              <a:solidFill>
                <a:prstClr val="black"/>
              </a:solidFill>
              <a:latin typeface="Times New Roman" pitchFamily="18" charset="0"/>
              <a:cs typeface="Times New Roman" pitchFamily="18" charset="0"/>
            </a:endParaRPr>
          </a:p>
          <a:p>
            <a:pPr lvl="0" algn="r"/>
            <a:r>
              <a:rPr lang="ru-RU" sz="2000" dirty="0" smtClean="0">
                <a:solidFill>
                  <a:prstClr val="black"/>
                </a:solidFill>
                <a:latin typeface="Times New Roman" pitchFamily="18" charset="0"/>
                <a:cs typeface="Times New Roman" pitchFamily="18" charset="0"/>
              </a:rPr>
              <a:t>Руководитель</a:t>
            </a:r>
            <a:r>
              <a:rPr lang="ru-RU" sz="2000" dirty="0">
                <a:solidFill>
                  <a:prstClr val="black"/>
                </a:solidFill>
                <a:latin typeface="Times New Roman" pitchFamily="18" charset="0"/>
                <a:cs typeface="Times New Roman" pitchFamily="18" charset="0"/>
              </a:rPr>
              <a:t>: </a:t>
            </a:r>
            <a:r>
              <a:rPr lang="ru-RU" sz="2000" b="1" dirty="0">
                <a:solidFill>
                  <a:schemeClr val="tx1"/>
                </a:solidFill>
                <a:latin typeface="Times New Roman" pitchFamily="18" charset="0"/>
                <a:cs typeface="Times New Roman" pitchFamily="18" charset="0"/>
              </a:rPr>
              <a:t>Глазунова </a:t>
            </a:r>
            <a:r>
              <a:rPr lang="ru-RU" sz="2000" b="1" dirty="0" err="1" smtClean="0">
                <a:solidFill>
                  <a:schemeClr val="tx1"/>
                </a:solidFill>
                <a:latin typeface="Times New Roman" pitchFamily="18" charset="0"/>
                <a:cs typeface="Times New Roman" pitchFamily="18" charset="0"/>
              </a:rPr>
              <a:t>Р</a:t>
            </a:r>
            <a:r>
              <a:rPr lang="ru-RU" sz="2000" b="1" dirty="0" err="1" smtClean="0">
                <a:solidFill>
                  <a:schemeClr val="tx1"/>
                </a:solidFill>
                <a:latin typeface="Times New Roman" pitchFamily="18" charset="0"/>
                <a:cs typeface="Times New Roman" pitchFamily="18" charset="0"/>
              </a:rPr>
              <a:t>уфина</a:t>
            </a:r>
            <a:r>
              <a:rPr lang="ru-RU" sz="2000" b="1" dirty="0" smtClean="0">
                <a:solidFill>
                  <a:schemeClr val="tx1"/>
                </a:solidFill>
                <a:latin typeface="Times New Roman" pitchFamily="18" charset="0"/>
                <a:cs typeface="Times New Roman" pitchFamily="18" charset="0"/>
              </a:rPr>
              <a:t> Анатольевна</a:t>
            </a:r>
            <a:r>
              <a:rPr lang="ru-RU" sz="2000" dirty="0" smtClean="0">
                <a:solidFill>
                  <a:prstClr val="black"/>
                </a:solidFill>
                <a:latin typeface="Times New Roman" pitchFamily="18" charset="0"/>
                <a:cs typeface="Times New Roman" pitchFamily="18" charset="0"/>
              </a:rPr>
              <a:t>,</a:t>
            </a:r>
          </a:p>
          <a:p>
            <a:pPr lvl="0" algn="r"/>
            <a:r>
              <a:rPr lang="ru-RU" sz="2000" dirty="0" smtClean="0">
                <a:solidFill>
                  <a:prstClr val="black"/>
                </a:solidFill>
                <a:latin typeface="Times New Roman" pitchFamily="18" charset="0"/>
                <a:cs typeface="Times New Roman" pitchFamily="18" charset="0"/>
              </a:rPr>
              <a:t> учитель начальных классов</a:t>
            </a:r>
            <a:r>
              <a:rPr lang="ru-RU" sz="2000" dirty="0" smtClean="0">
                <a:solidFill>
                  <a:prstClr val="black"/>
                </a:solidFill>
                <a:latin typeface="Times New Roman" pitchFamily="18" charset="0"/>
                <a:cs typeface="Times New Roman" pitchFamily="18" charset="0"/>
              </a:rPr>
              <a:t>  </a:t>
            </a:r>
            <a:r>
              <a:rPr lang="ru-RU" sz="2000" dirty="0" smtClean="0">
                <a:ln w="10541" cmpd="sng">
                  <a:noFill/>
                  <a:prstDash val="solid"/>
                </a:ln>
                <a:solidFill>
                  <a:prstClr val="black"/>
                </a:solidFill>
                <a:latin typeface="Times New Roman" pitchFamily="18" charset="0"/>
                <a:cs typeface="Times New Roman" pitchFamily="18" charset="0"/>
              </a:rPr>
              <a:t>МАОУ </a:t>
            </a:r>
            <a:r>
              <a:rPr lang="ru-RU" sz="2000" dirty="0">
                <a:ln w="10541" cmpd="sng">
                  <a:noFill/>
                  <a:prstDash val="solid"/>
                </a:ln>
                <a:solidFill>
                  <a:prstClr val="black"/>
                </a:solidFill>
                <a:latin typeface="Times New Roman" pitchFamily="18" charset="0"/>
                <a:cs typeface="Times New Roman" pitchFamily="18" charset="0"/>
              </a:rPr>
              <a:t>«</a:t>
            </a:r>
            <a:r>
              <a:rPr lang="ru-RU" sz="2000" dirty="0" err="1">
                <a:ln w="10541" cmpd="sng">
                  <a:noFill/>
                  <a:prstDash val="solid"/>
                </a:ln>
                <a:solidFill>
                  <a:prstClr val="black"/>
                </a:solidFill>
                <a:latin typeface="Times New Roman" pitchFamily="18" charset="0"/>
                <a:cs typeface="Times New Roman" pitchFamily="18" charset="0"/>
              </a:rPr>
              <a:t>Хохловская</a:t>
            </a:r>
            <a:r>
              <a:rPr lang="ru-RU" sz="2000" dirty="0">
                <a:ln w="10541" cmpd="sng">
                  <a:noFill/>
                  <a:prstDash val="solid"/>
                </a:ln>
                <a:solidFill>
                  <a:prstClr val="black"/>
                </a:solidFill>
                <a:latin typeface="Times New Roman" pitchFamily="18" charset="0"/>
                <a:cs typeface="Times New Roman" pitchFamily="18" charset="0"/>
              </a:rPr>
              <a:t> СОШ» филиал  </a:t>
            </a:r>
            <a:r>
              <a:rPr lang="ru-RU" sz="2000" dirty="0" err="1">
                <a:ln w="10541" cmpd="sng">
                  <a:noFill/>
                  <a:prstDash val="solid"/>
                </a:ln>
                <a:solidFill>
                  <a:prstClr val="black"/>
                </a:solidFill>
                <a:latin typeface="Times New Roman" pitchFamily="18" charset="0"/>
                <a:cs typeface="Times New Roman" pitchFamily="18" charset="0"/>
              </a:rPr>
              <a:t>Криволукская</a:t>
            </a:r>
            <a:r>
              <a:rPr lang="ru-RU" sz="2000" dirty="0">
                <a:ln w="10541" cmpd="sng">
                  <a:noFill/>
                  <a:prstDash val="solid"/>
                </a:ln>
                <a:solidFill>
                  <a:prstClr val="black"/>
                </a:solidFill>
                <a:latin typeface="Times New Roman" pitchFamily="18" charset="0"/>
                <a:cs typeface="Times New Roman" pitchFamily="18" charset="0"/>
              </a:rPr>
              <a:t> ООШ </a:t>
            </a:r>
            <a:endParaRPr lang="ru-RU" sz="2000" dirty="0" smtClean="0">
              <a:ln w="10541" cmpd="sng">
                <a:noFill/>
                <a:prstDash val="solid"/>
              </a:ln>
              <a:solidFill>
                <a:prstClr val="black"/>
              </a:solidFill>
              <a:latin typeface="Times New Roman" pitchFamily="18" charset="0"/>
              <a:cs typeface="Times New Roman" pitchFamily="18" charset="0"/>
            </a:endParaRPr>
          </a:p>
          <a:p>
            <a:pPr lvl="0" algn="l"/>
            <a:r>
              <a:rPr lang="ru-RU" sz="2000" b="1" dirty="0" smtClean="0">
                <a:ln w="10541" cmpd="sng">
                  <a:noFill/>
                  <a:prstDash val="solid"/>
                </a:ln>
                <a:solidFill>
                  <a:prstClr val="black"/>
                </a:solidFill>
                <a:latin typeface="Times New Roman" pitchFamily="18" charset="0"/>
                <a:cs typeface="Times New Roman" pitchFamily="18" charset="0"/>
              </a:rPr>
              <a:t>2015 </a:t>
            </a:r>
            <a:r>
              <a:rPr lang="ru-RU" sz="2000" b="1" dirty="0">
                <a:ln w="10541" cmpd="sng">
                  <a:noFill/>
                  <a:prstDash val="solid"/>
                </a:ln>
                <a:solidFill>
                  <a:prstClr val="black"/>
                </a:solidFill>
                <a:latin typeface="Times New Roman" pitchFamily="18" charset="0"/>
                <a:cs typeface="Times New Roman" pitchFamily="18" charset="0"/>
              </a:rPr>
              <a:t>г.</a:t>
            </a:r>
          </a:p>
          <a:p>
            <a:pPr lvl="0" fontAlgn="auto">
              <a:spcAft>
                <a:spcPts val="0"/>
              </a:spcAft>
              <a:defRPr/>
            </a:pPr>
            <a:endParaRPr lang="ru-RU" sz="2000" dirty="0">
              <a:solidFill>
                <a:srgbClr val="C0504D">
                  <a:lumMod val="75000"/>
                </a:srgbClr>
              </a:solidFill>
            </a:endParaRPr>
          </a:p>
          <a:p>
            <a:pPr fontAlgn="auto">
              <a:spcAft>
                <a:spcPts val="0"/>
              </a:spcAft>
              <a:buFont typeface="Arial" pitchFamily="34" charset="0"/>
              <a:buNone/>
              <a:defRPr/>
            </a:pPr>
            <a:endParaRPr lang="ru-RU" sz="1800" dirty="0">
              <a:solidFill>
                <a:schemeClr val="accent2">
                  <a:lumMod val="75000"/>
                </a:schemeClr>
              </a:solidFill>
            </a:endParaRPr>
          </a:p>
        </p:txBody>
      </p:sp>
      <p:pic>
        <p:nvPicPr>
          <p:cNvPr id="5" name="Рисунок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908720"/>
            <a:ext cx="1584176" cy="2376264"/>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7" name="Picture 13" descr="http://www.etomesto.ru/files/3524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188640"/>
            <a:ext cx="5715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2436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167336" y="188640"/>
            <a:ext cx="5976664" cy="4154984"/>
          </a:xfrm>
          <a:prstGeom prst="rect">
            <a:avLst/>
          </a:prstGeom>
        </p:spPr>
        <p:txBody>
          <a:bodyPr wrap="square">
            <a:spAutoFit/>
          </a:bodyPr>
          <a:lstStyle/>
          <a:p>
            <a:pPr lvl="0"/>
            <a:r>
              <a:rPr lang="ru-RU" dirty="0" smtClean="0"/>
              <a:t>	 </a:t>
            </a:r>
            <a:r>
              <a:rPr lang="ru-RU" sz="2400" dirty="0" smtClean="0">
                <a:solidFill>
                  <a:prstClr val="black"/>
                </a:solidFill>
                <a:latin typeface="Times New Roman" pitchFamily="18" charset="0"/>
                <a:cs typeface="Times New Roman" pitchFamily="18" charset="0"/>
              </a:rPr>
              <a:t>К </a:t>
            </a:r>
            <a:r>
              <a:rPr lang="ru-RU" sz="2400" dirty="0">
                <a:solidFill>
                  <a:prstClr val="black"/>
                </a:solidFill>
                <a:latin typeface="Times New Roman" pitchFamily="18" charset="0"/>
                <a:cs typeface="Times New Roman" pitchFamily="18" charset="0"/>
              </a:rPr>
              <a:t>апрелю 1942 г. на юге Брянских лесов образовался второй партизанский край. </a:t>
            </a:r>
          </a:p>
          <a:p>
            <a:r>
              <a:rPr lang="ru-RU" dirty="0"/>
              <a:t>	</a:t>
            </a:r>
            <a:r>
              <a:rPr lang="ru-RU" sz="2400" dirty="0" smtClean="0">
                <a:latin typeface="Times New Roman" pitchFamily="18" charset="0"/>
                <a:cs typeface="Times New Roman" pitchFamily="18" charset="0"/>
              </a:rPr>
              <a:t>Так как село находилось в окружении лесов, и там действовали партизанские отряды, село Борщёво было сожжено, а всех жителей выгнали в соседнее село Дубровку (6 км). Маша со старшей сестрой Аней, мамой Настей, бабушкой Феней и дядей Васей (ему тогда было лет 15) оказались в </a:t>
            </a:r>
            <a:r>
              <a:rPr lang="ru-RU" sz="2400" dirty="0">
                <a:latin typeface="Times New Roman" pitchFamily="18" charset="0"/>
                <a:cs typeface="Times New Roman" pitchFamily="18" charset="0"/>
              </a:rPr>
              <a:t>ч</a:t>
            </a:r>
            <a:r>
              <a:rPr lang="ru-RU" sz="2400" dirty="0" smtClean="0">
                <a:latin typeface="Times New Roman" pitchFamily="18" charset="0"/>
                <a:cs typeface="Times New Roman" pitchFamily="18" charset="0"/>
              </a:rPr>
              <a:t>ужом селе.</a:t>
            </a:r>
            <a:endParaRPr lang="ru-RU" sz="2400" dirty="0">
              <a:latin typeface="Times New Roman" pitchFamily="18" charset="0"/>
              <a:cs typeface="Times New Roman" pitchFamily="18" charset="0"/>
            </a:endParaRPr>
          </a:p>
        </p:txBody>
      </p:sp>
    </p:spTree>
    <p:extLst>
      <p:ext uri="{BB962C8B-B14F-4D97-AF65-F5344CB8AC3E}">
        <p14:creationId xmlns:p14="http://schemas.microsoft.com/office/powerpoint/2010/main" val="8551290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nav.lom.name/maps_scan/N36/001m/001m--n36.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3208" y="-27534440"/>
            <a:ext cx="36433125" cy="41138476"/>
          </a:xfrm>
          <a:prstGeom prst="rect">
            <a:avLst/>
          </a:prstGeom>
          <a:noFill/>
          <a:extLst>
            <a:ext uri="{909E8E84-426E-40DD-AFC4-6F175D3DCCD1}">
              <a14:hiddenFill xmlns:a14="http://schemas.microsoft.com/office/drawing/2010/main">
                <a:solidFill>
                  <a:srgbClr val="FFFFFF"/>
                </a:solidFill>
              </a14:hiddenFill>
            </a:ext>
          </a:extLst>
        </p:spPr>
      </p:pic>
      <p:sp>
        <p:nvSpPr>
          <p:cNvPr id="2" name="Овал 1"/>
          <p:cNvSpPr/>
          <p:nvPr/>
        </p:nvSpPr>
        <p:spPr>
          <a:xfrm>
            <a:off x="2051720" y="4005064"/>
            <a:ext cx="1872208" cy="1656184"/>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909622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91680" y="1052736"/>
            <a:ext cx="6984776" cy="2189125"/>
          </a:xfrm>
          <a:prstGeom prst="rect">
            <a:avLst/>
          </a:prstGeom>
        </p:spPr>
        <p:txBody>
          <a:bodyPr wrap="square">
            <a:spAutoFit/>
          </a:bodyPr>
          <a:lstStyle/>
          <a:p>
            <a:pPr indent="449580">
              <a:lnSpc>
                <a:spcPct val="115000"/>
              </a:lnSpc>
              <a:spcAft>
                <a:spcPts val="1000"/>
              </a:spcAft>
            </a:pPr>
            <a:r>
              <a:rPr lang="ru-RU" sz="2400" dirty="0" smtClean="0">
                <a:solidFill>
                  <a:prstClr val="black"/>
                </a:solidFill>
                <a:latin typeface="Times New Roman"/>
                <a:ea typeface="Calibri"/>
                <a:cs typeface="Times New Roman"/>
              </a:rPr>
              <a:t>Во время оккупации немцами бабушкина мама умудрялась ходить в родное село, посадила и вырастила там картошку. Не смотря на то, что ей угрожали полицаи, тем, что её муж красноармеец, она упорно продолжала свои походы домой. </a:t>
            </a:r>
            <a:endParaRPr lang="ru-RU" sz="2400" dirty="0">
              <a:solidFill>
                <a:prstClr val="black"/>
              </a:solidFill>
              <a:latin typeface="Calibri"/>
              <a:ea typeface="Calibri"/>
              <a:cs typeface="Times New Roman"/>
            </a:endParaRPr>
          </a:p>
        </p:txBody>
      </p:sp>
    </p:spTree>
    <p:extLst>
      <p:ext uri="{BB962C8B-B14F-4D97-AF65-F5344CB8AC3E}">
        <p14:creationId xmlns:p14="http://schemas.microsoft.com/office/powerpoint/2010/main" val="13850078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75856" y="476672"/>
            <a:ext cx="5364088" cy="4892621"/>
          </a:xfrm>
          <a:prstGeom prst="rect">
            <a:avLst/>
          </a:prstGeom>
        </p:spPr>
        <p:txBody>
          <a:bodyPr wrap="square">
            <a:spAutoFit/>
          </a:bodyPr>
          <a:lstStyle/>
          <a:p>
            <a:pPr indent="449580">
              <a:lnSpc>
                <a:spcPct val="115000"/>
              </a:lnSpc>
              <a:spcAft>
                <a:spcPts val="1000"/>
              </a:spcAft>
            </a:pPr>
            <a:r>
              <a:rPr lang="ru-RU" sz="2400" b="1" dirty="0" smtClean="0">
                <a:latin typeface="Times New Roman"/>
                <a:ea typeface="Calibri"/>
                <a:cs typeface="Times New Roman"/>
              </a:rPr>
              <a:t>Рассказ </a:t>
            </a:r>
            <a:r>
              <a:rPr lang="ru-RU" sz="2400" b="1" dirty="0">
                <a:latin typeface="Times New Roman"/>
                <a:ea typeface="Calibri"/>
                <a:cs typeface="Times New Roman"/>
              </a:rPr>
              <a:t>бабы Фени.</a:t>
            </a:r>
            <a:endParaRPr lang="ru-RU" sz="2400" b="1" dirty="0">
              <a:latin typeface="Calibri"/>
              <a:ea typeface="Calibri"/>
              <a:cs typeface="Times New Roman"/>
            </a:endParaRPr>
          </a:p>
          <a:p>
            <a:pPr indent="449580">
              <a:lnSpc>
                <a:spcPct val="115000"/>
              </a:lnSpc>
              <a:spcAft>
                <a:spcPts val="1000"/>
              </a:spcAft>
            </a:pPr>
            <a:r>
              <a:rPr lang="ru-RU" sz="2400" dirty="0">
                <a:latin typeface="Times New Roman"/>
                <a:ea typeface="Calibri"/>
                <a:cs typeface="Times New Roman"/>
              </a:rPr>
              <a:t>- Толи во сне это было, толи на яву. Лежу я на печи, заходит в дом старичок. « Здравствуй, хозяйка. Слышал я, что ты пшеницу припрятанную собралась просушить. Так погоди денька два-три, не доставай». И </a:t>
            </a:r>
            <a:r>
              <a:rPr lang="ru-RU" sz="2400" dirty="0" smtClean="0">
                <a:latin typeface="Times New Roman"/>
                <a:ea typeface="Calibri"/>
                <a:cs typeface="Times New Roman"/>
              </a:rPr>
              <a:t>ушёл</a:t>
            </a:r>
            <a:r>
              <a:rPr lang="ru-RU" sz="2400" dirty="0">
                <a:latin typeface="Times New Roman"/>
                <a:ea typeface="Calibri"/>
                <a:cs typeface="Times New Roman"/>
              </a:rPr>
              <a:t>. Бабушка поразмышляла и всё-таки достала зерно на просушку. Пришли из лесу «шатающиеся» и всё отобрали. </a:t>
            </a:r>
            <a:endParaRPr lang="ru-RU" sz="2400" dirty="0">
              <a:effectLst/>
              <a:latin typeface="Calibri"/>
              <a:ea typeface="Calibri"/>
              <a:cs typeface="Times New Roman"/>
            </a:endParaRPr>
          </a:p>
        </p:txBody>
      </p:sp>
    </p:spTree>
    <p:extLst>
      <p:ext uri="{BB962C8B-B14F-4D97-AF65-F5344CB8AC3E}">
        <p14:creationId xmlns:p14="http://schemas.microsoft.com/office/powerpoint/2010/main" val="8561313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095328" y="188640"/>
            <a:ext cx="6048672" cy="4892621"/>
          </a:xfrm>
          <a:prstGeom prst="rect">
            <a:avLst/>
          </a:prstGeom>
        </p:spPr>
        <p:txBody>
          <a:bodyPr wrap="square">
            <a:spAutoFit/>
          </a:bodyPr>
          <a:lstStyle/>
          <a:p>
            <a:pPr indent="449580">
              <a:lnSpc>
                <a:spcPct val="115000"/>
              </a:lnSpc>
              <a:spcAft>
                <a:spcPts val="1000"/>
              </a:spcAft>
            </a:pPr>
            <a:r>
              <a:rPr lang="ru-RU" sz="2400" b="1" dirty="0" smtClean="0">
                <a:latin typeface="Times New Roman" pitchFamily="18" charset="0"/>
                <a:ea typeface="Calibri"/>
                <a:cs typeface="Times New Roman" pitchFamily="18" charset="0"/>
              </a:rPr>
              <a:t>Второй рассказ</a:t>
            </a:r>
            <a:r>
              <a:rPr lang="ru-RU" sz="2400" dirty="0" smtClean="0">
                <a:latin typeface="Times New Roman" pitchFamily="18" charset="0"/>
                <a:ea typeface="Calibri"/>
                <a:cs typeface="Times New Roman" pitchFamily="18" charset="0"/>
              </a:rPr>
              <a:t>.</a:t>
            </a:r>
            <a:endParaRPr lang="ru-RU" sz="2400" dirty="0">
              <a:latin typeface="Times New Roman" pitchFamily="18" charset="0"/>
              <a:ea typeface="Calibri"/>
              <a:cs typeface="Times New Roman" pitchFamily="18" charset="0"/>
            </a:endParaRPr>
          </a:p>
          <a:p>
            <a:pPr indent="449580">
              <a:lnSpc>
                <a:spcPct val="115000"/>
              </a:lnSpc>
              <a:spcAft>
                <a:spcPts val="1000"/>
              </a:spcAft>
            </a:pPr>
            <a:r>
              <a:rPr lang="ru-RU" sz="2400" dirty="0">
                <a:latin typeface="Times New Roman" pitchFamily="18" charset="0"/>
                <a:ea typeface="Calibri"/>
                <a:cs typeface="Times New Roman" pitchFamily="18" charset="0"/>
              </a:rPr>
              <a:t>Пришли  </a:t>
            </a:r>
            <a:r>
              <a:rPr lang="ru-RU" sz="2400" dirty="0" smtClean="0">
                <a:latin typeface="Times New Roman" pitchFamily="18" charset="0"/>
                <a:ea typeface="Calibri"/>
                <a:cs typeface="Times New Roman" pitchFamily="18" charset="0"/>
              </a:rPr>
              <a:t>люди-бандиты</a:t>
            </a:r>
            <a:r>
              <a:rPr lang="ru-RU" sz="2400" dirty="0">
                <a:latin typeface="Times New Roman" pitchFamily="18" charset="0"/>
                <a:ea typeface="Calibri"/>
                <a:cs typeface="Times New Roman" pitchFamily="18" charset="0"/>
              </a:rPr>
              <a:t>, говорили по-русски. Стучали в двери и окна, грозились кинуть гранату, поджечь дом. Требовали открыть двери. </a:t>
            </a:r>
            <a:r>
              <a:rPr lang="ru-RU" sz="2400" dirty="0" err="1" smtClean="0">
                <a:latin typeface="Times New Roman" pitchFamily="18" charset="0"/>
                <a:ea typeface="Calibri"/>
                <a:cs typeface="Times New Roman" pitchFamily="18" charset="0"/>
              </a:rPr>
              <a:t>Пробабушка</a:t>
            </a:r>
            <a:r>
              <a:rPr lang="ru-RU" sz="2400" dirty="0" smtClean="0">
                <a:latin typeface="Times New Roman" pitchFamily="18" charset="0"/>
                <a:ea typeface="Calibri"/>
                <a:cs typeface="Times New Roman" pitchFamily="18" charset="0"/>
              </a:rPr>
              <a:t> </a:t>
            </a:r>
            <a:r>
              <a:rPr lang="ru-RU" sz="2400" dirty="0">
                <a:latin typeface="Times New Roman" pitchFamily="18" charset="0"/>
                <a:ea typeface="Calibri"/>
                <a:cs typeface="Times New Roman" pitchFamily="18" charset="0"/>
              </a:rPr>
              <a:t>Настя крикнула:  «Подождите, открываю!» Двери были забаррикадированы, чем только можно было. И все в это время бежали через заднюю дверь. Помнит бабушка Маша, что мама несла её на руках, а она во время бегства потеряла в траве свой калош.</a:t>
            </a:r>
            <a:endParaRPr lang="ru-RU" sz="2400" dirty="0">
              <a:effectLst/>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39865284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67744" y="260648"/>
            <a:ext cx="6552728" cy="3046988"/>
          </a:xfrm>
          <a:prstGeom prst="rect">
            <a:avLst/>
          </a:prstGeom>
        </p:spPr>
        <p:txBody>
          <a:bodyPr wrap="square">
            <a:spAutoFit/>
          </a:bodyPr>
          <a:lstStyle/>
          <a:p>
            <a:r>
              <a:rPr lang="ru-RU" sz="2400" dirty="0" smtClean="0">
                <a:latin typeface="Times New Roman"/>
                <a:ea typeface="Calibri"/>
              </a:rPr>
              <a:t>	Через </a:t>
            </a:r>
            <a:r>
              <a:rPr lang="ru-RU" sz="2400" dirty="0">
                <a:latin typeface="Times New Roman"/>
                <a:ea typeface="Calibri"/>
              </a:rPr>
              <a:t>год, осенью 1943 года наша доблестная Армия вела наступление, освобождала Брянщину. Тогда ещё маленькой девочке Маше запомнилась на всю жизнь «картина» как мирных жителей немцы, отступая, гнали перед собой, используя как «живой щит». Ведь наши солдаты не будут стрелять по своим. </a:t>
            </a:r>
            <a:endParaRPr lang="ru-RU" sz="2400" dirty="0"/>
          </a:p>
        </p:txBody>
      </p:sp>
    </p:spTree>
    <p:extLst>
      <p:ext uri="{BB962C8B-B14F-4D97-AF65-F5344CB8AC3E}">
        <p14:creationId xmlns:p14="http://schemas.microsoft.com/office/powerpoint/2010/main" val="14565612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63888" y="260648"/>
            <a:ext cx="3127908" cy="461665"/>
          </a:xfrm>
          <a:prstGeom prst="rect">
            <a:avLst/>
          </a:prstGeom>
        </p:spPr>
        <p:txBody>
          <a:bodyPr wrap="none">
            <a:spAutoFit/>
          </a:bodyPr>
          <a:lstStyle/>
          <a:p>
            <a:pPr lvl="0"/>
            <a:r>
              <a:rPr lang="ru-RU" sz="2400" b="1" dirty="0" smtClean="0">
                <a:latin typeface="Times New Roman" pitchFamily="18" charset="0"/>
                <a:cs typeface="Times New Roman" pitchFamily="18" charset="0"/>
              </a:rPr>
              <a:t>Судьба </a:t>
            </a:r>
            <a:r>
              <a:rPr lang="ru-RU" sz="2400" b="1" dirty="0">
                <a:latin typeface="Times New Roman" pitchFamily="18" charset="0"/>
                <a:cs typeface="Times New Roman" pitchFamily="18" charset="0"/>
              </a:rPr>
              <a:t>моих родных </a:t>
            </a:r>
            <a:endParaRPr lang="ru-RU" sz="2400" dirty="0">
              <a:latin typeface="Times New Roman" pitchFamily="18" charset="0"/>
              <a:cs typeface="Times New Roman" pitchFamily="18" charset="0"/>
            </a:endParaRPr>
          </a:p>
        </p:txBody>
      </p:sp>
      <p:sp>
        <p:nvSpPr>
          <p:cNvPr id="3" name="Прямоугольник 2"/>
          <p:cNvSpPr/>
          <p:nvPr/>
        </p:nvSpPr>
        <p:spPr>
          <a:xfrm>
            <a:off x="1187624" y="722313"/>
            <a:ext cx="7704856" cy="1323439"/>
          </a:xfrm>
          <a:prstGeom prst="rect">
            <a:avLst/>
          </a:prstGeom>
        </p:spPr>
        <p:txBody>
          <a:bodyPr wrap="square">
            <a:spAutoFit/>
          </a:bodyPr>
          <a:lstStyle/>
          <a:p>
            <a:r>
              <a:rPr lang="ru-RU" dirty="0" smtClean="0">
                <a:latin typeface="Times New Roman"/>
                <a:ea typeface="Calibri"/>
              </a:rPr>
              <a:t>	</a:t>
            </a:r>
            <a:r>
              <a:rPr lang="ru-RU" sz="2000" dirty="0" smtClean="0">
                <a:latin typeface="Times New Roman"/>
                <a:ea typeface="Calibri"/>
              </a:rPr>
              <a:t>Мой </a:t>
            </a:r>
            <a:r>
              <a:rPr lang="ru-RU" sz="2000" dirty="0">
                <a:latin typeface="Times New Roman"/>
                <a:ea typeface="Calibri"/>
              </a:rPr>
              <a:t>прадед Захаров Иван Иванович 1906 года рождения ушёл на фронт в августе 1941 года и не вернулся с войны. </a:t>
            </a:r>
            <a:endParaRPr lang="ru-RU" sz="2000" dirty="0" smtClean="0">
              <a:latin typeface="Times New Roman"/>
              <a:ea typeface="Calibri"/>
            </a:endParaRPr>
          </a:p>
          <a:p>
            <a:r>
              <a:rPr lang="ru-RU" sz="2000" dirty="0" smtClean="0">
                <a:latin typeface="Times New Roman"/>
                <a:ea typeface="Calibri"/>
              </a:rPr>
              <a:t>	.</a:t>
            </a:r>
          </a:p>
          <a:p>
            <a:endParaRPr lang="ru-RU" sz="2000" dirty="0"/>
          </a:p>
        </p:txBody>
      </p:sp>
      <p:sp>
        <p:nvSpPr>
          <p:cNvPr id="4" name="Прямоугольник 3"/>
          <p:cNvSpPr/>
          <p:nvPr/>
        </p:nvSpPr>
        <p:spPr>
          <a:xfrm>
            <a:off x="3165372" y="3481041"/>
            <a:ext cx="6084168" cy="1323439"/>
          </a:xfrm>
          <a:prstGeom prst="rect">
            <a:avLst/>
          </a:prstGeom>
        </p:spPr>
        <p:txBody>
          <a:bodyPr wrap="square">
            <a:spAutoFit/>
          </a:bodyPr>
          <a:lstStyle/>
          <a:p>
            <a:pPr lvl="0"/>
            <a:r>
              <a:rPr lang="ru-RU" sz="2000" dirty="0">
                <a:solidFill>
                  <a:prstClr val="black"/>
                </a:solidFill>
                <a:latin typeface="Times New Roman" pitchFamily="18" charset="0"/>
                <a:cs typeface="Times New Roman" pitchFamily="18" charset="0"/>
              </a:rPr>
              <a:t>Дядя со стороны отца Захаров Михаил был инвалидом и уже пожилым человеком заступился за односельчанина, которого вели на расстрел, его тоже расстреляли. </a:t>
            </a:r>
            <a:endParaRPr lang="ru-RU" sz="2000" dirty="0">
              <a:solidFill>
                <a:prstClr val="black"/>
              </a:solidFill>
              <a:latin typeface="Times New Roman" pitchFamily="18" charset="0"/>
              <a:ea typeface="Calibri"/>
              <a:cs typeface="Times New Roman" pitchFamily="18" charset="0"/>
            </a:endParaRPr>
          </a:p>
        </p:txBody>
      </p:sp>
      <p:sp>
        <p:nvSpPr>
          <p:cNvPr id="6" name="Прямоугольник 5"/>
          <p:cNvSpPr/>
          <p:nvPr/>
        </p:nvSpPr>
        <p:spPr>
          <a:xfrm>
            <a:off x="3291132" y="4797152"/>
            <a:ext cx="5832648" cy="1323439"/>
          </a:xfrm>
          <a:prstGeom prst="rect">
            <a:avLst/>
          </a:prstGeom>
        </p:spPr>
        <p:txBody>
          <a:bodyPr wrap="square">
            <a:spAutoFit/>
          </a:bodyPr>
          <a:lstStyle/>
          <a:p>
            <a:r>
              <a:rPr lang="ru-RU" sz="2000" dirty="0">
                <a:latin typeface="Times New Roman" pitchFamily="18" charset="0"/>
                <a:cs typeface="Times New Roman" pitchFamily="18" charset="0"/>
              </a:rPr>
              <a:t>Бабушкину двоюродную тётю Варю в 17 лет немцы угнали в Польшу. </a:t>
            </a:r>
            <a:r>
              <a:rPr lang="ru-RU" sz="2000" dirty="0" smtClean="0">
                <a:latin typeface="Times New Roman" pitchFamily="18" charset="0"/>
                <a:cs typeface="Times New Roman" pitchFamily="18" charset="0"/>
              </a:rPr>
              <a:t>Тётю </a:t>
            </a:r>
            <a:r>
              <a:rPr lang="ru-RU" sz="2000" dirty="0">
                <a:latin typeface="Times New Roman" pitchFamily="18" charset="0"/>
                <a:cs typeface="Times New Roman" pitchFamily="18" charset="0"/>
              </a:rPr>
              <a:t>Анну вместе с ребёнком расстрелял</a:t>
            </a:r>
            <a:r>
              <a:rPr lang="ru-RU" sz="2000" dirty="0"/>
              <a:t>и .</a:t>
            </a:r>
          </a:p>
          <a:p>
            <a:r>
              <a:rPr lang="ru-RU" sz="2000" dirty="0"/>
              <a:t> </a:t>
            </a:r>
          </a:p>
        </p:txBody>
      </p:sp>
      <p:pic>
        <p:nvPicPr>
          <p:cNvPr id="7" name="Рисунок 6"/>
          <p:cNvPicPr/>
          <p:nvPr/>
        </p:nvPicPr>
        <p:blipFill rotWithShape="1">
          <a:blip r:embed="rId2">
            <a:extLst>
              <a:ext uri="{28A0092B-C50C-407E-A947-70E740481C1C}">
                <a14:useLocalDpi xmlns:a14="http://schemas.microsoft.com/office/drawing/2010/main" val="0"/>
              </a:ext>
            </a:extLst>
          </a:blip>
          <a:srcRect l="-8931" t="51785" r="2711" b="37182"/>
          <a:stretch/>
        </p:blipFill>
        <p:spPr bwMode="auto">
          <a:xfrm>
            <a:off x="1331644" y="1384032"/>
            <a:ext cx="6984776" cy="1348185"/>
          </a:xfrm>
          <a:prstGeom prst="rect">
            <a:avLst/>
          </a:prstGeom>
          <a:noFill/>
          <a:ln>
            <a:noFill/>
          </a:ln>
          <a:extLst>
            <a:ext uri="{53640926-AAD7-44D8-BBD7-CCE9431645EC}">
              <a14:shadowObscured xmlns:a14="http://schemas.microsoft.com/office/drawing/2010/main"/>
            </a:ext>
          </a:extLst>
        </p:spPr>
      </p:pic>
      <p:sp>
        <p:nvSpPr>
          <p:cNvPr id="8" name="Прямоугольник 7"/>
          <p:cNvSpPr/>
          <p:nvPr/>
        </p:nvSpPr>
        <p:spPr>
          <a:xfrm>
            <a:off x="1547664" y="2732633"/>
            <a:ext cx="6984776" cy="707886"/>
          </a:xfrm>
          <a:prstGeom prst="rect">
            <a:avLst/>
          </a:prstGeom>
        </p:spPr>
        <p:txBody>
          <a:bodyPr wrap="square">
            <a:spAutoFit/>
          </a:bodyPr>
          <a:lstStyle/>
          <a:p>
            <a:r>
              <a:rPr lang="ru-RU" sz="2000" dirty="0">
                <a:solidFill>
                  <a:prstClr val="black"/>
                </a:solidFill>
                <a:latin typeface="Times New Roman"/>
                <a:ea typeface="Calibri"/>
              </a:rPr>
              <a:t>Бабушкин дядя </a:t>
            </a:r>
            <a:r>
              <a:rPr lang="ru-RU" sz="2000" dirty="0" err="1">
                <a:solidFill>
                  <a:prstClr val="black"/>
                </a:solidFill>
                <a:latin typeface="Times New Roman"/>
                <a:ea typeface="Calibri"/>
              </a:rPr>
              <a:t>Кисилёв</a:t>
            </a:r>
            <a:r>
              <a:rPr lang="ru-RU" sz="2000" dirty="0">
                <a:solidFill>
                  <a:prstClr val="black"/>
                </a:solidFill>
                <a:latin typeface="Times New Roman"/>
                <a:ea typeface="Calibri"/>
              </a:rPr>
              <a:t> Иван Никитич попал в плен, бежал, ушел к партизанам. С войны домой не вернулся</a:t>
            </a:r>
            <a:endParaRPr lang="ru-RU" dirty="0"/>
          </a:p>
        </p:txBody>
      </p:sp>
    </p:spTree>
    <p:extLst>
      <p:ext uri="{BB962C8B-B14F-4D97-AF65-F5344CB8AC3E}">
        <p14:creationId xmlns:p14="http://schemas.microsoft.com/office/powerpoint/2010/main" val="27797095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1"/>
          <p:cNvGraphicFramePr/>
          <p:nvPr>
            <p:extLst>
              <p:ext uri="{D42A27DB-BD31-4B8C-83A1-F6EECF244321}">
                <p14:modId xmlns:p14="http://schemas.microsoft.com/office/powerpoint/2010/main" val="2581888090"/>
              </p:ext>
            </p:extLst>
          </p:nvPr>
        </p:nvGraphicFramePr>
        <p:xfrm>
          <a:off x="3059832" y="692696"/>
          <a:ext cx="5688632" cy="417646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233456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1"/>
          <p:cNvGraphicFramePr/>
          <p:nvPr>
            <p:extLst>
              <p:ext uri="{D42A27DB-BD31-4B8C-83A1-F6EECF244321}">
                <p14:modId xmlns:p14="http://schemas.microsoft.com/office/powerpoint/2010/main" val="2280874109"/>
              </p:ext>
            </p:extLst>
          </p:nvPr>
        </p:nvGraphicFramePr>
        <p:xfrm>
          <a:off x="2915816" y="332656"/>
          <a:ext cx="5857875" cy="540082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276412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131840" y="260648"/>
            <a:ext cx="5688632" cy="5262979"/>
          </a:xfrm>
          <a:prstGeom prst="rect">
            <a:avLst/>
          </a:prstGeom>
        </p:spPr>
        <p:txBody>
          <a:bodyPr wrap="square">
            <a:spAutoFit/>
          </a:bodyPr>
          <a:lstStyle/>
          <a:p>
            <a:pPr fontAlgn="auto">
              <a:spcBef>
                <a:spcPts val="0"/>
              </a:spcBef>
              <a:spcAft>
                <a:spcPts val="0"/>
              </a:spcAft>
            </a:pPr>
            <a:r>
              <a:rPr lang="ru-RU" sz="2400" dirty="0" smtClean="0">
                <a:solidFill>
                  <a:prstClr val="black"/>
                </a:solidFill>
                <a:latin typeface="Times New Roman" pitchFamily="18" charset="0"/>
                <a:cs typeface="Times New Roman" pitchFamily="18" charset="0"/>
              </a:rPr>
              <a:t> 	75 лет назад началась Великая Отечественная война.</a:t>
            </a:r>
            <a:r>
              <a:rPr lang="ru-RU" sz="2400" dirty="0" smtClean="0">
                <a:latin typeface="Times New Roman" pitchFamily="18" charset="0"/>
                <a:cs typeface="Times New Roman" pitchFamily="18" charset="0"/>
              </a:rPr>
              <a:t> </a:t>
            </a:r>
            <a:r>
              <a:rPr lang="ru-RU" sz="2400" dirty="0">
                <a:latin typeface="Times New Roman" pitchFamily="18" charset="0"/>
                <a:cs typeface="Times New Roman" pitchFamily="18" charset="0"/>
              </a:rPr>
              <a:t>В то время </a:t>
            </a:r>
            <a:r>
              <a:rPr lang="ru-RU" sz="2400" dirty="0" smtClean="0">
                <a:latin typeface="Times New Roman" pitchFamily="18" charset="0"/>
                <a:cs typeface="Times New Roman" pitchFamily="18" charset="0"/>
              </a:rPr>
              <a:t>мужчины </a:t>
            </a:r>
            <a:r>
              <a:rPr lang="ru-RU" sz="2400" dirty="0">
                <a:latin typeface="Times New Roman" pitchFamily="18" charset="0"/>
                <a:cs typeface="Times New Roman" pitchFamily="18" charset="0"/>
              </a:rPr>
              <a:t>и молодые ребята уходили на войну для того, чтобы оберегать и защищать своих родных и близких, свою Родину. </a:t>
            </a:r>
            <a:endParaRPr lang="ru-RU" sz="2400" dirty="0" smtClean="0">
              <a:latin typeface="Times New Roman" pitchFamily="18" charset="0"/>
              <a:cs typeface="Times New Roman" pitchFamily="18" charset="0"/>
            </a:endParaRPr>
          </a:p>
          <a:p>
            <a:pPr fontAlgn="auto">
              <a:spcBef>
                <a:spcPts val="0"/>
              </a:spcBef>
              <a:spcAft>
                <a:spcPts val="0"/>
              </a:spcAft>
            </a:pPr>
            <a:r>
              <a:rPr lang="ru-RU" sz="2400" dirty="0">
                <a:latin typeface="Times New Roman" pitchFamily="18" charset="0"/>
                <a:cs typeface="Times New Roman" pitchFamily="18" charset="0"/>
              </a:rPr>
              <a:t>	</a:t>
            </a:r>
            <a:r>
              <a:rPr lang="ru-RU" sz="2400" dirty="0" smtClean="0">
                <a:latin typeface="Times New Roman" pitchFamily="18" charset="0"/>
                <a:cs typeface="Times New Roman" pitchFamily="18" charset="0"/>
              </a:rPr>
              <a:t>Сколько </a:t>
            </a:r>
            <a:r>
              <a:rPr lang="ru-RU" sz="2400" dirty="0">
                <a:latin typeface="Times New Roman" pitchFamily="18" charset="0"/>
                <a:cs typeface="Times New Roman" pitchFamily="18" charset="0"/>
              </a:rPr>
              <a:t>бы лет ни прошло с того трагического дня, когда началась война, в памяти народной всегда будут живы безмерные страдания военных лет и огромное мужество народа. Не ради славы воевали и погибали люди, ради жизни на земле.</a:t>
            </a:r>
          </a:p>
          <a:p>
            <a:pPr lvl="0" fontAlgn="auto">
              <a:spcBef>
                <a:spcPts val="0"/>
              </a:spcBef>
              <a:spcAft>
                <a:spcPts val="0"/>
              </a:spcAft>
            </a:pPr>
            <a:endParaRPr lang="ru-RU" sz="2400" dirty="0">
              <a:solidFill>
                <a:prstClr val="black"/>
              </a:solidFill>
              <a:latin typeface="Calibri"/>
              <a:cs typeface="+mn-cs"/>
            </a:endParaRPr>
          </a:p>
        </p:txBody>
      </p:sp>
    </p:spTree>
    <p:extLst>
      <p:ext uri="{BB962C8B-B14F-4D97-AF65-F5344CB8AC3E}">
        <p14:creationId xmlns:p14="http://schemas.microsoft.com/office/powerpoint/2010/main" val="36476952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1"/>
          <p:cNvGraphicFramePr/>
          <p:nvPr>
            <p:extLst>
              <p:ext uri="{D42A27DB-BD31-4B8C-83A1-F6EECF244321}">
                <p14:modId xmlns:p14="http://schemas.microsoft.com/office/powerpoint/2010/main" val="2983776825"/>
              </p:ext>
            </p:extLst>
          </p:nvPr>
        </p:nvGraphicFramePr>
        <p:xfrm>
          <a:off x="2555776" y="476672"/>
          <a:ext cx="5846440" cy="377646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218342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1"/>
          <p:cNvGraphicFramePr/>
          <p:nvPr>
            <p:extLst>
              <p:ext uri="{D42A27DB-BD31-4B8C-83A1-F6EECF244321}">
                <p14:modId xmlns:p14="http://schemas.microsoft.com/office/powerpoint/2010/main" val="3929342930"/>
              </p:ext>
            </p:extLst>
          </p:nvPr>
        </p:nvGraphicFramePr>
        <p:xfrm>
          <a:off x="2699792" y="836712"/>
          <a:ext cx="6062464" cy="3200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703453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1"/>
          <p:cNvGraphicFramePr/>
          <p:nvPr>
            <p:extLst>
              <p:ext uri="{D42A27DB-BD31-4B8C-83A1-F6EECF244321}">
                <p14:modId xmlns:p14="http://schemas.microsoft.com/office/powerpoint/2010/main" val="2099102596"/>
              </p:ext>
            </p:extLst>
          </p:nvPr>
        </p:nvGraphicFramePr>
        <p:xfrm>
          <a:off x="2915816" y="548680"/>
          <a:ext cx="5558408" cy="40324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919762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lstStyle/>
          <a:p>
            <a:r>
              <a:rPr lang="ru-RU" sz="2800" b="1" dirty="0" smtClean="0">
                <a:latin typeface="Times New Roman" panose="02020603050405020304" pitchFamily="18" charset="0"/>
                <a:cs typeface="Times New Roman" panose="02020603050405020304" pitchFamily="18" charset="0"/>
              </a:rPr>
              <a:t>Встреча с учениками</a:t>
            </a:r>
            <a:endParaRPr lang="ru-RU" sz="2800" b="1" dirty="0">
              <a:latin typeface="Times New Roman" panose="02020603050405020304" pitchFamily="18" charset="0"/>
              <a:cs typeface="Times New Roman" panose="02020603050405020304" pitchFamily="18" charset="0"/>
            </a:endParaRPr>
          </a:p>
        </p:txBody>
      </p:sp>
      <p:pic>
        <p:nvPicPr>
          <p:cNvPr id="10" name="Объект 9"/>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22486" y="1417638"/>
            <a:ext cx="4038600" cy="3028950"/>
          </a:xfrm>
        </p:spPr>
      </p:pic>
      <p:pic>
        <p:nvPicPr>
          <p:cNvPr id="11" name="Объект 10"/>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707869" y="1417638"/>
            <a:ext cx="4038600" cy="3028950"/>
          </a:xfrm>
        </p:spPr>
      </p:pic>
      <p:sp>
        <p:nvSpPr>
          <p:cNvPr id="12" name="Блок-схема: перфолента 11"/>
          <p:cNvSpPr/>
          <p:nvPr/>
        </p:nvSpPr>
        <p:spPr>
          <a:xfrm>
            <a:off x="2771800" y="3933056"/>
            <a:ext cx="3600400" cy="804672"/>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rgbClr val="FFFF00"/>
                </a:solidFill>
              </a:rPr>
              <a:t>Мы помним, мы гордимся!</a:t>
            </a:r>
            <a:endParaRPr lang="ru-RU" b="1" dirty="0">
              <a:solidFill>
                <a:srgbClr val="FFFF00"/>
              </a:solidFill>
            </a:endParaRPr>
          </a:p>
        </p:txBody>
      </p:sp>
      <p:pic>
        <p:nvPicPr>
          <p:cNvPr id="13" name="Рисунок 12"/>
          <p:cNvPicPr>
            <a:picLocks noChangeAspect="1"/>
          </p:cNvPicPr>
          <p:nvPr/>
        </p:nvPicPr>
        <p:blipFill>
          <a:blip r:embed="rId4"/>
          <a:stretch>
            <a:fillRect/>
          </a:stretch>
        </p:blipFill>
        <p:spPr>
          <a:xfrm>
            <a:off x="6622394" y="3899528"/>
            <a:ext cx="2124075" cy="838200"/>
          </a:xfrm>
          <a:prstGeom prst="rect">
            <a:avLst/>
          </a:prstGeom>
        </p:spPr>
      </p:pic>
    </p:spTree>
    <p:extLst>
      <p:ext uri="{BB962C8B-B14F-4D97-AF65-F5344CB8AC3E}">
        <p14:creationId xmlns:p14="http://schemas.microsoft.com/office/powerpoint/2010/main" val="2366724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27584" y="188640"/>
            <a:ext cx="8291758" cy="1938992"/>
          </a:xfrm>
          <a:prstGeom prst="rect">
            <a:avLst/>
          </a:prstGeom>
        </p:spPr>
        <p:txBody>
          <a:bodyPr wrap="square">
            <a:spAutoFit/>
          </a:bodyPr>
          <a:lstStyle/>
          <a:p>
            <a:pPr algn="ctr">
              <a:spcAft>
                <a:spcPts val="0"/>
              </a:spcAft>
            </a:pPr>
            <a:r>
              <a:rPr lang="ru-RU" sz="2400" b="1" u="sng" dirty="0" smtClean="0">
                <a:latin typeface="Times New Roman"/>
                <a:ea typeface="Calibri"/>
                <a:cs typeface="Times New Roman"/>
              </a:rPr>
              <a:t>Выводы:</a:t>
            </a:r>
            <a:endParaRPr lang="ru-RU" sz="2400" dirty="0" smtClean="0">
              <a:latin typeface="Calibri"/>
              <a:ea typeface="Calibri"/>
              <a:cs typeface="Times New Roman"/>
            </a:endParaRPr>
          </a:p>
          <a:p>
            <a:pPr marL="342900" lvl="0" indent="-342900">
              <a:spcAft>
                <a:spcPts val="0"/>
              </a:spcAft>
              <a:buFont typeface="Symbol"/>
              <a:buChar char=""/>
            </a:pPr>
            <a:r>
              <a:rPr lang="ru-RU" sz="2400" dirty="0">
                <a:latin typeface="Times New Roman"/>
                <a:ea typeface="Calibri"/>
              </a:rPr>
              <a:t>м</a:t>
            </a:r>
            <a:r>
              <a:rPr lang="ru-RU" sz="2400" dirty="0" smtClean="0">
                <a:latin typeface="Times New Roman"/>
                <a:ea typeface="Calibri"/>
              </a:rPr>
              <a:t>оей бабушке </a:t>
            </a:r>
            <a:r>
              <a:rPr lang="ru-RU" sz="2400" dirty="0">
                <a:latin typeface="Times New Roman"/>
                <a:ea typeface="Calibri"/>
              </a:rPr>
              <a:t>не надо узнавать о войне из книг и кинофильмов, она находилась в военное время на оккупированной территории,  она видела много страшных картин войны, они отложились в ее памяти навсегда; </a:t>
            </a:r>
          </a:p>
        </p:txBody>
      </p:sp>
      <p:sp>
        <p:nvSpPr>
          <p:cNvPr id="3" name="Прямоугольник 2"/>
          <p:cNvSpPr/>
          <p:nvPr/>
        </p:nvSpPr>
        <p:spPr>
          <a:xfrm>
            <a:off x="3275856" y="2127632"/>
            <a:ext cx="5724112" cy="2308324"/>
          </a:xfrm>
          <a:prstGeom prst="rect">
            <a:avLst/>
          </a:prstGeom>
        </p:spPr>
        <p:txBody>
          <a:bodyPr wrap="square">
            <a:spAutoFit/>
          </a:bodyPr>
          <a:lstStyle/>
          <a:p>
            <a:pPr marL="342900" lvl="0" indent="-342900">
              <a:spcAft>
                <a:spcPts val="0"/>
              </a:spcAft>
              <a:buFont typeface="Symbol"/>
              <a:buChar char=""/>
            </a:pPr>
            <a:r>
              <a:rPr lang="ru-RU" sz="2400" dirty="0">
                <a:solidFill>
                  <a:prstClr val="black"/>
                </a:solidFill>
                <a:latin typeface="Times New Roman"/>
                <a:ea typeface="Calibri"/>
              </a:rPr>
              <a:t>она относится к категории «дети войны», она не воевала на фронте, но жизнь в оккупации была страшнее, чем на фронте, здесь также гибли люди, но не было оружия, чтобы защититься от врагов;</a:t>
            </a:r>
          </a:p>
        </p:txBody>
      </p:sp>
      <p:sp>
        <p:nvSpPr>
          <p:cNvPr id="4" name="Прямоугольник 3"/>
          <p:cNvSpPr/>
          <p:nvPr/>
        </p:nvSpPr>
        <p:spPr>
          <a:xfrm>
            <a:off x="3329600" y="4371272"/>
            <a:ext cx="5616624" cy="1569660"/>
          </a:xfrm>
          <a:prstGeom prst="rect">
            <a:avLst/>
          </a:prstGeom>
        </p:spPr>
        <p:txBody>
          <a:bodyPr wrap="square">
            <a:spAutoFit/>
          </a:bodyPr>
          <a:lstStyle/>
          <a:p>
            <a:pPr marL="342900" lvl="0" indent="-342900">
              <a:spcAft>
                <a:spcPts val="0"/>
              </a:spcAft>
              <a:buFont typeface="Symbol"/>
              <a:buChar char=""/>
            </a:pPr>
            <a:r>
              <a:rPr lang="ru-RU" sz="2400" dirty="0">
                <a:solidFill>
                  <a:prstClr val="black"/>
                </a:solidFill>
                <a:latin typeface="Times New Roman"/>
                <a:ea typeface="Calibri"/>
              </a:rPr>
              <a:t>«дети войны», наряду с ветеранами Великой Отечественной войны и тружениками тыла, самые настоящие участники войны.</a:t>
            </a:r>
          </a:p>
        </p:txBody>
      </p:sp>
    </p:spTree>
    <p:extLst>
      <p:ext uri="{BB962C8B-B14F-4D97-AF65-F5344CB8AC3E}">
        <p14:creationId xmlns:p14="http://schemas.microsoft.com/office/powerpoint/2010/main" val="10093925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87624" y="495719"/>
            <a:ext cx="7200800" cy="941796"/>
          </a:xfrm>
          <a:prstGeom prst="rect">
            <a:avLst/>
          </a:prstGeom>
        </p:spPr>
        <p:txBody>
          <a:bodyPr wrap="square">
            <a:spAutoFit/>
          </a:bodyPr>
          <a:lstStyle/>
          <a:p>
            <a:pPr lvl="0">
              <a:lnSpc>
                <a:spcPct val="115000"/>
              </a:lnSpc>
              <a:spcAft>
                <a:spcPts val="0"/>
              </a:spcAft>
            </a:pPr>
            <a:r>
              <a:rPr lang="ru-RU" sz="2400" dirty="0">
                <a:solidFill>
                  <a:srgbClr val="333333"/>
                </a:solidFill>
                <a:latin typeface="Times New Roman"/>
                <a:ea typeface="Times New Roman"/>
                <a:cs typeface="Times New Roman"/>
              </a:rPr>
              <a:t>Эту работу я посвящаю 70-летию Победы над фашистской Германией.</a:t>
            </a:r>
            <a:r>
              <a:rPr lang="ru-RU" sz="1600" dirty="0">
                <a:solidFill>
                  <a:srgbClr val="333333"/>
                </a:solidFill>
                <a:latin typeface="Times New Roman"/>
                <a:ea typeface="Times New Roman"/>
                <a:cs typeface="Times New Roman"/>
              </a:rPr>
              <a:t> </a:t>
            </a:r>
            <a:r>
              <a:rPr lang="ru-RU" sz="1600" dirty="0">
                <a:solidFill>
                  <a:prstClr val="black"/>
                </a:solidFill>
                <a:latin typeface="Times New Roman"/>
                <a:ea typeface="Calibri"/>
                <a:cs typeface="Times New Roman"/>
              </a:rPr>
              <a:t> </a:t>
            </a:r>
            <a:endParaRPr lang="ru-RU" sz="1600" dirty="0">
              <a:solidFill>
                <a:prstClr val="black"/>
              </a:solidFill>
              <a:latin typeface="Calibri"/>
              <a:ea typeface="Calibri"/>
              <a:cs typeface="Times New Roman"/>
            </a:endParaRPr>
          </a:p>
        </p:txBody>
      </p:sp>
      <p:sp>
        <p:nvSpPr>
          <p:cNvPr id="3" name="Прямоугольник 2"/>
          <p:cNvSpPr/>
          <p:nvPr/>
        </p:nvSpPr>
        <p:spPr>
          <a:xfrm>
            <a:off x="3294112" y="2275279"/>
            <a:ext cx="5436096" cy="1200329"/>
          </a:xfrm>
          <a:prstGeom prst="rect">
            <a:avLst/>
          </a:prstGeom>
        </p:spPr>
        <p:txBody>
          <a:bodyPr wrap="square">
            <a:spAutoFit/>
          </a:bodyPr>
          <a:lstStyle/>
          <a:p>
            <a:r>
              <a:rPr lang="ru-RU" sz="2400" b="1" dirty="0" smtClean="0">
                <a:latin typeface="Times New Roman"/>
                <a:ea typeface="Calibri"/>
              </a:rPr>
              <a:t>Перспективы:</a:t>
            </a:r>
          </a:p>
          <a:p>
            <a:r>
              <a:rPr lang="ru-RU" sz="2400" dirty="0" smtClean="0">
                <a:latin typeface="Times New Roman"/>
                <a:ea typeface="Calibri"/>
              </a:rPr>
              <a:t>В </a:t>
            </a:r>
            <a:r>
              <a:rPr lang="ru-RU" sz="2400" dirty="0">
                <a:latin typeface="Times New Roman"/>
                <a:ea typeface="Calibri"/>
              </a:rPr>
              <a:t>дальнейшем планируем составить родословную своей семьи.</a:t>
            </a:r>
            <a:endParaRPr lang="ru-RU"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3717032"/>
            <a:ext cx="2693987" cy="195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73779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771800" y="1303524"/>
            <a:ext cx="5832648" cy="1754326"/>
          </a:xfrm>
          <a:prstGeom prst="rect">
            <a:avLst/>
          </a:prstGeom>
          <a:noFill/>
        </p:spPr>
        <p:txBody>
          <a:bodyPr wrap="square" lIns="91440" tIns="45720" rIns="91440" bIns="45720">
            <a:spAutoFit/>
          </a:bodyPr>
          <a:lstStyle/>
          <a:p>
            <a:pPr algn="ctr"/>
            <a:r>
              <a:rPr lang="ru-RU"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Спасибо за внимание!</a:t>
            </a:r>
            <a:endParaRPr lang="ru-RU"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8642110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11760" y="620688"/>
            <a:ext cx="4572000" cy="2214773"/>
          </a:xfrm>
          <a:prstGeom prst="rect">
            <a:avLst/>
          </a:prstGeom>
        </p:spPr>
        <p:txBody>
          <a:bodyPr>
            <a:spAutoFit/>
          </a:bodyPr>
          <a:lstStyle/>
          <a:p>
            <a:pPr marR="180340" lvl="0" indent="114300" fontAlgn="auto">
              <a:lnSpc>
                <a:spcPct val="115000"/>
              </a:lnSpc>
              <a:spcBef>
                <a:spcPts val="150"/>
              </a:spcBef>
              <a:spcAft>
                <a:spcPts val="0"/>
              </a:spcAft>
            </a:pPr>
            <a:r>
              <a:rPr lang="ru-RU" sz="2400" b="1" dirty="0">
                <a:solidFill>
                  <a:prstClr val="black"/>
                </a:solidFill>
                <a:latin typeface="Times New Roman"/>
                <a:ea typeface="Calibri"/>
                <a:cs typeface="Times New Roman"/>
              </a:rPr>
              <a:t>Цель работы:</a:t>
            </a:r>
            <a:r>
              <a:rPr lang="ru-RU" sz="2400" dirty="0">
                <a:solidFill>
                  <a:prstClr val="black"/>
                </a:solidFill>
                <a:latin typeface="Times New Roman"/>
                <a:ea typeface="Calibri"/>
                <a:cs typeface="Times New Roman"/>
              </a:rPr>
              <a:t> </a:t>
            </a:r>
          </a:p>
          <a:p>
            <a:pPr marR="180340" lvl="0" indent="114300" fontAlgn="auto">
              <a:lnSpc>
                <a:spcPct val="115000"/>
              </a:lnSpc>
              <a:spcBef>
                <a:spcPts val="150"/>
              </a:spcBef>
              <a:spcAft>
                <a:spcPts val="0"/>
              </a:spcAft>
            </a:pPr>
            <a:r>
              <a:rPr lang="ru-RU" sz="2400" dirty="0">
                <a:solidFill>
                  <a:prstClr val="black"/>
                </a:solidFill>
                <a:latin typeface="Times New Roman"/>
                <a:ea typeface="Calibri"/>
                <a:cs typeface="Times New Roman"/>
              </a:rPr>
              <a:t>сбор и анализ имеющегося материала в семейном архиве, связанный с историей жизни моей бабушки. </a:t>
            </a:r>
            <a:endParaRPr lang="ru-RU" sz="2400" dirty="0">
              <a:solidFill>
                <a:prstClr val="black"/>
              </a:solidFill>
              <a:latin typeface="Calibri"/>
              <a:ea typeface="Calibri"/>
              <a:cs typeface="Times New Roman"/>
            </a:endParaRPr>
          </a:p>
        </p:txBody>
      </p:sp>
    </p:spTree>
    <p:extLst>
      <p:ext uri="{BB962C8B-B14F-4D97-AF65-F5344CB8AC3E}">
        <p14:creationId xmlns:p14="http://schemas.microsoft.com/office/powerpoint/2010/main" val="2589082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95936" y="332656"/>
            <a:ext cx="4572000" cy="5239191"/>
          </a:xfrm>
          <a:prstGeom prst="rect">
            <a:avLst/>
          </a:prstGeom>
        </p:spPr>
        <p:txBody>
          <a:bodyPr>
            <a:spAutoFit/>
          </a:bodyPr>
          <a:lstStyle/>
          <a:p>
            <a:pPr marR="180340" lvl="0" indent="114300" fontAlgn="auto">
              <a:lnSpc>
                <a:spcPct val="115000"/>
              </a:lnSpc>
              <a:spcBef>
                <a:spcPts val="150"/>
              </a:spcBef>
              <a:spcAft>
                <a:spcPts val="0"/>
              </a:spcAft>
            </a:pPr>
            <a:r>
              <a:rPr lang="ru-RU" sz="2400" b="1" dirty="0">
                <a:solidFill>
                  <a:prstClr val="black"/>
                </a:solidFill>
                <a:latin typeface="Times New Roman"/>
                <a:ea typeface="Calibri"/>
                <a:cs typeface="Times New Roman"/>
              </a:rPr>
              <a:t>Задачи:</a:t>
            </a:r>
            <a:endParaRPr lang="ru-RU" sz="2400" dirty="0">
              <a:solidFill>
                <a:prstClr val="black"/>
              </a:solidFill>
              <a:latin typeface="Calibri"/>
              <a:ea typeface="Calibri"/>
              <a:cs typeface="Times New Roman"/>
            </a:endParaRPr>
          </a:p>
          <a:p>
            <a:pPr marR="180340" lvl="0" indent="114300" fontAlgn="auto">
              <a:lnSpc>
                <a:spcPct val="115000"/>
              </a:lnSpc>
              <a:spcBef>
                <a:spcPts val="150"/>
              </a:spcBef>
              <a:spcAft>
                <a:spcPts val="0"/>
              </a:spcAft>
            </a:pPr>
            <a:r>
              <a:rPr lang="ru-RU" sz="2400" dirty="0">
                <a:solidFill>
                  <a:prstClr val="black"/>
                </a:solidFill>
                <a:latin typeface="Times New Roman"/>
                <a:ea typeface="Calibri"/>
                <a:cs typeface="Times New Roman"/>
              </a:rPr>
              <a:t>1.Обращаясь к помощи бабушки, родственников, собрать весь сохранивший материал по данной теме: документы, фотографии, воспоминания.</a:t>
            </a:r>
            <a:endParaRPr lang="ru-RU" sz="2400" dirty="0">
              <a:solidFill>
                <a:prstClr val="black"/>
              </a:solidFill>
              <a:latin typeface="Calibri"/>
              <a:ea typeface="Calibri"/>
              <a:cs typeface="Times New Roman"/>
            </a:endParaRPr>
          </a:p>
          <a:p>
            <a:pPr marR="180340" lvl="0" indent="114300" fontAlgn="auto">
              <a:lnSpc>
                <a:spcPct val="115000"/>
              </a:lnSpc>
              <a:spcBef>
                <a:spcPts val="150"/>
              </a:spcBef>
              <a:spcAft>
                <a:spcPts val="0"/>
              </a:spcAft>
            </a:pPr>
            <a:r>
              <a:rPr lang="ru-RU" sz="2400" dirty="0">
                <a:solidFill>
                  <a:prstClr val="black"/>
                </a:solidFill>
                <a:latin typeface="Times New Roman"/>
                <a:ea typeface="Calibri"/>
                <a:cs typeface="Times New Roman"/>
              </a:rPr>
              <a:t>2. Передать собранный материал своим родственникам.</a:t>
            </a:r>
            <a:endParaRPr lang="ru-RU" sz="2400" dirty="0">
              <a:solidFill>
                <a:prstClr val="black"/>
              </a:solidFill>
              <a:latin typeface="Calibri"/>
              <a:ea typeface="Calibri"/>
              <a:cs typeface="Times New Roman"/>
            </a:endParaRPr>
          </a:p>
          <a:p>
            <a:pPr marR="180340" lvl="0" indent="114300" fontAlgn="auto">
              <a:lnSpc>
                <a:spcPct val="115000"/>
              </a:lnSpc>
              <a:spcBef>
                <a:spcPts val="150"/>
              </a:spcBef>
              <a:spcAft>
                <a:spcPts val="0"/>
              </a:spcAft>
            </a:pPr>
            <a:r>
              <a:rPr lang="ru-RU" sz="2400" dirty="0">
                <a:solidFill>
                  <a:prstClr val="black"/>
                </a:solidFill>
                <a:latin typeface="Times New Roman"/>
                <a:ea typeface="Calibri"/>
                <a:cs typeface="Times New Roman"/>
              </a:rPr>
              <a:t>3. Пригласить Марию Ивановну на классный час в начальную школу.</a:t>
            </a:r>
            <a:endParaRPr lang="ru-RU" sz="2400" dirty="0">
              <a:solidFill>
                <a:prstClr val="black"/>
              </a:solidFill>
              <a:latin typeface="Calibri"/>
              <a:ea typeface="Calibri"/>
              <a:cs typeface="Times New Roman"/>
            </a:endParaRPr>
          </a:p>
        </p:txBody>
      </p:sp>
    </p:spTree>
    <p:extLst>
      <p:ext uri="{BB962C8B-B14F-4D97-AF65-F5344CB8AC3E}">
        <p14:creationId xmlns:p14="http://schemas.microsoft.com/office/powerpoint/2010/main" val="12991368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75856" y="476672"/>
            <a:ext cx="5688632" cy="4892621"/>
          </a:xfrm>
          <a:prstGeom prst="rect">
            <a:avLst/>
          </a:prstGeom>
        </p:spPr>
        <p:txBody>
          <a:bodyPr wrap="square">
            <a:spAutoFit/>
          </a:bodyPr>
          <a:lstStyle/>
          <a:p>
            <a:pPr marR="180340" lvl="0" indent="114300" fontAlgn="auto">
              <a:lnSpc>
                <a:spcPct val="115000"/>
              </a:lnSpc>
              <a:spcBef>
                <a:spcPts val="150"/>
              </a:spcBef>
              <a:spcAft>
                <a:spcPts val="0"/>
              </a:spcAft>
            </a:pPr>
            <a:r>
              <a:rPr lang="ru-RU" sz="2400" b="1" dirty="0" smtClean="0">
                <a:solidFill>
                  <a:prstClr val="black"/>
                </a:solidFill>
                <a:latin typeface="Times New Roman"/>
                <a:ea typeface="Calibri"/>
                <a:cs typeface="Times New Roman"/>
              </a:rPr>
              <a:t>Объект </a:t>
            </a:r>
            <a:r>
              <a:rPr lang="ru-RU" sz="2400" b="1" dirty="0">
                <a:solidFill>
                  <a:prstClr val="black"/>
                </a:solidFill>
                <a:latin typeface="Times New Roman"/>
                <a:ea typeface="Calibri"/>
                <a:cs typeface="Times New Roman"/>
              </a:rPr>
              <a:t>исследования</a:t>
            </a:r>
            <a:r>
              <a:rPr lang="ru-RU" sz="2400" dirty="0">
                <a:solidFill>
                  <a:prstClr val="black"/>
                </a:solidFill>
                <a:latin typeface="Times New Roman"/>
                <a:ea typeface="Calibri"/>
                <a:cs typeface="Times New Roman"/>
              </a:rPr>
              <a:t>:</a:t>
            </a:r>
          </a:p>
          <a:p>
            <a:pPr marR="180340" lvl="0" indent="114300" fontAlgn="auto">
              <a:lnSpc>
                <a:spcPct val="115000"/>
              </a:lnSpc>
              <a:spcBef>
                <a:spcPts val="150"/>
              </a:spcBef>
              <a:spcAft>
                <a:spcPts val="0"/>
              </a:spcAft>
            </a:pPr>
            <a:r>
              <a:rPr lang="ru-RU" sz="2400" dirty="0">
                <a:solidFill>
                  <a:prstClr val="black"/>
                </a:solidFill>
                <a:latin typeface="Times New Roman"/>
                <a:ea typeface="Calibri"/>
                <a:cs typeface="Times New Roman"/>
              </a:rPr>
              <a:t> документы, фотографии, воспоминания- биографические сведения из жизни нашей бабушки.</a:t>
            </a:r>
            <a:endParaRPr lang="ru-RU" sz="2400" dirty="0">
              <a:solidFill>
                <a:prstClr val="black"/>
              </a:solidFill>
              <a:latin typeface="Calibri"/>
              <a:ea typeface="Calibri"/>
              <a:cs typeface="Times New Roman"/>
            </a:endParaRPr>
          </a:p>
          <a:p>
            <a:pPr marR="180340" lvl="0" indent="114300" fontAlgn="auto">
              <a:lnSpc>
                <a:spcPct val="115000"/>
              </a:lnSpc>
              <a:spcBef>
                <a:spcPts val="150"/>
              </a:spcBef>
              <a:spcAft>
                <a:spcPts val="0"/>
              </a:spcAft>
            </a:pPr>
            <a:r>
              <a:rPr lang="ru-RU" sz="2400" b="1" dirty="0">
                <a:solidFill>
                  <a:prstClr val="black"/>
                </a:solidFill>
                <a:latin typeface="Times New Roman"/>
                <a:ea typeface="Calibri"/>
                <a:cs typeface="Times New Roman"/>
              </a:rPr>
              <a:t>Предмет исследования: </a:t>
            </a:r>
          </a:p>
          <a:p>
            <a:pPr marR="180340" lvl="0" indent="114300" fontAlgn="auto">
              <a:lnSpc>
                <a:spcPct val="115000"/>
              </a:lnSpc>
              <a:spcBef>
                <a:spcPts val="150"/>
              </a:spcBef>
              <a:spcAft>
                <a:spcPts val="0"/>
              </a:spcAft>
            </a:pPr>
            <a:r>
              <a:rPr lang="ru-RU" sz="2400" dirty="0">
                <a:solidFill>
                  <a:prstClr val="black"/>
                </a:solidFill>
                <a:latin typeface="Times New Roman"/>
                <a:ea typeface="Calibri"/>
                <a:cs typeface="Times New Roman"/>
              </a:rPr>
              <a:t>исторические события в период Великой Отечественной войны.</a:t>
            </a:r>
            <a:endParaRPr lang="ru-RU" sz="2400" dirty="0">
              <a:solidFill>
                <a:prstClr val="black"/>
              </a:solidFill>
              <a:latin typeface="Calibri"/>
              <a:ea typeface="Calibri"/>
              <a:cs typeface="Times New Roman"/>
            </a:endParaRPr>
          </a:p>
          <a:p>
            <a:pPr marR="180340" lvl="0" indent="114300" fontAlgn="auto">
              <a:lnSpc>
                <a:spcPct val="115000"/>
              </a:lnSpc>
              <a:spcBef>
                <a:spcPts val="150"/>
              </a:spcBef>
              <a:spcAft>
                <a:spcPts val="0"/>
              </a:spcAft>
            </a:pPr>
            <a:r>
              <a:rPr lang="ru-RU" sz="2400" b="1" dirty="0">
                <a:solidFill>
                  <a:prstClr val="black"/>
                </a:solidFill>
                <a:latin typeface="Times New Roman"/>
                <a:ea typeface="Calibri"/>
                <a:cs typeface="Times New Roman"/>
              </a:rPr>
              <a:t>Гипотеза: </a:t>
            </a:r>
          </a:p>
          <a:p>
            <a:pPr marR="180340" lvl="0" indent="114300" fontAlgn="auto">
              <a:lnSpc>
                <a:spcPct val="115000"/>
              </a:lnSpc>
              <a:spcBef>
                <a:spcPts val="150"/>
              </a:spcBef>
              <a:spcAft>
                <a:spcPts val="0"/>
              </a:spcAft>
            </a:pPr>
            <a:r>
              <a:rPr lang="ru-RU" sz="2400" dirty="0">
                <a:solidFill>
                  <a:prstClr val="black"/>
                </a:solidFill>
                <a:latin typeface="Times New Roman"/>
                <a:ea typeface="Calibri"/>
                <a:cs typeface="Times New Roman"/>
              </a:rPr>
              <a:t>предположим, что изучение жизни бабушки поможет понять историю </a:t>
            </a:r>
            <a:r>
              <a:rPr lang="ru-RU" sz="2400" dirty="0" smtClean="0">
                <a:solidFill>
                  <a:prstClr val="black"/>
                </a:solidFill>
                <a:latin typeface="Times New Roman"/>
                <a:ea typeface="Calibri"/>
                <a:cs typeface="Times New Roman"/>
              </a:rPr>
              <a:t>страны.</a:t>
            </a:r>
            <a:endParaRPr lang="ru-RU" sz="2400" dirty="0"/>
          </a:p>
        </p:txBody>
      </p:sp>
    </p:spTree>
    <p:extLst>
      <p:ext uri="{BB962C8B-B14F-4D97-AF65-F5344CB8AC3E}">
        <p14:creationId xmlns:p14="http://schemas.microsoft.com/office/powerpoint/2010/main" val="16962567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419872" y="692696"/>
            <a:ext cx="4572000" cy="3297634"/>
          </a:xfrm>
          <a:prstGeom prst="rect">
            <a:avLst/>
          </a:prstGeom>
        </p:spPr>
        <p:txBody>
          <a:bodyPr>
            <a:spAutoFit/>
          </a:bodyPr>
          <a:lstStyle/>
          <a:p>
            <a:pPr marR="180340" lvl="0" indent="114300" fontAlgn="auto">
              <a:lnSpc>
                <a:spcPct val="115000"/>
              </a:lnSpc>
              <a:spcBef>
                <a:spcPts val="150"/>
              </a:spcBef>
              <a:spcAft>
                <a:spcPts val="0"/>
              </a:spcAft>
            </a:pPr>
            <a:r>
              <a:rPr lang="ru-RU" sz="2400" b="1" dirty="0">
                <a:solidFill>
                  <a:prstClr val="black"/>
                </a:solidFill>
                <a:latin typeface="Times New Roman"/>
                <a:ea typeface="Calibri"/>
                <a:cs typeface="Times New Roman"/>
              </a:rPr>
              <a:t>Методы исследования:</a:t>
            </a:r>
            <a:endParaRPr lang="ru-RU" sz="2400" dirty="0">
              <a:solidFill>
                <a:prstClr val="black"/>
              </a:solidFill>
              <a:latin typeface="Calibri"/>
              <a:ea typeface="Calibri"/>
              <a:cs typeface="Times New Roman"/>
            </a:endParaRPr>
          </a:p>
          <a:p>
            <a:pPr marL="342900" marR="180340" lvl="0" indent="-342900" fontAlgn="auto">
              <a:lnSpc>
                <a:spcPct val="150000"/>
              </a:lnSpc>
              <a:spcBef>
                <a:spcPts val="150"/>
              </a:spcBef>
              <a:spcAft>
                <a:spcPts val="0"/>
              </a:spcAft>
              <a:buFont typeface="+mj-lt"/>
              <a:buAutoNum type="arabicPeriod"/>
            </a:pPr>
            <a:r>
              <a:rPr lang="ru-RU" sz="2400" dirty="0">
                <a:solidFill>
                  <a:prstClr val="black"/>
                </a:solidFill>
                <a:latin typeface="Times New Roman"/>
                <a:ea typeface="Calibri"/>
                <a:cs typeface="+mn-cs"/>
              </a:rPr>
              <a:t>Изучение и анализ документальных источников, личного архива</a:t>
            </a:r>
          </a:p>
          <a:p>
            <a:pPr marL="342900" marR="180340" lvl="0" indent="-342900" fontAlgn="auto">
              <a:lnSpc>
                <a:spcPct val="150000"/>
              </a:lnSpc>
              <a:spcBef>
                <a:spcPts val="150"/>
              </a:spcBef>
              <a:spcAft>
                <a:spcPts val="0"/>
              </a:spcAft>
              <a:buFont typeface="+mj-lt"/>
              <a:buAutoNum type="arabicPeriod"/>
            </a:pPr>
            <a:r>
              <a:rPr lang="ru-RU" sz="2400" dirty="0">
                <a:solidFill>
                  <a:prstClr val="black"/>
                </a:solidFill>
                <a:latin typeface="Times New Roman"/>
                <a:ea typeface="Calibri"/>
                <a:cs typeface="+mn-cs"/>
              </a:rPr>
              <a:t>Опрос родственников</a:t>
            </a:r>
          </a:p>
          <a:p>
            <a:pPr marL="342900" marR="180340" lvl="0" indent="-342900" fontAlgn="auto">
              <a:lnSpc>
                <a:spcPct val="150000"/>
              </a:lnSpc>
              <a:spcBef>
                <a:spcPts val="150"/>
              </a:spcBef>
              <a:spcAft>
                <a:spcPts val="0"/>
              </a:spcAft>
              <a:buFont typeface="+mj-lt"/>
              <a:buAutoNum type="arabicPeriod"/>
            </a:pPr>
            <a:r>
              <a:rPr lang="ru-RU" sz="2400" dirty="0">
                <a:solidFill>
                  <a:prstClr val="black"/>
                </a:solidFill>
                <a:latin typeface="Times New Roman"/>
                <a:ea typeface="Calibri"/>
                <a:cs typeface="+mn-cs"/>
              </a:rPr>
              <a:t>Анкетирование </a:t>
            </a:r>
          </a:p>
        </p:txBody>
      </p:sp>
    </p:spTree>
    <p:extLst>
      <p:ext uri="{BB962C8B-B14F-4D97-AF65-F5344CB8AC3E}">
        <p14:creationId xmlns:p14="http://schemas.microsoft.com/office/powerpoint/2010/main" val="12468424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71600" y="332656"/>
            <a:ext cx="7848872" cy="490199"/>
          </a:xfrm>
          <a:prstGeom prst="rect">
            <a:avLst/>
          </a:prstGeom>
        </p:spPr>
        <p:txBody>
          <a:bodyPr wrap="square">
            <a:spAutoFit/>
          </a:bodyPr>
          <a:lstStyle/>
          <a:p>
            <a:pPr marR="180340" lvl="0" algn="ctr" fontAlgn="auto">
              <a:lnSpc>
                <a:spcPct val="115000"/>
              </a:lnSpc>
              <a:spcBef>
                <a:spcPts val="150"/>
              </a:spcBef>
              <a:spcAft>
                <a:spcPts val="0"/>
              </a:spcAft>
            </a:pPr>
            <a:r>
              <a:rPr lang="ru-RU" sz="2400" b="1" dirty="0" smtClean="0">
                <a:solidFill>
                  <a:prstClr val="black"/>
                </a:solidFill>
                <a:latin typeface="Times New Roman"/>
                <a:ea typeface="Calibri"/>
                <a:cs typeface="Times New Roman"/>
              </a:rPr>
              <a:t>                       </a:t>
            </a:r>
            <a:endParaRPr lang="ru-RU" sz="2400" dirty="0">
              <a:solidFill>
                <a:prstClr val="black"/>
              </a:solidFill>
              <a:latin typeface="Calibri"/>
              <a:ea typeface="Calibri"/>
              <a:cs typeface="Times New Roman"/>
            </a:endParaRPr>
          </a:p>
        </p:txBody>
      </p:sp>
      <p:sp>
        <p:nvSpPr>
          <p:cNvPr id="3" name="Прямоугольник 2"/>
          <p:cNvSpPr/>
          <p:nvPr/>
        </p:nvSpPr>
        <p:spPr>
          <a:xfrm>
            <a:off x="1331640" y="476672"/>
            <a:ext cx="7488832" cy="1757212"/>
          </a:xfrm>
          <a:prstGeom prst="rect">
            <a:avLst/>
          </a:prstGeom>
        </p:spPr>
        <p:txBody>
          <a:bodyPr wrap="square">
            <a:spAutoFit/>
          </a:bodyPr>
          <a:lstStyle/>
          <a:p>
            <a:pPr marR="180340" lvl="0" indent="114300" algn="just" fontAlgn="auto">
              <a:lnSpc>
                <a:spcPct val="115000"/>
              </a:lnSpc>
              <a:spcBef>
                <a:spcPts val="115"/>
              </a:spcBef>
              <a:spcAft>
                <a:spcPts val="0"/>
              </a:spcAft>
            </a:pPr>
            <a:r>
              <a:rPr lang="ru-RU" sz="2400" dirty="0">
                <a:solidFill>
                  <a:prstClr val="black"/>
                </a:solidFill>
                <a:latin typeface="Times New Roman"/>
                <a:ea typeface="Calibri"/>
                <a:cs typeface="Times New Roman"/>
              </a:rPr>
              <a:t>В прошлом веке в Брянской области </a:t>
            </a:r>
            <a:r>
              <a:rPr lang="ru-RU" sz="2400" dirty="0" err="1">
                <a:solidFill>
                  <a:prstClr val="black"/>
                </a:solidFill>
                <a:latin typeface="Times New Roman"/>
                <a:ea typeface="Calibri"/>
                <a:cs typeface="Times New Roman"/>
              </a:rPr>
              <a:t>Навлинского</a:t>
            </a:r>
            <a:r>
              <a:rPr lang="ru-RU" sz="2400" dirty="0">
                <a:solidFill>
                  <a:prstClr val="black"/>
                </a:solidFill>
                <a:latin typeface="Times New Roman"/>
                <a:ea typeface="Calibri"/>
                <a:cs typeface="Times New Roman"/>
              </a:rPr>
              <a:t> района в селе Борщёво жили мои прабабушка - Анастасия Никитична и прадед – Иван Иванович Захаровы. У них было две дочери Анна и Мария. </a:t>
            </a:r>
            <a:endParaRPr lang="ru-RU" sz="2400" dirty="0" smtClean="0">
              <a:solidFill>
                <a:prstClr val="black"/>
              </a:solidFill>
              <a:latin typeface="Times New Roman"/>
              <a:ea typeface="Calibri"/>
              <a:cs typeface="Times New Roman"/>
            </a:endParaRPr>
          </a:p>
        </p:txBody>
      </p:sp>
      <p:pic>
        <p:nvPicPr>
          <p:cNvPr id="4" name="Рисунок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9832" y="2636912"/>
            <a:ext cx="1944217" cy="3075894"/>
          </a:xfrm>
          <a:prstGeom prst="rect">
            <a:avLst/>
          </a:prstGeom>
          <a:noFill/>
          <a:ln>
            <a:noFill/>
          </a:ln>
        </p:spPr>
      </p:pic>
      <p:pic>
        <p:nvPicPr>
          <p:cNvPr id="5" name="Рисунок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168" y="2636912"/>
            <a:ext cx="2154302" cy="3075894"/>
          </a:xfrm>
          <a:prstGeom prst="rect">
            <a:avLst/>
          </a:prstGeom>
          <a:noFill/>
          <a:ln>
            <a:noFill/>
          </a:ln>
        </p:spPr>
      </p:pic>
    </p:spTree>
    <p:extLst>
      <p:ext uri="{BB962C8B-B14F-4D97-AF65-F5344CB8AC3E}">
        <p14:creationId xmlns:p14="http://schemas.microsoft.com/office/powerpoint/2010/main" val="8202709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63688" y="404664"/>
            <a:ext cx="7128792" cy="830997"/>
          </a:xfrm>
          <a:prstGeom prst="rect">
            <a:avLst/>
          </a:prstGeom>
        </p:spPr>
        <p:txBody>
          <a:bodyPr wrap="square">
            <a:spAutoFit/>
          </a:bodyPr>
          <a:lstStyle/>
          <a:p>
            <a:r>
              <a:rPr lang="ru-RU" sz="2400" dirty="0">
                <a:latin typeface="Times New Roman"/>
                <a:ea typeface="Calibri"/>
              </a:rPr>
              <a:t>Мой прадед Захаров Иван Иванович ушёл на фронт в начале </a:t>
            </a:r>
            <a:r>
              <a:rPr lang="ru-RU" sz="2400" dirty="0" smtClean="0">
                <a:latin typeface="Times New Roman"/>
                <a:ea typeface="Calibri"/>
              </a:rPr>
              <a:t>войны.</a:t>
            </a:r>
            <a:endParaRPr lang="ru-RU" sz="2400" dirty="0"/>
          </a:p>
        </p:txBody>
      </p:sp>
      <p:pic>
        <p:nvPicPr>
          <p:cNvPr id="3" name="Рисунок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1880" y="1268760"/>
            <a:ext cx="2376170" cy="3548380"/>
          </a:xfrm>
          <a:prstGeom prst="rect">
            <a:avLst/>
          </a:prstGeom>
          <a:noFill/>
          <a:ln>
            <a:noFill/>
          </a:ln>
        </p:spPr>
      </p:pic>
    </p:spTree>
    <p:extLst>
      <p:ext uri="{BB962C8B-B14F-4D97-AF65-F5344CB8AC3E}">
        <p14:creationId xmlns:p14="http://schemas.microsoft.com/office/powerpoint/2010/main" val="37638604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43808" y="637694"/>
            <a:ext cx="5760640" cy="2640723"/>
          </a:xfrm>
          <a:prstGeom prst="rect">
            <a:avLst/>
          </a:prstGeom>
        </p:spPr>
        <p:txBody>
          <a:bodyPr wrap="square">
            <a:spAutoFit/>
          </a:bodyPr>
          <a:lstStyle/>
          <a:p>
            <a:pPr indent="449580">
              <a:lnSpc>
                <a:spcPct val="115000"/>
              </a:lnSpc>
              <a:spcAft>
                <a:spcPts val="0"/>
              </a:spcAft>
            </a:pPr>
            <a:r>
              <a:rPr lang="ru-RU" sz="2400" dirty="0">
                <a:latin typeface="Times New Roman"/>
                <a:ea typeface="Calibri"/>
                <a:cs typeface="Times New Roman"/>
              </a:rPr>
              <a:t>В 1942 году, осенью, с. Борщёво было оккупировано фашистами. Географически село было расположено так, что недалеко от села находились две железнодорожные станции и село  окружали знаменитые Брянские леса. </a:t>
            </a:r>
            <a:endParaRPr lang="ru-RU" sz="2400" dirty="0">
              <a:effectLst/>
              <a:latin typeface="Calibri"/>
              <a:ea typeface="Calibri"/>
              <a:cs typeface="Times New Roman"/>
            </a:endParaRPr>
          </a:p>
        </p:txBody>
      </p:sp>
    </p:spTree>
    <p:extLst>
      <p:ext uri="{BB962C8B-B14F-4D97-AF65-F5344CB8AC3E}">
        <p14:creationId xmlns:p14="http://schemas.microsoft.com/office/powerpoint/2010/main" val="3762173616"/>
      </p:ext>
    </p:extLst>
  </p:cSld>
  <p:clrMapOvr>
    <a:masterClrMapping/>
  </p:clrMapOvr>
  <p:timing>
    <p:tnLst>
      <p:par>
        <p:cTn id="1" dur="indefinite" restart="never" nodeType="tmRoot"/>
      </p:par>
    </p:tnLst>
  </p:timing>
</p:sld>
</file>

<file path=ppt/theme/theme1.xml><?xml version="1.0" encoding="utf-8"?>
<a:theme xmlns:a="http://schemas.openxmlformats.org/drawingml/2006/main" name="9 мая ">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9 мая </Template>
  <TotalTime>409</TotalTime>
  <Words>682</Words>
  <Application>Microsoft Office PowerPoint</Application>
  <PresentationFormat>Экран (4:3)</PresentationFormat>
  <Paragraphs>60</Paragraphs>
  <Slides>26</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26</vt:i4>
      </vt:variant>
    </vt:vector>
  </HeadingPairs>
  <TitlesOfParts>
    <vt:vector size="32" baseType="lpstr">
      <vt:lpstr>Arial</vt:lpstr>
      <vt:lpstr>Arial Black</vt:lpstr>
      <vt:lpstr>Calibri</vt:lpstr>
      <vt:lpstr>Symbol</vt:lpstr>
      <vt:lpstr>Times New Roman</vt:lpstr>
      <vt:lpstr>9 мая </vt:lpstr>
      <vt:lpstr>Районная научно-практическая конференция молодых  исследователей «Первый доклад»   исследовательская работа       Великая Отечественная война  в судьбе моей бабушки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Встреча с учениками</vt:lpstr>
      <vt:lpstr>Презентация PowerPoint</vt:lpstr>
      <vt:lpstr>Презентация PowerPoint</vt:lpstr>
      <vt:lpstr>Презентация PowerPoint</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День Победы</dc:title>
  <dc:creator>1</dc:creator>
  <cp:lastModifiedBy>User</cp:lastModifiedBy>
  <cp:revision>33</cp:revision>
  <dcterms:created xsi:type="dcterms:W3CDTF">2015-03-31T17:15:41Z</dcterms:created>
  <dcterms:modified xsi:type="dcterms:W3CDTF">2015-04-21T07:27:48Z</dcterms:modified>
</cp:coreProperties>
</file>