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1" r:id="rId1"/>
  </p:sldMasterIdLst>
  <p:notesMasterIdLst>
    <p:notesMasterId r:id="rId34"/>
  </p:notesMasterIdLst>
  <p:sldIdLst>
    <p:sldId id="306" r:id="rId2"/>
    <p:sldId id="297" r:id="rId3"/>
    <p:sldId id="298" r:id="rId4"/>
    <p:sldId id="317" r:id="rId5"/>
    <p:sldId id="313" r:id="rId6"/>
    <p:sldId id="299" r:id="rId7"/>
    <p:sldId id="314" r:id="rId8"/>
    <p:sldId id="335" r:id="rId9"/>
    <p:sldId id="321" r:id="rId10"/>
    <p:sldId id="318" r:id="rId11"/>
    <p:sldId id="329" r:id="rId12"/>
    <p:sldId id="312" r:id="rId13"/>
    <p:sldId id="316" r:id="rId14"/>
    <p:sldId id="266" r:id="rId15"/>
    <p:sldId id="305" r:id="rId16"/>
    <p:sldId id="328" r:id="rId17"/>
    <p:sldId id="330" r:id="rId18"/>
    <p:sldId id="323" r:id="rId19"/>
    <p:sldId id="327" r:id="rId20"/>
    <p:sldId id="326" r:id="rId21"/>
    <p:sldId id="277" r:id="rId22"/>
    <p:sldId id="324" r:id="rId23"/>
    <p:sldId id="325" r:id="rId24"/>
    <p:sldId id="331" r:id="rId25"/>
    <p:sldId id="334" r:id="rId26"/>
    <p:sldId id="319" r:id="rId27"/>
    <p:sldId id="333" r:id="rId28"/>
    <p:sldId id="310" r:id="rId29"/>
    <p:sldId id="308" r:id="rId30"/>
    <p:sldId id="332" r:id="rId31"/>
    <p:sldId id="256" r:id="rId32"/>
    <p:sldId id="315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0000"/>
    <a:srgbClr val="A02088"/>
    <a:srgbClr val="006600"/>
    <a:srgbClr val="993300"/>
    <a:srgbClr val="000099"/>
    <a:srgbClr val="9933FF"/>
    <a:srgbClr val="FF6699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4" autoAdjust="0"/>
    <p:restoredTop sz="94660"/>
  </p:normalViewPr>
  <p:slideViewPr>
    <p:cSldViewPr>
      <p:cViewPr>
        <p:scale>
          <a:sx n="65" d="100"/>
          <a:sy n="65" d="100"/>
        </p:scale>
        <p:origin x="-1716" y="-5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8668C-581B-4D08-8587-6CF26E5D0D41}" type="datetimeFigureOut">
              <a:rPr lang="ru-RU" smtClean="0"/>
              <a:t>27.03.2015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180AA4-968A-45E3-A5D9-07B89ED9E3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283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3000" y="685799"/>
            <a:ext cx="4572000" cy="342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>
            <a:spAutoFit/>
          </a:bodyPr>
          <a:lstStyle/>
          <a:p>
            <a:endParaRPr lang="ru-RU" kern="1200"/>
          </a:p>
        </p:txBody>
      </p:sp>
      <p:sp>
        <p:nvSpPr>
          <p:cNvPr id="4" name="Номер слайда 3"/>
          <p:cNvSpPr/>
          <p:nvPr/>
        </p:nvSpPr>
        <p:spPr>
          <a:xfrm>
            <a:off x="3884759" y="8685360"/>
            <a:ext cx="2971800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b" anchorCtr="0" compatLnSpc="0"/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fld id="{11C352BD-C5CD-49C3-B448-25816FB2B983}" type="slidenum">
              <a:t>5</a:t>
            </a:fld>
            <a:endParaRPr lang="ru-RU" sz="12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/>
          <a:lstStyle/>
          <a:p>
            <a:endParaRPr lang="ru-RU" kern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80AA4-968A-45E3-A5D9-07B89ED9E33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074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80AA4-968A-45E3-A5D9-07B89ED9E33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074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80AA4-968A-45E3-A5D9-07B89ED9E33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074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80AA4-968A-45E3-A5D9-07B89ED9E33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074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180AA4-968A-45E3-A5D9-07B89ED9E33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78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3000" y="685799"/>
            <a:ext cx="4572000" cy="342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399" cy="4115520"/>
          </a:xfrm>
        </p:spPr>
        <p:txBody>
          <a:bodyPr>
            <a:spAutoFit/>
          </a:bodyPr>
          <a:lstStyle/>
          <a:p>
            <a:endParaRPr lang="ru-RU" kern="1200"/>
          </a:p>
        </p:txBody>
      </p:sp>
      <p:sp>
        <p:nvSpPr>
          <p:cNvPr id="4" name="Номер слайда 3"/>
          <p:cNvSpPr/>
          <p:nvPr/>
        </p:nvSpPr>
        <p:spPr>
          <a:xfrm>
            <a:off x="3884759" y="8685360"/>
            <a:ext cx="2971800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b" anchorCtr="0" compatLnSpc="0"/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fld id="{096DAA6C-B65A-41FF-BD94-C76F470EBC66}" type="slidenum">
              <a:t>32</a:t>
            </a:fld>
            <a:endParaRPr lang="ru-RU" sz="12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2091D9-BE31-4B14-9614-673B3534EB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F9225-1F21-41A8-BA3C-1AFD35F4DA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15DB7-D802-4B97-AAC4-6508BA2E48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AE8E6-0B66-4DCA-9DBD-8EEDAA8FF3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ED411-1F94-4D1D-BC6A-B59355BDDF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A2E70-E90F-4D90-B46B-4E7893750E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0CA6F-CEC8-40CE-AFA3-04A4900545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3637D-CB1B-4CC2-AFC1-238349D254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1C1B4-1799-4733-B980-E9F0391A44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EB101-977D-4408-ABB3-5D17DE9E6B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9BA80-7B71-48BF-8FA4-5AF6FA41CD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EAB09E38-8364-422C-AF04-909A407D3A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8_%D1%81%D0%B5%D0%BD%D1%82%D1%8F%D0%B1%D1%80%D1%8F" TargetMode="External"/><Relationship Id="rId7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u.wikipedia.org/wiki/1944_%D0%B3%D0%BE%D0%B4" TargetMode="External"/><Relationship Id="rId5" Type="http://schemas.openxmlformats.org/officeDocument/2006/relationships/hyperlink" Target="http://ru.wikipedia.org/wiki/27_%D1%8F%D0%BD%D0%B2%D0%B0%D1%80%D1%8F" TargetMode="External"/><Relationship Id="rId4" Type="http://schemas.openxmlformats.org/officeDocument/2006/relationships/hyperlink" Target="http://ru.wikipedia.org/wiki/1941_%D0%B3%D0%BE%D0%B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0%D0%BC%D0%B1%D1%80%D0%B0%D0%B7%D1%83%D1%80%D0%B0" TargetMode="External"/><Relationship Id="rId2" Type="http://schemas.openxmlformats.org/officeDocument/2006/relationships/hyperlink" Target="http://ru.wikipedia.org/wiki/%D0%93%D0%B5%D1%80%D0%BE%D0%B9_%D0%A1%D0%BE%D0%B2%D0%B5%D1%82%D1%81%D0%BA%D0%BE%D0%B3%D0%BE_%D0%A1%D0%BE%D1%8E%D0%B7%D0%B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hyperlink" Target="http://ru.wikipedia.org/wiki/%D0%94%D0%B7%D0%BE%D1%82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&#1076;&#1077;&#1085;&#1100;%20&#1087;&#1086;&#1073;&#1077;&#1076;&#1099;\Svyacshennaya_vojna_minus-_Vstavaj_strana_ogromnaya_33.mp3" TargetMode="Externa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&#1044;&#1086;&#1082;&#1091;&#1084;&#1077;&#1085;&#1090;%20Microsoft%20Office%20Word.docx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hyperlink" Target="&#1044;&#1086;&#1082;&#1091;&#1084;&#1077;&#1085;&#1090;%20Microsoft%20Office%20Word%20(2).docx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http://stat21.privet.ru/lr/0c104f86f7d11c9a9cff2f854d7cdaa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6096" y="4005064"/>
            <a:ext cx="3548062" cy="26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6" descr="http://img13.nnm.me/d/7/0/b/c/d70bc80d09e884baea52f855c415d71e_ful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6096" y="1316961"/>
            <a:ext cx="3548062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4" descr="http://pics2.pokazuha.ru/p442/i/e/5455384be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9188" y="1316961"/>
            <a:ext cx="4046537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071563" y="116632"/>
            <a:ext cx="80724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</a:rPr>
              <a:t>Рассмотрите иллюстрации. О чем будет беседа?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User\Desktop\Все фото\9 мая 2010\IMG_43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3887128"/>
            <a:ext cx="4170860" cy="285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083061"/>
              </p:ext>
            </p:extLst>
          </p:nvPr>
        </p:nvGraphicFramePr>
        <p:xfrm>
          <a:off x="1763688" y="3762815"/>
          <a:ext cx="6077585" cy="3110372"/>
        </p:xfrm>
        <a:graphic>
          <a:graphicData uri="http://schemas.openxmlformats.org/drawingml/2006/table">
            <a:tbl>
              <a:tblPr firstRow="1" firstCol="1" bandRow="1"/>
              <a:tblGrid>
                <a:gridCol w="506095"/>
                <a:gridCol w="506095"/>
                <a:gridCol w="506095"/>
                <a:gridCol w="506095"/>
                <a:gridCol w="506095"/>
                <a:gridCol w="506730"/>
                <a:gridCol w="506730"/>
                <a:gridCol w="506730"/>
                <a:gridCol w="506730"/>
                <a:gridCol w="506730"/>
                <a:gridCol w="506730"/>
                <a:gridCol w="506730"/>
              </a:tblGrid>
              <a:tr h="50405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808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2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61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5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136878"/>
              </p:ext>
            </p:extLst>
          </p:nvPr>
        </p:nvGraphicFramePr>
        <p:xfrm>
          <a:off x="1043608" y="44245"/>
          <a:ext cx="7848872" cy="3604987"/>
        </p:xfrm>
        <a:graphic>
          <a:graphicData uri="http://schemas.openxmlformats.org/drawingml/2006/table">
            <a:tbl>
              <a:tblPr firstRow="1" firstCol="1" bandRow="1"/>
              <a:tblGrid>
                <a:gridCol w="585723"/>
                <a:gridCol w="585723"/>
                <a:gridCol w="585723"/>
                <a:gridCol w="585723"/>
                <a:gridCol w="585723"/>
                <a:gridCol w="586581"/>
                <a:gridCol w="586581"/>
                <a:gridCol w="506735"/>
                <a:gridCol w="576064"/>
                <a:gridCol w="576064"/>
                <a:gridCol w="504056"/>
                <a:gridCol w="127143"/>
                <a:gridCol w="448921"/>
                <a:gridCol w="504056"/>
                <a:gridCol w="504056"/>
              </a:tblGrid>
              <a:tr h="4320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405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405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43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340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u="none" strike="noStrike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772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405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48680"/>
            <a:ext cx="2483768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437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136087"/>
              </p:ext>
            </p:extLst>
          </p:nvPr>
        </p:nvGraphicFramePr>
        <p:xfrm>
          <a:off x="1763688" y="3762815"/>
          <a:ext cx="6077585" cy="3110372"/>
        </p:xfrm>
        <a:graphic>
          <a:graphicData uri="http://schemas.openxmlformats.org/drawingml/2006/table">
            <a:tbl>
              <a:tblPr firstRow="1" firstCol="1" bandRow="1"/>
              <a:tblGrid>
                <a:gridCol w="506095"/>
                <a:gridCol w="506095"/>
                <a:gridCol w="506095"/>
                <a:gridCol w="506095"/>
                <a:gridCol w="506095"/>
                <a:gridCol w="506730"/>
                <a:gridCol w="506730"/>
                <a:gridCol w="506730"/>
                <a:gridCol w="506730"/>
                <a:gridCol w="506730"/>
                <a:gridCol w="506730"/>
                <a:gridCol w="506730"/>
              </a:tblGrid>
              <a:tr h="50405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808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2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61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5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r>
                        <a:rPr lang="ru-RU" sz="1100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Т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Ь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Е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181266"/>
              </p:ext>
            </p:extLst>
          </p:nvPr>
        </p:nvGraphicFramePr>
        <p:xfrm>
          <a:off x="1043608" y="44245"/>
          <a:ext cx="7848872" cy="3604987"/>
        </p:xfrm>
        <a:graphic>
          <a:graphicData uri="http://schemas.openxmlformats.org/drawingml/2006/table">
            <a:tbl>
              <a:tblPr firstRow="1" firstCol="1" bandRow="1"/>
              <a:tblGrid>
                <a:gridCol w="585723"/>
                <a:gridCol w="585723"/>
                <a:gridCol w="585723"/>
                <a:gridCol w="585723"/>
                <a:gridCol w="585723"/>
                <a:gridCol w="586581"/>
                <a:gridCol w="586581"/>
                <a:gridCol w="506735"/>
                <a:gridCol w="576064"/>
                <a:gridCol w="576064"/>
                <a:gridCol w="504056"/>
                <a:gridCol w="127143"/>
                <a:gridCol w="448921"/>
                <a:gridCol w="504056"/>
                <a:gridCol w="504056"/>
              </a:tblGrid>
              <a:tr h="4320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Е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В</a:t>
                      </a: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405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405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43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340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u="none" strike="noStrike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772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405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548680"/>
            <a:ext cx="2376264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46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7200" b="1" i="1" smtClean="0">
                <a:latin typeface="Times New Roman" charset="0"/>
                <a:cs typeface="Times New Roman" charset="0"/>
              </a:rPr>
              <a:t>ГОРОДА-ГЕРОИ</a:t>
            </a:r>
          </a:p>
        </p:txBody>
      </p:sp>
      <p:pic>
        <p:nvPicPr>
          <p:cNvPr id="2051" name="Содержимое 5" descr="ВЕЧНЫЙ ОГОНЬ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1563" y="1500188"/>
            <a:ext cx="7326312" cy="4662487"/>
          </a:xfrm>
        </p:spPr>
      </p:pic>
    </p:spTree>
    <p:extLst>
      <p:ext uri="{BB962C8B-B14F-4D97-AF65-F5344CB8AC3E}">
        <p14:creationId xmlns:p14="http://schemas.microsoft.com/office/powerpoint/2010/main" val="299824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Box 3"/>
          <p:cNvSpPr txBox="1">
            <a:spLocks noChangeArrowheads="1"/>
          </p:cNvSpPr>
          <p:nvPr/>
        </p:nvSpPr>
        <p:spPr bwMode="auto">
          <a:xfrm>
            <a:off x="1833693" y="6489"/>
            <a:ext cx="61966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 u="sng" dirty="0" smtClean="0">
                <a:solidFill>
                  <a:srgbClr val="C00000"/>
                </a:solidFill>
              </a:rPr>
              <a:t>Крепость - герой Брест.</a:t>
            </a:r>
            <a:endParaRPr lang="ru-RU" sz="4000" b="1" u="sng" dirty="0">
              <a:solidFill>
                <a:srgbClr val="C00000"/>
              </a:solidFill>
            </a:endParaRPr>
          </a:p>
        </p:txBody>
      </p:sp>
      <p:sp>
        <p:nvSpPr>
          <p:cNvPr id="8196" name="TextBox 4"/>
          <p:cNvSpPr txBox="1">
            <a:spLocks noChangeArrowheads="1"/>
          </p:cNvSpPr>
          <p:nvPr/>
        </p:nvSpPr>
        <p:spPr bwMode="auto">
          <a:xfrm>
            <a:off x="928688" y="714375"/>
            <a:ext cx="80724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Здесь первый шаг свой сделала война</a:t>
            </a:r>
          </a:p>
          <a:p>
            <a:pPr algn="ctr"/>
            <a:r>
              <a:rPr lang="ru-RU" b="1" dirty="0" smtClean="0"/>
              <a:t>В июне, в сорок первом,</a:t>
            </a:r>
          </a:p>
          <a:p>
            <a:pPr algn="ctr"/>
            <a:r>
              <a:rPr lang="ru-RU" b="1" dirty="0" smtClean="0"/>
              <a:t>На рассвете.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2001838"/>
            <a:ext cx="6768752" cy="4595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65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http://festival.1september.ru/articles/583854/presentation/10.JPG"/>
          <p:cNvPicPr>
            <a:picLocks noChangeAspect="1" noChangeArrowheads="1"/>
          </p:cNvPicPr>
          <p:nvPr/>
        </p:nvPicPr>
        <p:blipFill>
          <a:blip r:embed="rId2"/>
          <a:srcRect l="5469" t="5208" r="5469" b="10416"/>
          <a:stretch>
            <a:fillRect/>
          </a:stretch>
        </p:blipFill>
        <p:spPr bwMode="auto">
          <a:xfrm>
            <a:off x="4572000" y="2928938"/>
            <a:ext cx="4424363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Box 3"/>
          <p:cNvSpPr txBox="1">
            <a:spLocks noChangeArrowheads="1"/>
          </p:cNvSpPr>
          <p:nvPr/>
        </p:nvSpPr>
        <p:spPr bwMode="auto">
          <a:xfrm>
            <a:off x="2267744" y="214313"/>
            <a:ext cx="61764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 u="sng" dirty="0" smtClean="0">
                <a:solidFill>
                  <a:srgbClr val="C00000"/>
                </a:solidFill>
              </a:rPr>
              <a:t>Город-герой Ленинград</a:t>
            </a:r>
            <a:endParaRPr lang="ru-RU" sz="4000" b="1" u="sng" dirty="0">
              <a:solidFill>
                <a:srgbClr val="C00000"/>
              </a:solidFill>
            </a:endParaRPr>
          </a:p>
        </p:txBody>
      </p:sp>
      <p:sp>
        <p:nvSpPr>
          <p:cNvPr id="8196" name="TextBox 4"/>
          <p:cNvSpPr txBox="1">
            <a:spLocks noChangeArrowheads="1"/>
          </p:cNvSpPr>
          <p:nvPr/>
        </p:nvSpPr>
        <p:spPr bwMode="auto">
          <a:xfrm>
            <a:off x="928688" y="1181852"/>
            <a:ext cx="8072437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/>
              <a:t>Блокада д</a:t>
            </a:r>
            <a:r>
              <a:rPr lang="ru-RU" b="1" dirty="0" smtClean="0"/>
              <a:t>лилась </a:t>
            </a:r>
            <a:r>
              <a:rPr lang="ru-RU" b="1" dirty="0"/>
              <a:t>с </a:t>
            </a:r>
            <a:r>
              <a:rPr lang="ru-RU" b="1" dirty="0">
                <a:hlinkClick r:id="rId3" tooltip="8 сентября"/>
              </a:rPr>
              <a:t>8 сентября</a:t>
            </a:r>
            <a:r>
              <a:rPr lang="ru-RU" b="1" dirty="0"/>
              <a:t> </a:t>
            </a:r>
            <a:r>
              <a:rPr lang="ru-RU" b="1" dirty="0">
                <a:hlinkClick r:id="rId4" tooltip="1941 год"/>
              </a:rPr>
              <a:t>1941 года</a:t>
            </a:r>
            <a:r>
              <a:rPr lang="ru-RU" b="1" dirty="0"/>
              <a:t> по </a:t>
            </a:r>
            <a:endParaRPr lang="ru-RU" b="1" dirty="0" smtClean="0"/>
          </a:p>
          <a:p>
            <a:pPr algn="ctr"/>
            <a:r>
              <a:rPr lang="ru-RU" b="1" dirty="0" smtClean="0">
                <a:hlinkClick r:id="rId5" tooltip="27 января"/>
              </a:rPr>
              <a:t>27 </a:t>
            </a:r>
            <a:r>
              <a:rPr lang="ru-RU" b="1" dirty="0">
                <a:hlinkClick r:id="rId5" tooltip="27 января"/>
              </a:rPr>
              <a:t>января</a:t>
            </a:r>
            <a:r>
              <a:rPr lang="ru-RU" b="1" dirty="0"/>
              <a:t>  </a:t>
            </a:r>
            <a:r>
              <a:rPr lang="ru-RU" b="1" dirty="0">
                <a:hlinkClick r:id="rId6" tooltip="1944 год"/>
              </a:rPr>
              <a:t>1944 года</a:t>
            </a:r>
            <a:r>
              <a:rPr lang="ru-RU" b="1" dirty="0"/>
              <a:t>  — </a:t>
            </a:r>
            <a:r>
              <a:rPr lang="ru-RU" sz="2800" b="1" u="sng" dirty="0" smtClean="0">
                <a:solidFill>
                  <a:srgbClr val="C00000"/>
                </a:solidFill>
              </a:rPr>
              <a:t>900 дней</a:t>
            </a:r>
            <a:endParaRPr lang="ru-RU" b="1" u="sng" dirty="0">
              <a:solidFill>
                <a:srgbClr val="C00000"/>
              </a:solidFill>
            </a:endParaRPr>
          </a:p>
        </p:txBody>
      </p:sp>
      <p:pic>
        <p:nvPicPr>
          <p:cNvPr id="8197" name="Picture 6" descr="RIAN archive 907 Leningradians queueing up for water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00125" y="3000375"/>
            <a:ext cx="3538538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dcp.sovserv.ru/media/images/3/0/9/971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57188"/>
            <a:ext cx="371475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4" descr="http://dumskaya.net/pics1/a11571-13365460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0" y="2741100"/>
            <a:ext cx="40925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4796630" y="403277"/>
            <a:ext cx="434737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Первый парад Победы состоялся 24 июня 1945 г</a:t>
            </a:r>
            <a:r>
              <a:rPr lang="ru-RU" sz="2800" b="1" dirty="0" smtClean="0"/>
              <a:t>. 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Город-герой  Москва.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68" y="3314188"/>
            <a:ext cx="355441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4156" y="5993240"/>
            <a:ext cx="3456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altLang="ru-RU" sz="2000" b="1" dirty="0">
                <a:solidFill>
                  <a:srgbClr val="000000"/>
                </a:solidFill>
              </a:rPr>
              <a:t>Мемориал Героям </a:t>
            </a:r>
            <a:r>
              <a:rPr lang="ru-RU" altLang="ru-RU" sz="2000" b="1" dirty="0" smtClean="0">
                <a:solidFill>
                  <a:srgbClr val="000000"/>
                </a:solidFill>
              </a:rPr>
              <a:t>-</a:t>
            </a:r>
          </a:p>
          <a:p>
            <a:pPr lvl="0"/>
            <a:r>
              <a:rPr lang="ru-RU" altLang="ru-RU" sz="2000" b="1" dirty="0" smtClean="0">
                <a:solidFill>
                  <a:srgbClr val="000000"/>
                </a:solidFill>
              </a:rPr>
              <a:t>Панфиловцам  в Москве.</a:t>
            </a:r>
            <a:endParaRPr lang="ru-RU" altLang="ru-RU" sz="20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8100392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77723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Город- герой Одесса.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14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196356"/>
              </p:ext>
            </p:extLst>
          </p:nvPr>
        </p:nvGraphicFramePr>
        <p:xfrm>
          <a:off x="1763688" y="3762815"/>
          <a:ext cx="6077585" cy="3110372"/>
        </p:xfrm>
        <a:graphic>
          <a:graphicData uri="http://schemas.openxmlformats.org/drawingml/2006/table">
            <a:tbl>
              <a:tblPr firstRow="1" firstCol="1" bandRow="1"/>
              <a:tblGrid>
                <a:gridCol w="506095"/>
                <a:gridCol w="506095"/>
                <a:gridCol w="506095"/>
                <a:gridCol w="506095"/>
                <a:gridCol w="506095"/>
                <a:gridCol w="506730"/>
                <a:gridCol w="506730"/>
                <a:gridCol w="506730"/>
                <a:gridCol w="506730"/>
                <a:gridCol w="506730"/>
                <a:gridCol w="506730"/>
                <a:gridCol w="506730"/>
              </a:tblGrid>
              <a:tr h="50405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М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r>
                        <a:rPr lang="ru-RU" sz="1100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808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ru-RU" sz="2000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Б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Е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Т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2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Е</a:t>
                      </a:r>
                      <a:r>
                        <a:rPr lang="ru-RU" sz="1100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Г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61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Д</a:t>
                      </a:r>
                      <a:endParaRPr lang="ru-RU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Е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5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r>
                        <a:rPr lang="ru-RU" sz="1100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Т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Ь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Е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75463"/>
              </p:ext>
            </p:extLst>
          </p:nvPr>
        </p:nvGraphicFramePr>
        <p:xfrm>
          <a:off x="1043608" y="44245"/>
          <a:ext cx="7848872" cy="3604987"/>
        </p:xfrm>
        <a:graphic>
          <a:graphicData uri="http://schemas.openxmlformats.org/drawingml/2006/table">
            <a:tbl>
              <a:tblPr firstRow="1" firstCol="1" bandRow="1"/>
              <a:tblGrid>
                <a:gridCol w="585723"/>
                <a:gridCol w="585723"/>
                <a:gridCol w="585723"/>
                <a:gridCol w="585723"/>
                <a:gridCol w="585723"/>
                <a:gridCol w="586581"/>
                <a:gridCol w="586581"/>
                <a:gridCol w="506735"/>
                <a:gridCol w="576064"/>
                <a:gridCol w="576064"/>
                <a:gridCol w="504056"/>
                <a:gridCol w="127143"/>
                <a:gridCol w="448921"/>
                <a:gridCol w="504056"/>
                <a:gridCol w="504056"/>
              </a:tblGrid>
              <a:tr h="4320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Е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В</a:t>
                      </a: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405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405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43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340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u="none" strike="noStrike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772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405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04664"/>
            <a:ext cx="2082601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820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8316416" cy="1143000"/>
          </a:xfrm>
        </p:spPr>
        <p:txBody>
          <a:bodyPr/>
          <a:lstStyle/>
          <a:p>
            <a:r>
              <a:rPr lang="ru-RU" dirty="0" smtClean="0"/>
              <a:t>Великие битвы и полководцы  в ВОВ.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09" y="1600200"/>
            <a:ext cx="711138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081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r>
              <a:rPr lang="ru-RU" altLang="ru-RU" sz="4000" b="1" dirty="0">
                <a:solidFill>
                  <a:srgbClr val="E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Сталинградская битва</a:t>
            </a:r>
            <a:r>
              <a:rPr lang="ru-RU" altLang="ru-RU" sz="4000" dirty="0"/>
              <a:t/>
            </a:r>
            <a:br>
              <a:rPr lang="ru-RU" altLang="ru-RU" sz="4000" dirty="0"/>
            </a:br>
            <a:r>
              <a:rPr lang="ru-RU" altLang="ru-RU" sz="4000" dirty="0"/>
              <a:t> 17 июля 1942 – 2 февраля 1943 </a:t>
            </a:r>
            <a:endParaRPr lang="ru-RU" sz="4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2232248" cy="3126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844824"/>
            <a:ext cx="2304256" cy="2930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309813"/>
            <a:ext cx="1719263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5085184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dirty="0">
                <a:solidFill>
                  <a:srgbClr val="EA0000"/>
                </a:solidFill>
              </a:rPr>
              <a:t>Чуйков </a:t>
            </a:r>
          </a:p>
          <a:p>
            <a:pPr algn="ctr"/>
            <a:r>
              <a:rPr lang="ru-RU" altLang="ru-RU" b="1" dirty="0">
                <a:solidFill>
                  <a:srgbClr val="EA0000"/>
                </a:solidFill>
              </a:rPr>
              <a:t>Василий Иванович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16216" y="5085184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dirty="0">
                <a:solidFill>
                  <a:srgbClr val="EA0000"/>
                </a:solidFill>
              </a:rPr>
              <a:t>Шумилов </a:t>
            </a:r>
          </a:p>
          <a:p>
            <a:pPr algn="ctr"/>
            <a:r>
              <a:rPr lang="ru-RU" altLang="ru-RU" b="1" dirty="0">
                <a:solidFill>
                  <a:srgbClr val="EA0000"/>
                </a:solidFill>
              </a:rPr>
              <a:t>Михаил Степанович</a:t>
            </a:r>
          </a:p>
        </p:txBody>
      </p:sp>
    </p:spTree>
    <p:extLst>
      <p:ext uri="{BB962C8B-B14F-4D97-AF65-F5344CB8AC3E}">
        <p14:creationId xmlns:p14="http://schemas.microsoft.com/office/powerpoint/2010/main" val="241670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ctrTitle"/>
          </p:nvPr>
        </p:nvSpPr>
        <p:spPr>
          <a:xfrm>
            <a:off x="1115616" y="142875"/>
            <a:ext cx="7728347" cy="1143000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latin typeface="Bookman Old Style" pitchFamily="18" charset="0"/>
              </a:rPr>
              <a:t>Война. </a:t>
            </a:r>
            <a:br>
              <a:rPr lang="ru-RU" sz="3600" b="1" dirty="0" smtClean="0">
                <a:latin typeface="Bookman Old Style" pitchFamily="18" charset="0"/>
              </a:rPr>
            </a:br>
            <a:r>
              <a:rPr lang="ru-RU" sz="3600" b="1" dirty="0" smtClean="0">
                <a:latin typeface="Bookman Old Style" pitchFamily="18" charset="0"/>
              </a:rPr>
              <a:t>22 июня 1941 в 4 часа утра</a:t>
            </a:r>
          </a:p>
        </p:txBody>
      </p:sp>
      <p:sp>
        <p:nvSpPr>
          <p:cNvPr id="4100" name="Прямоугольник 5"/>
          <p:cNvSpPr>
            <a:spLocks noChangeArrowheads="1"/>
          </p:cNvSpPr>
          <p:nvPr/>
        </p:nvSpPr>
        <p:spPr bwMode="auto">
          <a:xfrm>
            <a:off x="4286250" y="1571625"/>
            <a:ext cx="485775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Июнь. </a:t>
            </a:r>
          </a:p>
          <a:p>
            <a:r>
              <a:rPr lang="ru-RU" b="1" dirty="0">
                <a:solidFill>
                  <a:srgbClr val="C00000"/>
                </a:solidFill>
              </a:rPr>
              <a:t>          Россия. </a:t>
            </a:r>
          </a:p>
          <a:p>
            <a:r>
              <a:rPr lang="ru-RU" b="1" dirty="0">
                <a:solidFill>
                  <a:srgbClr val="C00000"/>
                </a:solidFill>
              </a:rPr>
              <a:t>                      Воскресенье.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Рассвет в объятьях тишины.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Осталось хрупкое мгновенье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>До первых выстрелов войны.</a:t>
            </a:r>
            <a:br>
              <a:rPr lang="ru-RU" b="1" dirty="0">
                <a:solidFill>
                  <a:srgbClr val="C00000"/>
                </a:solidFill>
              </a:rPr>
            </a:br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b="1" dirty="0"/>
              <a:t/>
            </a:r>
            <a:br>
              <a:rPr lang="ru-RU" b="1" dirty="0"/>
            </a:br>
            <a:r>
              <a:rPr lang="ru-RU" sz="2800" b="1" dirty="0" smtClean="0"/>
              <a:t>Немецкое командование к концу 1940 г. утвердило планы войны против СССР.</a:t>
            </a:r>
            <a:endParaRPr lang="ru-RU" sz="2800" dirty="0"/>
          </a:p>
        </p:txBody>
      </p:sp>
      <p:pic>
        <p:nvPicPr>
          <p:cNvPr id="3074" name="Picture 2" descr="C:\Documents and Settings\User\Рабочий стол\Рисунок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928802"/>
            <a:ext cx="3071834" cy="37574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4674"/>
            <a:ext cx="8229600" cy="1143000"/>
          </a:xfrm>
        </p:spPr>
        <p:txBody>
          <a:bodyPr/>
          <a:lstStyle/>
          <a:p>
            <a:r>
              <a:rPr lang="ru-RU" altLang="ru-RU" sz="4000" b="1" dirty="0">
                <a:solidFill>
                  <a:srgbClr val="E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Курская битва</a:t>
            </a:r>
            <a:r>
              <a:rPr lang="ru-RU" altLang="ru-RU" sz="4000" dirty="0">
                <a:solidFill>
                  <a:srgbClr val="E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altLang="ru-RU" sz="4000" dirty="0">
                <a:solidFill>
                  <a:srgbClr val="EA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июля  – 23 августа 1943</a:t>
            </a:r>
            <a:endParaRPr lang="ru-RU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485" y="1463650"/>
            <a:ext cx="322099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44824"/>
            <a:ext cx="2390453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695" y="1844824"/>
            <a:ext cx="2265792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9649" y="5709905"/>
            <a:ext cx="2376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dirty="0">
                <a:solidFill>
                  <a:srgbClr val="C00000"/>
                </a:solidFill>
              </a:rPr>
              <a:t>Генерал  К.К</a:t>
            </a:r>
            <a:r>
              <a:rPr lang="ru-RU" altLang="ru-RU" b="1" dirty="0" smtClean="0">
                <a:solidFill>
                  <a:srgbClr val="C00000"/>
                </a:solidFill>
              </a:rPr>
              <a:t>. Рокоссовский</a:t>
            </a:r>
            <a:r>
              <a:rPr lang="ru-RU" altLang="ru-RU" b="1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98694" y="5709904"/>
            <a:ext cx="2265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dirty="0">
                <a:solidFill>
                  <a:srgbClr val="C00000"/>
                </a:solidFill>
              </a:rPr>
              <a:t>Генерал </a:t>
            </a:r>
          </a:p>
          <a:p>
            <a:r>
              <a:rPr lang="ru-RU" altLang="ru-RU" b="1" dirty="0">
                <a:solidFill>
                  <a:srgbClr val="C00000"/>
                </a:solidFill>
              </a:rPr>
              <a:t>Н. Ф. Ватутин </a:t>
            </a:r>
          </a:p>
        </p:txBody>
      </p:sp>
    </p:spTree>
    <p:extLst>
      <p:ext uri="{BB962C8B-B14F-4D97-AF65-F5344CB8AC3E}">
        <p14:creationId xmlns:p14="http://schemas.microsoft.com/office/powerpoint/2010/main" val="57199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idx="1"/>
          </p:nvPr>
        </p:nvSpPr>
        <p:spPr>
          <a:xfrm>
            <a:off x="899592" y="0"/>
            <a:ext cx="8244408" cy="198884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4000" b="1" kern="1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Курская дуга.</a:t>
            </a:r>
          </a:p>
          <a:p>
            <a:pPr eaLnBrk="1" hangingPunct="1">
              <a:buFontTx/>
              <a:buNone/>
            </a:pPr>
            <a:r>
              <a:rPr lang="ru-RU" sz="2400" kern="1200" dirty="0" smtClean="0">
                <a:solidFill>
                  <a:prstClr val="black"/>
                </a:solidFill>
                <a:latin typeface="Calibri"/>
              </a:rPr>
              <a:t>  </a:t>
            </a:r>
            <a:r>
              <a:rPr lang="ru-RU" sz="2400" kern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Немецкое командование  планировало операцию </a:t>
            </a:r>
            <a:r>
              <a:rPr lang="ru-RU" sz="2400" b="1" kern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«Цитадель</a:t>
            </a:r>
            <a:r>
              <a:rPr lang="ru-RU" sz="2400" b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 </a:t>
            </a:r>
            <a:r>
              <a:rPr lang="ru-RU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летом 1943 года</a:t>
            </a:r>
            <a:r>
              <a:rPr lang="ru-RU" sz="2400" kern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Группы </a:t>
            </a:r>
            <a:r>
              <a:rPr lang="ru-RU" sz="2400" kern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должны были соединиться </a:t>
            </a:r>
            <a:r>
              <a:rPr lang="ru-RU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районе Курска, окружив войска Центрального и Воронежского фронтов Красной армии. </a:t>
            </a:r>
            <a:endParaRPr lang="ru-RU" sz="8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5" y="2276872"/>
            <a:ext cx="4824536" cy="4578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450" y="620688"/>
            <a:ext cx="8229600" cy="782960"/>
          </a:xfrm>
        </p:spPr>
        <p:txBody>
          <a:bodyPr/>
          <a:lstStyle/>
          <a:p>
            <a:r>
              <a:rPr lang="ru-RU" altLang="ru-RU" sz="3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Георгий Константинович </a:t>
            </a:r>
            <a:r>
              <a:rPr lang="ru-RU" altLang="ru-RU" sz="3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Жуков </a:t>
            </a:r>
            <a:r>
              <a:rPr lang="ru-RU" altLang="ru-RU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3200" dirty="0"/>
              <a:t>четырежды герой </a:t>
            </a:r>
            <a:r>
              <a:rPr lang="ru-RU" altLang="ru-RU" sz="3200" dirty="0" smtClean="0"/>
              <a:t>Советского </a:t>
            </a:r>
            <a:r>
              <a:rPr lang="ru-RU" altLang="ru-RU" sz="3200" dirty="0"/>
              <a:t>С</a:t>
            </a:r>
            <a:r>
              <a:rPr lang="ru-RU" altLang="ru-RU" sz="3200" dirty="0" smtClean="0"/>
              <a:t>оюза. </a:t>
            </a:r>
            <a:br>
              <a:rPr lang="ru-RU" altLang="ru-RU" sz="3200" dirty="0" smtClean="0"/>
            </a:br>
            <a:r>
              <a:rPr lang="ru-RU" altLang="ru-RU" sz="3200" dirty="0" smtClean="0"/>
              <a:t>Генерал-победа.</a:t>
            </a:r>
            <a:r>
              <a:rPr lang="ru-RU" altLang="ru-RU" sz="3200" dirty="0"/>
              <a:t/>
            </a:r>
            <a:br>
              <a:rPr lang="ru-RU" altLang="ru-RU" sz="3200" dirty="0"/>
            </a:br>
            <a:endParaRPr lang="ru-RU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097" y="1484784"/>
            <a:ext cx="4029805" cy="5373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810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8568952" cy="1143000"/>
          </a:xfrm>
        </p:spPr>
        <p:txBody>
          <a:bodyPr/>
          <a:lstStyle/>
          <a:p>
            <a:r>
              <a:rPr lang="ru-RU" altLang="ru-RU" sz="3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Иван </a:t>
            </a:r>
            <a:r>
              <a:rPr lang="ru-RU" altLang="ru-RU" sz="3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Данилович Черняховский</a:t>
            </a:r>
            <a:r>
              <a:rPr lang="ru-RU" altLang="ru-RU" sz="3800" b="1" dirty="0">
                <a:solidFill>
                  <a:srgbClr val="C00000"/>
                </a:solidFill>
              </a:rPr>
              <a:t> </a:t>
            </a:r>
            <a:br>
              <a:rPr lang="ru-RU" altLang="ru-RU" sz="3800" b="1" dirty="0">
                <a:solidFill>
                  <a:srgbClr val="C00000"/>
                </a:solidFill>
              </a:rPr>
            </a:br>
            <a:endParaRPr lang="ru-RU" sz="3800" b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84784"/>
            <a:ext cx="3600400" cy="518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80112" y="908720"/>
            <a:ext cx="338437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dirty="0"/>
              <a:t>Командовал танковой дивизией, танковым корпусом, армией и фронтом. Войска 60-й армии (Центральный фронт) под его командованием отличились в </a:t>
            </a:r>
            <a:r>
              <a:rPr lang="ru-RU" altLang="ru-RU" dirty="0" err="1"/>
              <a:t>Воронежско-Касторненской</a:t>
            </a:r>
            <a:r>
              <a:rPr lang="ru-RU" altLang="ru-RU" dirty="0"/>
              <a:t> операции, </a:t>
            </a:r>
            <a:r>
              <a:rPr lang="ru-RU" altLang="ru-RU" dirty="0">
                <a:solidFill>
                  <a:srgbClr val="C00000"/>
                </a:solidFill>
              </a:rPr>
              <a:t>Курской битве</a:t>
            </a:r>
            <a:r>
              <a:rPr lang="ru-RU" altLang="ru-RU" dirty="0"/>
              <a:t>, при форсировании </a:t>
            </a:r>
            <a:r>
              <a:rPr lang="ru-RU" altLang="ru-RU" dirty="0">
                <a:solidFill>
                  <a:srgbClr val="C00000"/>
                </a:solidFill>
              </a:rPr>
              <a:t>рек Десна и Днепр. </a:t>
            </a:r>
          </a:p>
        </p:txBody>
      </p:sp>
    </p:spTree>
    <p:extLst>
      <p:ext uri="{BB962C8B-B14F-4D97-AF65-F5344CB8AC3E}">
        <p14:creationId xmlns:p14="http://schemas.microsoft.com/office/powerpoint/2010/main" val="359654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961696"/>
              </p:ext>
            </p:extLst>
          </p:nvPr>
        </p:nvGraphicFramePr>
        <p:xfrm>
          <a:off x="1691680" y="3762815"/>
          <a:ext cx="6149593" cy="3110372"/>
        </p:xfrm>
        <a:graphic>
          <a:graphicData uri="http://schemas.openxmlformats.org/drawingml/2006/table">
            <a:tbl>
              <a:tblPr firstRow="1" firstCol="1" bandRow="1"/>
              <a:tblGrid>
                <a:gridCol w="578103"/>
                <a:gridCol w="506095"/>
                <a:gridCol w="506095"/>
                <a:gridCol w="506095"/>
                <a:gridCol w="506095"/>
                <a:gridCol w="506730"/>
                <a:gridCol w="506730"/>
                <a:gridCol w="506730"/>
                <a:gridCol w="506730"/>
                <a:gridCol w="506730"/>
                <a:gridCol w="506730"/>
                <a:gridCol w="506730"/>
              </a:tblGrid>
              <a:tr h="50405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М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О</a:t>
                      </a:r>
                      <a:r>
                        <a:rPr lang="ru-RU" sz="1100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808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r>
                        <a:rPr lang="ru-RU" sz="2000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Б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Е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Т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2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Л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Е</a:t>
                      </a:r>
                      <a:r>
                        <a:rPr lang="ru-RU" sz="1100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Г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61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Д</a:t>
                      </a:r>
                      <a:endParaRPr lang="ru-RU" sz="20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Е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59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А</a:t>
                      </a:r>
                      <a:r>
                        <a:rPr lang="ru-RU" sz="1100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Т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Ь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Е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035730"/>
              </p:ext>
            </p:extLst>
          </p:nvPr>
        </p:nvGraphicFramePr>
        <p:xfrm>
          <a:off x="1043608" y="44245"/>
          <a:ext cx="7848872" cy="3604987"/>
        </p:xfrm>
        <a:graphic>
          <a:graphicData uri="http://schemas.openxmlformats.org/drawingml/2006/table">
            <a:tbl>
              <a:tblPr firstRow="1" firstCol="1" bandRow="1"/>
              <a:tblGrid>
                <a:gridCol w="585723"/>
                <a:gridCol w="585723"/>
                <a:gridCol w="585723"/>
                <a:gridCol w="585723"/>
                <a:gridCol w="585723"/>
                <a:gridCol w="586581"/>
                <a:gridCol w="586581"/>
                <a:gridCol w="506735"/>
                <a:gridCol w="576064"/>
                <a:gridCol w="576064"/>
                <a:gridCol w="504056"/>
                <a:gridCol w="127143"/>
                <a:gridCol w="448921"/>
                <a:gridCol w="504056"/>
                <a:gridCol w="504056"/>
              </a:tblGrid>
              <a:tr h="4320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У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Д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Е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В</a:t>
                      </a: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405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405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Ш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У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М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Л</a:t>
                      </a: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43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А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Т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У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Т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340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Ж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У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К</a:t>
                      </a: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u="none" strike="noStrike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</a:t>
                      </a:r>
                      <a:r>
                        <a:rPr lang="ru-RU" sz="1100" u="none" strike="noStrike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3772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405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Ч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Е</a:t>
                      </a:r>
                      <a:endParaRPr lang="ru-R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Р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Н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Я</a:t>
                      </a:r>
                      <a:r>
                        <a:rPr lang="ru-RU" sz="1100" b="1" u="none" strike="noStrike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Х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О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С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 </a:t>
                      </a:r>
                      <a:r>
                        <a:rPr lang="ru-RU" sz="2000" dirty="0" smtClean="0"/>
                        <a:t>К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  </a:t>
                      </a:r>
                      <a:r>
                        <a:rPr lang="ru-RU" sz="20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980728"/>
            <a:ext cx="1944216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705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2952328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40957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70285" y="39422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Разведчик </a:t>
            </a:r>
            <a:r>
              <a:rPr lang="ru-RU" b="1" dirty="0">
                <a:solidFill>
                  <a:srgbClr val="C00000"/>
                </a:solidFill>
              </a:rPr>
              <a:t>Николай Кузнецов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/>
              <a:t>был заброшен в тыл врага в августе 1942 </a:t>
            </a:r>
            <a:r>
              <a:rPr lang="ru-RU" dirty="0" smtClean="0"/>
              <a:t>года.</a:t>
            </a:r>
            <a:r>
              <a:rPr lang="ru-RU" dirty="0"/>
              <a:t> Николай участвовал в разработке операций   и в уничтожении противника.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23728" y="5860003"/>
            <a:ext cx="6688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</a:t>
            </a:r>
            <a:r>
              <a:rPr lang="ru-RU" dirty="0" smtClean="0"/>
              <a:t>аш земляк, учился  в </a:t>
            </a:r>
            <a:r>
              <a:rPr lang="ru-RU" dirty="0"/>
              <a:t>сельскохозяйственном техникуме </a:t>
            </a:r>
            <a:r>
              <a:rPr lang="ru-RU" dirty="0" smtClean="0"/>
              <a:t>города  Тюмени.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694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8229600" cy="1714202"/>
          </a:xfrm>
        </p:spPr>
        <p:txBody>
          <a:bodyPr/>
          <a:lstStyle/>
          <a:p>
            <a:r>
              <a:rPr lang="ru-RU" sz="3200" b="1" kern="1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Танковое  сражение под Прохоровкой.</a:t>
            </a:r>
            <a: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Самое крупное встречное танковое сражение за всю историю Второй Мировой войны в котором участвовало с обеих сторон одновременно 1200 </a:t>
            </a:r>
            <a:r>
              <a:rPr lang="ru-RU" sz="2400" kern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танков </a:t>
            </a:r>
            <a:r>
              <a:rPr lang="ru-RU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400" kern="12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400" kern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САУ.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Враг понес большие потери. 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60848"/>
            <a:ext cx="770157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779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1143000"/>
          </a:xfrm>
        </p:spPr>
        <p:txBody>
          <a:bodyPr/>
          <a:lstStyle/>
          <a:p>
            <a:r>
              <a:rPr lang="ru-RU" altLang="ru-RU" sz="3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 Матвеевич Матросов</a:t>
            </a:r>
            <a:r>
              <a:rPr lang="ru-RU" altLang="ru-RU" sz="3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altLang="ru-RU" sz="3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3800" b="1" dirty="0">
                <a:latin typeface="Arial" panose="020B0604020202020204" pitchFamily="34" charset="0"/>
                <a:cs typeface="Arial" panose="020B0604020202020204" pitchFamily="34" charset="0"/>
              </a:rPr>
              <a:t>(1924-1943)  </a:t>
            </a:r>
            <a:r>
              <a:rPr lang="ru-RU" altLang="ru-RU" sz="3800" b="1" i="1" dirty="0">
                <a:latin typeface="Arial" panose="020B0604020202020204" pitchFamily="34" charset="0"/>
                <a:cs typeface="Arial" panose="020B0604020202020204" pitchFamily="34" charset="0"/>
              </a:rPr>
              <a:t>19 лет</a:t>
            </a:r>
            <a:endParaRPr lang="ru-RU" sz="3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34721" y="1403971"/>
            <a:ext cx="3509279" cy="5013176"/>
          </a:xfrm>
        </p:spPr>
        <p:txBody>
          <a:bodyPr/>
          <a:lstStyle/>
          <a:p>
            <a:pPr marL="0" indent="0">
              <a:buNone/>
            </a:pP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  <a:hlinkClick r:id="rId2" tooltip="Герой Советского Союза"/>
              </a:rPr>
              <a:t>Герой Советского Союза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, рядовой пехоты. Совершил самоотверженный подвиг, закрыв своей грудью 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  <a:hlinkClick r:id="rId3" tooltip="Амбразура"/>
              </a:rPr>
              <a:t>амбразуру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 немецкого </a:t>
            </a:r>
            <a:r>
              <a:rPr lang="ru-RU" altLang="ru-RU" i="1" dirty="0">
                <a:latin typeface="Arial" panose="020B0604020202020204" pitchFamily="34" charset="0"/>
                <a:cs typeface="Arial" panose="020B0604020202020204" pitchFamily="34" charset="0"/>
                <a:hlinkClick r:id="rId4" tooltip="Дзот"/>
              </a:rPr>
              <a:t>дзота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80" y="1484784"/>
            <a:ext cx="4481513" cy="493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73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4429125" y="1262836"/>
            <a:ext cx="4471987" cy="1143000"/>
          </a:xfrm>
        </p:spPr>
        <p:txBody>
          <a:bodyPr/>
          <a:lstStyle/>
          <a:p>
            <a:pPr eaLnBrk="1" hangingPunct="1"/>
            <a:r>
              <a:rPr lang="ru-RU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Победа! Как она досталась?</a:t>
            </a:r>
          </a:p>
        </p:txBody>
      </p:sp>
      <p:pic>
        <p:nvPicPr>
          <p:cNvPr id="3075" name="Picture 5" descr="http://zoopr.org.ua/img/f050713-4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1285875"/>
            <a:ext cx="3429000" cy="324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User\Рабочий стол\Рисунок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500438"/>
            <a:ext cx="3902075" cy="2925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184275" y="301625"/>
            <a:ext cx="7772400" cy="146208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4400" b="1" kern="0" dirty="0">
                <a:solidFill>
                  <a:srgbClr val="FF33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ВЕЛИКИЙ ДЕНЬ ПОБЕДЫ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143500" y="1032669"/>
            <a:ext cx="3813175" cy="4868069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endParaRPr lang="ru-RU" sz="3600" b="1" kern="0" dirty="0">
              <a:solidFill>
                <a:srgbClr val="000099"/>
              </a:solidFill>
              <a:latin typeface="+mn-lt"/>
              <a:cs typeface="+mn-cs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ru-RU" sz="3600" b="1" kern="0" dirty="0">
              <a:solidFill>
                <a:srgbClr val="000099"/>
              </a:solidFill>
              <a:latin typeface="+mn-lt"/>
              <a:cs typeface="+mn-cs"/>
            </a:endParaRPr>
          </a:p>
        </p:txBody>
      </p:sp>
      <p:pic>
        <p:nvPicPr>
          <p:cNvPr id="12293" name="Рисунок 4" descr="J0076146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64175" y="2990850"/>
            <a:ext cx="103188" cy="4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User\Desktop\Все фото\9 мая 2010\IMG_43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1124744"/>
            <a:ext cx="3959225" cy="570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64174" y="1032669"/>
            <a:ext cx="349250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Нет, не забудет наш народ</a:t>
            </a:r>
          </a:p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Тот страшный год – войны начало</a:t>
            </a:r>
          </a:p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И наш победный, славный год, </a:t>
            </a:r>
          </a:p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Когда войны уже не стало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рямоугольник 1"/>
          <p:cNvSpPr>
            <a:spLocks noChangeArrowheads="1"/>
          </p:cNvSpPr>
          <p:nvPr/>
        </p:nvSpPr>
        <p:spPr bwMode="auto">
          <a:xfrm>
            <a:off x="1071563" y="692696"/>
            <a:ext cx="3857625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 smtClean="0"/>
              <a:t>План «</a:t>
            </a:r>
            <a:r>
              <a:rPr lang="ru-RU" sz="2800" b="1" dirty="0" smtClean="0"/>
              <a:t>Барбаросса»</a:t>
            </a:r>
            <a:r>
              <a:rPr lang="ru-RU" sz="2800" dirty="0" smtClean="0"/>
              <a:t> (блицкриг) – это  стратегия молниеносного за 6-7 недель захвата нашей страны.</a:t>
            </a:r>
            <a:endParaRPr lang="ru-RU" sz="2800" dirty="0"/>
          </a:p>
        </p:txBody>
      </p:sp>
      <p:sp>
        <p:nvSpPr>
          <p:cNvPr id="5123" name="Прямоугольник 2"/>
          <p:cNvSpPr>
            <a:spLocks noChangeArrowheads="1"/>
          </p:cNvSpPr>
          <p:nvPr/>
        </p:nvSpPr>
        <p:spPr bwMode="auto">
          <a:xfrm>
            <a:off x="4716016" y="3133315"/>
            <a:ext cx="432048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600" dirty="0" smtClean="0"/>
              <a:t>План </a:t>
            </a:r>
            <a:r>
              <a:rPr lang="ru-RU" sz="2600" b="1" dirty="0" smtClean="0"/>
              <a:t>«Ост» </a:t>
            </a:r>
            <a:r>
              <a:rPr lang="ru-RU" sz="2600" dirty="0" smtClean="0"/>
              <a:t>предусматривал расчленение территории СССР, использование ее природных богатств, уничтожение населения за 40-50 лет до 140 млн. человек.</a:t>
            </a:r>
            <a:endParaRPr lang="ru-RU" sz="2600" dirty="0"/>
          </a:p>
        </p:txBody>
      </p:sp>
      <p:pic>
        <p:nvPicPr>
          <p:cNvPr id="5124" name="Picture 2" descr="http://news.am/pic/news/1105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88" y="285750"/>
            <a:ext cx="3786187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4" descr="http://im3-tub-ru.yandex.net/i?id=86262045-51-72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88" y="3486150"/>
            <a:ext cx="3598862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8064" y="499710"/>
            <a:ext cx="3995936" cy="5937523"/>
          </a:xfrm>
        </p:spPr>
        <p:txBody>
          <a:bodyPr/>
          <a:lstStyle/>
          <a:p>
            <a:pPr lvl="0" algn="ctr" eaLnBrk="1" hangingPunct="1">
              <a:spcBef>
                <a:spcPct val="0"/>
              </a:spcBef>
              <a:buNone/>
            </a:pPr>
            <a:r>
              <a:rPr lang="ru-RU" altLang="ru-RU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помнит каждый человек</a:t>
            </a:r>
          </a:p>
          <a:p>
            <a:pPr lvl="0" algn="ctr" eaLnBrk="1" hangingPunct="1">
              <a:spcBef>
                <a:spcPct val="0"/>
              </a:spcBef>
              <a:buNone/>
            </a:pPr>
            <a:r>
              <a:rPr lang="ru-RU" altLang="ru-RU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Войны великие сраженья</a:t>
            </a:r>
          </a:p>
          <a:p>
            <a:pPr lvl="0" algn="ctr" eaLnBrk="1" hangingPunct="1">
              <a:spcBef>
                <a:spcPct val="0"/>
              </a:spcBef>
              <a:buNone/>
            </a:pPr>
            <a:r>
              <a:rPr lang="ru-RU" altLang="ru-RU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передаст из века в век</a:t>
            </a:r>
          </a:p>
          <a:p>
            <a:pPr lvl="0" algn="ctr" eaLnBrk="1" hangingPunct="1">
              <a:spcBef>
                <a:spcPct val="0"/>
              </a:spcBef>
              <a:buNone/>
            </a:pPr>
            <a:r>
              <a:rPr lang="ru-RU" altLang="ru-RU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поколенья </a:t>
            </a:r>
            <a:r>
              <a:rPr lang="ru-RU" altLang="ru-RU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поколенье</a:t>
            </a:r>
            <a:r>
              <a:rPr lang="ru-RU" altLang="ru-RU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dirty="0"/>
          </a:p>
        </p:txBody>
      </p:sp>
      <p:pic>
        <p:nvPicPr>
          <p:cNvPr id="2050" name="Picture 2" descr="C:\Users\User\Desktop\Все фото\9 мая 2010\IMG_43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0688"/>
            <a:ext cx="424847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23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4438" y="0"/>
            <a:ext cx="7929562" cy="2000250"/>
          </a:xfrm>
        </p:spPr>
        <p:txBody>
          <a:bodyPr/>
          <a:lstStyle/>
          <a:p>
            <a:pPr eaLnBrk="1" hangingPunct="1"/>
            <a:r>
              <a:rPr lang="ru-RU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Великая Победа.</a:t>
            </a:r>
          </a:p>
        </p:txBody>
      </p:sp>
      <p:sp>
        <p:nvSpPr>
          <p:cNvPr id="2051" name="AutoShape 10" descr="http://img0.liveinternet.ru/images/attach/c/8/100/669/100669492_74143651_3135728_0a12d4ee920b8f343f6b1298e6c414d5.gif"/>
          <p:cNvSpPr>
            <a:spLocks noChangeAspect="1" noChangeArrowheads="1"/>
          </p:cNvSpPr>
          <p:nvPr/>
        </p:nvSpPr>
        <p:spPr bwMode="auto">
          <a:xfrm>
            <a:off x="84138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2" name="AutoShape 12" descr="http://img0.liveinternet.ru/images/attach/c/8/100/669/100669492_74143651_3135728_0a12d4ee920b8f343f6b1298e6c414d5.gif"/>
          <p:cNvSpPr>
            <a:spLocks noChangeAspect="1" noChangeArrowheads="1"/>
          </p:cNvSpPr>
          <p:nvPr/>
        </p:nvSpPr>
        <p:spPr bwMode="auto">
          <a:xfrm>
            <a:off x="84138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" name="Picture 2" descr="C:\Documents and Settings\User\Рабочий стол\Рисунок3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2000240"/>
            <a:ext cx="5429288" cy="4263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1500119"/>
            <a:ext cx="9144000" cy="53578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TextBox 2"/>
          <p:cNvGrpSpPr/>
          <p:nvPr/>
        </p:nvGrpSpPr>
        <p:grpSpPr>
          <a:xfrm>
            <a:off x="262080" y="262080"/>
            <a:ext cx="8405640" cy="1493640"/>
            <a:chOff x="262080" y="262080"/>
            <a:chExt cx="8405640" cy="1493640"/>
          </a:xfrm>
        </p:grpSpPr>
        <p:pic>
          <p:nvPicPr>
            <p:cNvPr id="4" name="TextBox 2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262080" y="262080"/>
              <a:ext cx="8405640" cy="9633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Полилиния 4"/>
            <p:cNvSpPr/>
            <p:nvPr/>
          </p:nvSpPr>
          <p:spPr>
            <a:xfrm>
              <a:off x="357120" y="357120"/>
              <a:ext cx="8215560" cy="13986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ru-RU" sz="4400" b="0" i="1" u="none" strike="noStrike" baseline="0">
                  <a:ln>
                    <a:noFill/>
                  </a:ln>
                  <a:solidFill>
                    <a:srgbClr val="FFFF00"/>
                  </a:solidFill>
                  <a:latin typeface="Corbel" pitchFamily="34"/>
                  <a:ea typeface="DejaVu Sans" pitchFamily="2"/>
                  <a:cs typeface="DejaVu Sans" pitchFamily="2"/>
                </a:rPr>
                <a:t>Всем спасибо за внимание!!!</a:t>
              </a:r>
            </a:p>
          </p:txBody>
        </p:sp>
      </p:grpSp>
      <p:pic>
        <p:nvPicPr>
          <p:cNvPr id="6" name="Picture 10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715000" y="2000160"/>
            <a:ext cx="1905120" cy="194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067279" y="3141719"/>
            <a:ext cx="180000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 rot="1956000">
            <a:off x="3191853" y="1784908"/>
            <a:ext cx="1224000" cy="12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 rot="1956000">
            <a:off x="4145950" y="2250417"/>
            <a:ext cx="1224000" cy="1223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 rot="1956000">
            <a:off x="288453" y="2535869"/>
            <a:ext cx="1224000" cy="12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 rot="1956000">
            <a:off x="5503442" y="3821331"/>
            <a:ext cx="1223639" cy="12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643039" y="2000160"/>
            <a:ext cx="1800360" cy="180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572160" y="1928879"/>
            <a:ext cx="1800360" cy="180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2755873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3680" y="764704"/>
            <a:ext cx="8229600" cy="1143000"/>
          </a:xfrm>
        </p:spPr>
        <p:txBody>
          <a:bodyPr/>
          <a:lstStyle/>
          <a:p>
            <a:pPr lvl="0" eaLnBrk="1" hangingPunct="1"/>
            <a:r>
              <a:rPr lang="ru-RU" altLang="ru-RU" sz="4000" kern="1200" dirty="0" smtClean="0">
                <a:solidFill>
                  <a:srgbClr val="000000"/>
                </a:solidFill>
                <a:latin typeface="Arial" charset="0"/>
              </a:rPr>
              <a:t>А. Гитлер </a:t>
            </a:r>
            <a:r>
              <a:rPr lang="ru-RU" altLang="ru-RU" sz="4000" kern="1200" dirty="0">
                <a:solidFill>
                  <a:srgbClr val="000000"/>
                </a:solidFill>
                <a:latin typeface="Arial" charset="0"/>
              </a:rPr>
              <a:t>планировал захват по трем </a:t>
            </a:r>
            <a:r>
              <a:rPr lang="ru-RU" altLang="ru-RU" sz="4000" kern="1200" dirty="0" smtClean="0">
                <a:solidFill>
                  <a:srgbClr val="000000"/>
                </a:solidFill>
                <a:latin typeface="Arial" charset="0"/>
              </a:rPr>
              <a:t>направлениям: Ленинград, Москва и юг страны. </a:t>
            </a:r>
            <a:r>
              <a:rPr lang="ru-RU" altLang="ru-RU" sz="4000" kern="1200" dirty="0">
                <a:solidFill>
                  <a:srgbClr val="000000"/>
                </a:solidFill>
                <a:latin typeface="Arial" charset="0"/>
              </a:rPr>
              <a:t/>
            </a:r>
            <a:br>
              <a:rPr lang="ru-RU" altLang="ru-RU" sz="4000" kern="1200" dirty="0">
                <a:solidFill>
                  <a:srgbClr val="000000"/>
                </a:solidFill>
                <a:latin typeface="Arial" charset="0"/>
              </a:rPr>
            </a:b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63" y="2060848"/>
            <a:ext cx="341972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12"/>
          <p:cNvSpPr>
            <a:spLocks noChangeArrowheads="1"/>
          </p:cNvSpPr>
          <p:nvPr/>
        </p:nvSpPr>
        <p:spPr bwMode="auto">
          <a:xfrm>
            <a:off x="4697452" y="3356992"/>
            <a:ext cx="1101725" cy="1008062"/>
          </a:xfrm>
          <a:custGeom>
            <a:avLst/>
            <a:gdLst>
              <a:gd name="T0" fmla="*/ 771514 w 21600"/>
              <a:gd name="T1" fmla="*/ 0 h 21600"/>
              <a:gd name="T2" fmla="*/ 771514 w 21600"/>
              <a:gd name="T3" fmla="*/ 567409 h 21600"/>
              <a:gd name="T4" fmla="*/ 165106 w 21600"/>
              <a:gd name="T5" fmla="*/ 1008063 h 21600"/>
              <a:gd name="T6" fmla="*/ 1101725 w 21600"/>
              <a:gd name="T7" fmla="*/ 283704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19"/>
          <p:cNvSpPr>
            <a:spLocks noChangeArrowheads="1"/>
          </p:cNvSpPr>
          <p:nvPr/>
        </p:nvSpPr>
        <p:spPr bwMode="auto">
          <a:xfrm flipV="1">
            <a:off x="4697452" y="4639520"/>
            <a:ext cx="1223962" cy="1079500"/>
          </a:xfrm>
          <a:custGeom>
            <a:avLst/>
            <a:gdLst>
              <a:gd name="T0" fmla="*/ 857113 w 21600"/>
              <a:gd name="T1" fmla="*/ 0 h 21600"/>
              <a:gd name="T2" fmla="*/ 857113 w 21600"/>
              <a:gd name="T3" fmla="*/ 607619 h 21600"/>
              <a:gd name="T4" fmla="*/ 183424 w 21600"/>
              <a:gd name="T5" fmla="*/ 1079500 h 21600"/>
              <a:gd name="T6" fmla="*/ 1223962 w 21600"/>
              <a:gd name="T7" fmla="*/ 30380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4697452" y="4228895"/>
            <a:ext cx="1871663" cy="576262"/>
          </a:xfrm>
          <a:prstGeom prst="rightArrow">
            <a:avLst>
              <a:gd name="adj1" fmla="val 50000"/>
              <a:gd name="adj2" fmla="val 8119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63" y="3055195"/>
            <a:ext cx="2395537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48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/>
          <p:nvPr/>
        </p:nvSpPr>
        <p:spPr>
          <a:xfrm>
            <a:off x="1187624" y="0"/>
            <a:ext cx="7956376" cy="133331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i="0" u="none" strike="noStrike" baseline="0" dirty="0">
                <a:ln>
                  <a:noFill/>
                </a:ln>
                <a:solidFill>
                  <a:srgbClr val="C00000"/>
                </a:solidFill>
                <a:latin typeface="Arial" pitchFamily="34"/>
                <a:ea typeface="DejaVu Sans" pitchFamily="2"/>
                <a:cs typeface="DejaVu Sans" pitchFamily="2"/>
              </a:rPr>
              <a:t>Численность вооружённых </a:t>
            </a:r>
            <a:r>
              <a:rPr lang="ru-RU" sz="2800" b="1" i="0" u="none" strike="noStrike" baseline="0" dirty="0" smtClean="0">
                <a:ln>
                  <a:noFill/>
                </a:ln>
                <a:solidFill>
                  <a:srgbClr val="C00000"/>
                </a:solidFill>
                <a:latin typeface="Arial" pitchFamily="34"/>
                <a:ea typeface="DejaVu Sans" pitchFamily="2"/>
                <a:cs typeface="DejaVu Sans" pitchFamily="2"/>
              </a:rPr>
              <a:t>сил,</a:t>
            </a:r>
            <a:r>
              <a:rPr lang="ru-RU" sz="2800" b="1" i="0" u="none" strike="noStrike" dirty="0" smtClean="0">
                <a:ln>
                  <a:noFill/>
                </a:ln>
                <a:solidFill>
                  <a:srgbClr val="C00000"/>
                </a:solidFill>
                <a:latin typeface="Arial" pitchFamily="34"/>
                <a:ea typeface="DejaVu Sans" pitchFamily="2"/>
                <a:cs typeface="DejaVu Sans" pitchFamily="2"/>
              </a:rPr>
              <a:t> </a:t>
            </a:r>
            <a:r>
              <a:rPr lang="ru-RU" sz="2800" b="1" i="0" u="none" strike="noStrike" baseline="0" dirty="0" smtClean="0">
                <a:ln>
                  <a:noFill/>
                </a:ln>
                <a:solidFill>
                  <a:srgbClr val="C00000"/>
                </a:solidFill>
                <a:latin typeface="Arial" pitchFamily="34"/>
                <a:ea typeface="DejaVu Sans" pitchFamily="2"/>
                <a:cs typeface="DejaVu Sans" pitchFamily="2"/>
              </a:rPr>
              <a:t>вступающих </a:t>
            </a:r>
            <a:r>
              <a:rPr lang="ru-RU" sz="2800" b="1" i="0" u="none" strike="noStrike" baseline="0" dirty="0">
                <a:ln>
                  <a:noFill/>
                </a:ln>
                <a:solidFill>
                  <a:srgbClr val="C00000"/>
                </a:solidFill>
                <a:latin typeface="Arial" pitchFamily="34"/>
                <a:ea typeface="DejaVu Sans" pitchFamily="2"/>
                <a:cs typeface="DejaVu Sans" pitchFamily="2"/>
              </a:rPr>
              <a:t>в войну </a:t>
            </a:r>
            <a:r>
              <a:rPr lang="ru-RU" sz="2800" b="1" i="0" u="none" strike="noStrike" baseline="0" dirty="0" smtClean="0">
                <a:ln>
                  <a:noFill/>
                </a:ln>
                <a:solidFill>
                  <a:srgbClr val="C00000"/>
                </a:solidFill>
                <a:latin typeface="Arial" pitchFamily="34"/>
                <a:ea typeface="DejaVu Sans" pitchFamily="2"/>
                <a:cs typeface="DejaVu Sans" pitchFamily="2"/>
              </a:rPr>
              <a:t>сторон.</a:t>
            </a:r>
            <a:r>
              <a:rPr lang="ru-RU" sz="2800" b="1" i="0" u="none" strike="noStrike" dirty="0" smtClean="0">
                <a:ln>
                  <a:noFill/>
                </a:ln>
                <a:solidFill>
                  <a:srgbClr val="C00000"/>
                </a:solidFill>
                <a:latin typeface="Arial" pitchFamily="34"/>
                <a:ea typeface="DejaVu Sans" pitchFamily="2"/>
                <a:cs typeface="DejaVu Sans" pitchFamily="2"/>
              </a:rPr>
              <a:t> </a:t>
            </a:r>
            <a:r>
              <a:rPr lang="ru-RU" sz="2800" b="1" i="0" u="none" strike="noStrike" baseline="0" dirty="0" smtClean="0">
                <a:ln>
                  <a:noFill/>
                </a:ln>
                <a:solidFill>
                  <a:srgbClr val="C00000"/>
                </a:solidFill>
                <a:latin typeface="Arial" pitchFamily="34"/>
                <a:ea typeface="DejaVu Sans" pitchFamily="2"/>
                <a:cs typeface="DejaVu Sans" pitchFamily="2"/>
              </a:rPr>
              <a:t>Июнь </a:t>
            </a:r>
            <a:r>
              <a:rPr lang="ru-RU" sz="2800" b="1" i="0" u="none" strike="noStrike" baseline="0" dirty="0">
                <a:ln>
                  <a:noFill/>
                </a:ln>
                <a:solidFill>
                  <a:srgbClr val="C00000"/>
                </a:solidFill>
                <a:latin typeface="Arial" pitchFamily="34"/>
                <a:ea typeface="DejaVu Sans" pitchFamily="2"/>
                <a:cs typeface="DejaVu Sans" pitchFamily="2"/>
              </a:rPr>
              <a:t>1941 </a:t>
            </a:r>
            <a:r>
              <a:rPr lang="ru-RU" sz="2800" b="1" i="0" u="none" strike="noStrike" baseline="0" dirty="0" smtClean="0">
                <a:ln>
                  <a:noFill/>
                </a:ln>
                <a:solidFill>
                  <a:srgbClr val="C00000"/>
                </a:solidFill>
                <a:latin typeface="Arial" pitchFamily="34"/>
                <a:ea typeface="DejaVu Sans" pitchFamily="2"/>
                <a:cs typeface="DejaVu Sans" pitchFamily="2"/>
              </a:rPr>
              <a:t>г.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800" b="1" dirty="0">
                <a:solidFill>
                  <a:srgbClr val="C00000"/>
                </a:solidFill>
                <a:latin typeface="Arial" pitchFamily="34"/>
                <a:ea typeface="DejaVu Sans" pitchFamily="2"/>
                <a:cs typeface="DejaVu Sans" pitchFamily="2"/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/>
                <a:ea typeface="DejaVu Sans" pitchFamily="2"/>
                <a:cs typeface="DejaVu Sans" pitchFamily="2"/>
              </a:rPr>
              <a:t>         </a:t>
            </a:r>
            <a:r>
              <a:rPr lang="ru-RU" sz="2800" b="1" dirty="0" smtClean="0">
                <a:latin typeface="Arial" pitchFamily="34"/>
                <a:ea typeface="DejaVu Sans" pitchFamily="2"/>
                <a:cs typeface="DejaVu Sans" pitchFamily="2"/>
              </a:rPr>
              <a:t>О чем говорят цифры?</a:t>
            </a:r>
            <a:endParaRPr lang="ru-RU" sz="2800" b="1" i="0" u="none" strike="noStrike" baseline="0" dirty="0">
              <a:ln>
                <a:noFill/>
              </a:ln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3" name="Text Box 6"/>
          <p:cNvSpPr/>
          <p:nvPr/>
        </p:nvSpPr>
        <p:spPr>
          <a:xfrm>
            <a:off x="942619" y="1916279"/>
            <a:ext cx="2439360" cy="568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ejaVu Sans" pitchFamily="2"/>
                <a:cs typeface="DejaVu Sans" pitchFamily="2"/>
              </a:rPr>
              <a:t>Германия</a:t>
            </a:r>
          </a:p>
        </p:txBody>
      </p:sp>
      <p:sp>
        <p:nvSpPr>
          <p:cNvPr id="4" name="AutoShape 5"/>
          <p:cNvSpPr/>
          <p:nvPr/>
        </p:nvSpPr>
        <p:spPr>
          <a:xfrm>
            <a:off x="971600" y="1481434"/>
            <a:ext cx="4176464" cy="4824360"/>
          </a:xfrm>
          <a:custGeom>
            <a:avLst>
              <a:gd name="f0" fmla="val 15266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gradFill>
            <a:gsLst>
              <a:gs pos="0">
                <a:srgbClr val="890603"/>
              </a:gs>
              <a:gs pos="50000">
                <a:srgbClr val="000000"/>
              </a:gs>
              <a:gs pos="100000">
                <a:srgbClr val="890603"/>
              </a:gs>
            </a:gsLst>
            <a:lin ang="5400000"/>
          </a:gradFill>
          <a:ln w="9360">
            <a:solidFill>
              <a:srgbClr val="FFFFFF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5" name="AutoShape 27"/>
          <p:cNvSpPr/>
          <p:nvPr/>
        </p:nvSpPr>
        <p:spPr>
          <a:xfrm flipH="1">
            <a:off x="5148064" y="1484279"/>
            <a:ext cx="3993056" cy="4753080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gradFill>
            <a:gsLst>
              <a:gs pos="0">
                <a:srgbClr val="FF131F"/>
              </a:gs>
              <a:gs pos="50000">
                <a:srgbClr val="CC3300"/>
              </a:gs>
              <a:gs pos="100000">
                <a:srgbClr val="FF131F"/>
              </a:gs>
            </a:gsLst>
            <a:lin ang="5400000"/>
          </a:gradFill>
          <a:ln w="9360">
            <a:solidFill>
              <a:srgbClr val="FFFFFF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</p:txBody>
      </p:sp>
      <p:sp>
        <p:nvSpPr>
          <p:cNvPr id="6" name="Text Box 31"/>
          <p:cNvSpPr/>
          <p:nvPr/>
        </p:nvSpPr>
        <p:spPr>
          <a:xfrm>
            <a:off x="6598980" y="1916279"/>
            <a:ext cx="1375560" cy="568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ejaVu Sans" pitchFamily="2"/>
                <a:cs typeface="DejaVu Sans" pitchFamily="2"/>
              </a:rPr>
              <a:t>СССР</a:t>
            </a:r>
          </a:p>
        </p:txBody>
      </p:sp>
      <p:sp>
        <p:nvSpPr>
          <p:cNvPr id="7" name="Text Box 32"/>
          <p:cNvSpPr/>
          <p:nvPr/>
        </p:nvSpPr>
        <p:spPr>
          <a:xfrm>
            <a:off x="942618" y="5057640"/>
            <a:ext cx="2981310" cy="15100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ejaVu Sans" pitchFamily="2"/>
                <a:cs typeface="DejaVu Sans" pitchFamily="2"/>
              </a:rPr>
              <a:t>5,5 млн</a:t>
            </a:r>
            <a:r>
              <a:rPr lang="ru-RU" b="1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ejaVu Sans" pitchFamily="2"/>
                <a:cs typeface="DejaVu Sans" pitchFamily="2"/>
              </a:rPr>
              <a:t>. человек</a:t>
            </a:r>
            <a:endParaRPr lang="ru-RU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34"/>
              <a:ea typeface="DejaVu Sans" pitchFamily="2"/>
              <a:cs typeface="DejaVu 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ejaVu Sans" pitchFamily="2"/>
                <a:cs typeface="DejaVu Sans" pitchFamily="2"/>
              </a:rPr>
              <a:t>190 дивизий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ejaVu Sans" pitchFamily="2"/>
                <a:cs typeface="DejaVu Sans" pitchFamily="2"/>
              </a:rPr>
              <a:t>4 300 танков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ejaVu Sans" pitchFamily="2"/>
                <a:cs typeface="DejaVu Sans" pitchFamily="2"/>
              </a:rPr>
              <a:t>5 000 самолётов</a:t>
            </a:r>
          </a:p>
        </p:txBody>
      </p:sp>
      <p:sp>
        <p:nvSpPr>
          <p:cNvPr id="8" name="Text Box 33"/>
          <p:cNvSpPr/>
          <p:nvPr/>
        </p:nvSpPr>
        <p:spPr>
          <a:xfrm>
            <a:off x="6143760" y="5057640"/>
            <a:ext cx="3125879" cy="151003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ejaVu Sans" pitchFamily="2"/>
                <a:cs typeface="DejaVu Sans" pitchFamily="2"/>
              </a:rPr>
              <a:t>2,9 млн. человек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ejaVu Sans" pitchFamily="2"/>
                <a:cs typeface="DejaVu Sans" pitchFamily="2"/>
              </a:rPr>
              <a:t>170 дивизий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ejaVu Sans" pitchFamily="2"/>
                <a:cs typeface="DejaVu Sans" pitchFamily="2"/>
              </a:rPr>
              <a:t>15</a:t>
            </a:r>
            <a:r>
              <a:rPr lang="ru-RU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ejaVu Sans" pitchFamily="2"/>
                <a:cs typeface="DejaVu Sans" pitchFamily="2"/>
              </a:rPr>
              <a:t>00 танков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ejaVu Sans" pitchFamily="2"/>
                <a:cs typeface="DejaVu Sans" pitchFamily="2"/>
              </a:rPr>
              <a:t>1</a:t>
            </a:r>
            <a:r>
              <a:rPr lang="ru-RU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ejaVu Sans" pitchFamily="2"/>
                <a:cs typeface="DejaVu Sans" pitchFamily="2"/>
              </a:rPr>
              <a:t> </a:t>
            </a:r>
            <a:r>
              <a:rPr lang="en-US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ejaVu Sans" pitchFamily="2"/>
                <a:cs typeface="DejaVu Sans" pitchFamily="2"/>
              </a:rPr>
              <a:t>5</a:t>
            </a:r>
            <a:r>
              <a:rPr lang="ru-RU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DejaVu Sans" pitchFamily="2"/>
                <a:cs typeface="DejaVu Sans" pitchFamily="2"/>
              </a:rPr>
              <a:t>00 самолётов</a:t>
            </a:r>
          </a:p>
        </p:txBody>
      </p:sp>
      <p:pic>
        <p:nvPicPr>
          <p:cNvPr id="9" name="Рисунок 1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71600" y="2736883"/>
            <a:ext cx="2381399" cy="238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1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143760" y="2714760"/>
            <a:ext cx="2286000" cy="228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7793205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b.pix.ge:81/k/mj1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35887" y="836712"/>
            <a:ext cx="4357687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vyacshennaya_vojna_minus-_Vstavaj_strana_ogromnaya_3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358188" y="6072188"/>
            <a:ext cx="44767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971600" y="17374"/>
            <a:ext cx="8172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/>
              <a:t> На защиту Родины поднялись все! Каждый сделал все от него зависящее, чтобы приблизить </a:t>
            </a:r>
            <a:r>
              <a:rPr lang="ru-RU" sz="2600" b="1" dirty="0" smtClean="0"/>
              <a:t>Победу!</a:t>
            </a:r>
            <a:endParaRPr lang="ru-RU" sz="2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3608" y="864356"/>
            <a:ext cx="5582304" cy="575657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0">
            <a:spAutoFit/>
          </a:bodyPr>
          <a:lstStyle/>
          <a:p>
            <a:pPr lvl="0" indent="228600" algn="just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dirty="0" smtClean="0">
                <a:latin typeface="Arial" pitchFamily="34"/>
                <a:ea typeface="Times New Roman" pitchFamily="18"/>
                <a:cs typeface="Times New Roman" pitchFamily="18"/>
              </a:rPr>
              <a:t>Грянула война</a:t>
            </a:r>
            <a:r>
              <a:rPr lang="ru-RU" sz="2400" b="0" i="0" u="none" strike="noStrike" baseline="0" dirty="0">
                <a:ln>
                  <a:noFill/>
                </a:ln>
                <a:latin typeface="Arial" pitchFamily="34"/>
                <a:ea typeface="Times New Roman" pitchFamily="18"/>
                <a:cs typeface="Times New Roman" pitchFamily="18"/>
              </a:rPr>
              <a:t>, и из нашего села </a:t>
            </a:r>
            <a:r>
              <a:rPr lang="ru-RU" dirty="0">
                <a:latin typeface="Arial" pitchFamily="34"/>
                <a:ea typeface="Times New Roman" pitchFamily="18"/>
                <a:cs typeface="Times New Roman" pitchFamily="18"/>
              </a:rPr>
              <a:t>мужское </a:t>
            </a:r>
            <a:r>
              <a:rPr lang="ru-RU" dirty="0" smtClean="0">
                <a:latin typeface="Arial" pitchFamily="34"/>
                <a:ea typeface="Times New Roman" pitchFamily="18"/>
                <a:cs typeface="Times New Roman" pitchFamily="18"/>
              </a:rPr>
              <a:t>население стали </a:t>
            </a:r>
            <a:r>
              <a:rPr lang="ru-RU" sz="2400" b="0" i="0" u="none" strike="noStrike" baseline="0" dirty="0" smtClean="0">
                <a:ln>
                  <a:noFill/>
                </a:ln>
                <a:latin typeface="Arial" pitchFamily="34"/>
                <a:ea typeface="Times New Roman" pitchFamily="18"/>
                <a:cs typeface="Times New Roman" pitchFamily="18"/>
              </a:rPr>
              <a:t>мобилизовать </a:t>
            </a:r>
            <a:r>
              <a:rPr lang="ru-RU" sz="2400" b="0" i="0" u="none" strike="noStrike" baseline="0" dirty="0">
                <a:ln>
                  <a:noFill/>
                </a:ln>
                <a:latin typeface="Arial" pitchFamily="34"/>
                <a:ea typeface="Times New Roman" pitchFamily="18"/>
                <a:cs typeface="Times New Roman" pitchFamily="18"/>
              </a:rPr>
              <a:t>в действующую Красную </a:t>
            </a:r>
            <a:r>
              <a:rPr lang="ru-RU" sz="2400" b="0" i="0" u="none" strike="noStrike" baseline="0" dirty="0" smtClean="0">
                <a:ln>
                  <a:noFill/>
                </a:ln>
                <a:latin typeface="Arial" pitchFamily="34"/>
                <a:ea typeface="Times New Roman" pitchFamily="18"/>
                <a:cs typeface="Times New Roman" pitchFamily="18"/>
              </a:rPr>
              <a:t>Армию. </a:t>
            </a:r>
            <a:r>
              <a:rPr lang="ru-RU" sz="2400" b="0" i="0" u="none" strike="noStrike" baseline="0" dirty="0">
                <a:ln>
                  <a:noFill/>
                </a:ln>
                <a:latin typeface="Arial" pitchFamily="34"/>
                <a:ea typeface="Times New Roman" pitchFamily="18"/>
                <a:cs typeface="Times New Roman" pitchFamily="18"/>
              </a:rPr>
              <a:t>Наши односельчане воевали на всех фронтах, где гремела Отечественная война. </a:t>
            </a:r>
            <a:r>
              <a:rPr lang="ru-RU" sz="2400" b="0" i="0" u="none" strike="noStrike" baseline="0" dirty="0">
                <a:ln>
                  <a:noFill/>
                </a:ln>
                <a:latin typeface="Arial" pitchFamily="34"/>
                <a:ea typeface="Times New Roman" pitchFamily="18"/>
                <a:cs typeface="Times New Roman" pitchFamily="18"/>
                <a:hlinkClick r:id="rId3" action="ppaction://hlinkfile"/>
              </a:rPr>
              <a:t>Многие не вернулись с войны</a:t>
            </a:r>
            <a:r>
              <a:rPr lang="ru-RU" sz="2400" b="0" i="0" u="none" strike="noStrike" baseline="0" dirty="0">
                <a:ln>
                  <a:noFill/>
                </a:ln>
                <a:latin typeface="Arial" pitchFamily="34"/>
                <a:ea typeface="Times New Roman" pitchFamily="18"/>
                <a:cs typeface="Times New Roman" pitchFamily="18"/>
              </a:rPr>
              <a:t>: пали смертью храбрых, пропали без вести. </a:t>
            </a:r>
            <a:r>
              <a:rPr lang="ru-RU" dirty="0">
                <a:latin typeface="Arial" pitchFamily="34"/>
                <a:ea typeface="Times New Roman" pitchFamily="18"/>
                <a:cs typeface="Times New Roman" pitchFamily="18"/>
              </a:rPr>
              <a:t>В</a:t>
            </a:r>
            <a:r>
              <a:rPr lang="ru-RU" sz="2400" b="0" i="0" u="none" strike="noStrike" baseline="0" dirty="0" smtClean="0">
                <a:ln>
                  <a:noFill/>
                </a:ln>
                <a:latin typeface="Arial" pitchFamily="34"/>
                <a:ea typeface="Times New Roman" pitchFamily="18"/>
                <a:cs typeface="Times New Roman" pitchFamily="18"/>
              </a:rPr>
              <a:t>ернувшиеся </a:t>
            </a:r>
            <a:r>
              <a:rPr lang="ru-RU" sz="2400" b="0" i="0" u="none" strike="noStrike" baseline="0" dirty="0">
                <a:ln>
                  <a:noFill/>
                </a:ln>
                <a:latin typeface="Arial" pitchFamily="34"/>
                <a:ea typeface="Times New Roman" pitchFamily="18"/>
                <a:cs typeface="Times New Roman" pitchFamily="18"/>
              </a:rPr>
              <a:t>с войны прожили недолго, </a:t>
            </a:r>
            <a:r>
              <a:rPr lang="ru-RU" sz="2400" b="0" i="0" u="none" strike="noStrike" baseline="0" dirty="0" smtClean="0">
                <a:ln>
                  <a:noFill/>
                </a:ln>
                <a:latin typeface="Arial" pitchFamily="34"/>
                <a:ea typeface="Times New Roman" pitchFamily="18"/>
                <a:cs typeface="Times New Roman" pitchFamily="18"/>
              </a:rPr>
              <a:t>из-за</a:t>
            </a:r>
            <a:r>
              <a:rPr lang="ru-RU" sz="2400" b="0" i="0" u="none" strike="noStrike" dirty="0" smtClean="0">
                <a:ln>
                  <a:noFill/>
                </a:ln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ru-RU" sz="2400" b="0" i="0" u="none" strike="noStrike" baseline="0" dirty="0" smtClean="0">
                <a:ln>
                  <a:noFill/>
                </a:ln>
                <a:latin typeface="Arial" pitchFamily="34"/>
                <a:ea typeface="Times New Roman" pitchFamily="18"/>
                <a:cs typeface="Times New Roman" pitchFamily="18"/>
              </a:rPr>
              <a:t>тяжелых ранений.  </a:t>
            </a:r>
            <a:r>
              <a:rPr lang="ru-RU" sz="2400" b="0" i="0" u="none" strike="noStrike" baseline="0" dirty="0">
                <a:ln>
                  <a:noFill/>
                </a:ln>
                <a:latin typeface="Arial" pitchFamily="34"/>
                <a:ea typeface="Times New Roman" pitchFamily="18"/>
                <a:cs typeface="Times New Roman" pitchFamily="18"/>
              </a:rPr>
              <a:t>Всего </a:t>
            </a:r>
            <a:r>
              <a:rPr lang="ru-RU" sz="2400" b="0" i="0" u="none" strike="noStrike" baseline="0" dirty="0" smtClean="0">
                <a:ln>
                  <a:noFill/>
                </a:ln>
                <a:latin typeface="Arial" pitchFamily="34"/>
                <a:ea typeface="Times New Roman" pitchFamily="18"/>
                <a:cs typeface="Times New Roman" pitchFamily="18"/>
              </a:rPr>
              <a:t>из Южной на </a:t>
            </a:r>
            <a:r>
              <a:rPr lang="ru-RU" sz="2400" b="0" i="0" u="none" strike="noStrike" baseline="0" dirty="0">
                <a:ln>
                  <a:noFill/>
                </a:ln>
                <a:latin typeface="Arial" pitchFamily="34"/>
                <a:ea typeface="Times New Roman" pitchFamily="18"/>
                <a:cs typeface="Times New Roman" pitchFamily="18"/>
              </a:rPr>
              <a:t>войну ушло </a:t>
            </a:r>
            <a:r>
              <a:rPr lang="ru-RU" sz="2400" b="0" i="0" u="sng" strike="noStrike" baseline="0" dirty="0" smtClean="0">
                <a:ln>
                  <a:noFill/>
                </a:ln>
                <a:solidFill>
                  <a:srgbClr val="C00000"/>
                </a:solidFill>
                <a:latin typeface="Arial" pitchFamily="34"/>
                <a:ea typeface="Times New Roman" pitchFamily="18"/>
                <a:cs typeface="Times New Roman" pitchFamily="18"/>
              </a:rPr>
              <a:t>46 </a:t>
            </a:r>
            <a:r>
              <a:rPr lang="ru-RU" sz="2400" b="0" i="0" u="sng" strike="noStrike" baseline="0" dirty="0">
                <a:ln>
                  <a:noFill/>
                </a:ln>
                <a:solidFill>
                  <a:srgbClr val="C00000"/>
                </a:solidFill>
                <a:latin typeface="Arial" pitchFamily="34"/>
                <a:ea typeface="Times New Roman" pitchFamily="18"/>
                <a:cs typeface="Times New Roman" pitchFamily="18"/>
              </a:rPr>
              <a:t>человек</a:t>
            </a:r>
            <a:r>
              <a:rPr lang="ru-RU" sz="2400" b="0" i="0" u="none" strike="noStrike" baseline="0" dirty="0">
                <a:ln>
                  <a:noFill/>
                </a:ln>
                <a:solidFill>
                  <a:srgbClr val="C00000"/>
                </a:solidFill>
                <a:latin typeface="Arial" pitchFamily="34"/>
                <a:ea typeface="Times New Roman" pitchFamily="18"/>
                <a:cs typeface="Times New Roman" pitchFamily="18"/>
              </a:rPr>
              <a:t>.</a:t>
            </a:r>
            <a:r>
              <a:rPr lang="ru-RU" sz="2400" b="0" i="0" u="none" strike="noStrike" baseline="0" dirty="0">
                <a:ln>
                  <a:noFill/>
                </a:ln>
                <a:latin typeface="Arial" pitchFamily="34"/>
                <a:ea typeface="Times New Roman" pitchFamily="18"/>
                <a:cs typeface="Times New Roman" pitchFamily="18"/>
              </a:rPr>
              <a:t> </a:t>
            </a:r>
            <a:r>
              <a:rPr lang="ru-RU" sz="2400" b="0" i="0" u="none" strike="noStrike" dirty="0" smtClean="0">
                <a:ln>
                  <a:noFill/>
                </a:ln>
                <a:latin typeface="Arial" pitchFamily="34"/>
                <a:ea typeface="Times New Roman" pitchFamily="18"/>
                <a:cs typeface="Times New Roman" pitchFamily="18"/>
              </a:rPr>
              <a:t> Погибло </a:t>
            </a:r>
            <a:r>
              <a:rPr lang="ru-RU" dirty="0" smtClean="0">
                <a:solidFill>
                  <a:srgbClr val="C00000"/>
                </a:solidFill>
                <a:latin typeface="Arial" pitchFamily="34"/>
                <a:ea typeface="Times New Roman" pitchFamily="18"/>
                <a:cs typeface="Times New Roman" pitchFamily="18"/>
              </a:rPr>
              <a:t>22</a:t>
            </a:r>
            <a:r>
              <a:rPr lang="ru-RU" sz="2400" b="0" i="0" u="none" strike="noStrike" baseline="0" dirty="0" smtClean="0">
                <a:ln>
                  <a:noFill/>
                </a:ln>
                <a:solidFill>
                  <a:srgbClr val="C00000"/>
                </a:solidFill>
                <a:latin typeface="Arial" pitchFamily="34"/>
                <a:ea typeface="Times New Roman" pitchFamily="18"/>
                <a:cs typeface="Times New Roman" pitchFamily="18"/>
                <a:hlinkClick r:id="rId4" action="ppaction://hlinkfile"/>
              </a:rPr>
              <a:t> человек</a:t>
            </a:r>
            <a:r>
              <a:rPr lang="ru-RU" sz="2400" b="0" i="0" u="none" strike="noStrike" baseline="0" dirty="0" smtClean="0">
                <a:ln>
                  <a:noFill/>
                </a:ln>
                <a:solidFill>
                  <a:srgbClr val="C00000"/>
                </a:solidFill>
                <a:latin typeface="Arial" pitchFamily="34"/>
                <a:ea typeface="Times New Roman" pitchFamily="18"/>
                <a:cs typeface="Times New Roman" pitchFamily="18"/>
              </a:rPr>
              <a:t>а</a:t>
            </a:r>
            <a:r>
              <a:rPr lang="ru-RU" dirty="0" smtClean="0">
                <a:solidFill>
                  <a:srgbClr val="C00000"/>
                </a:solidFill>
                <a:latin typeface="Arial" pitchFamily="34"/>
                <a:ea typeface="Times New Roman" pitchFamily="18"/>
                <a:cs typeface="Times New Roman" pitchFamily="18"/>
              </a:rPr>
              <a:t>.</a:t>
            </a:r>
            <a:r>
              <a:rPr lang="ru-RU" sz="2400" b="0" i="0" u="none" strike="noStrike" baseline="0" dirty="0" smtClean="0">
                <a:ln>
                  <a:noFill/>
                </a:ln>
                <a:solidFill>
                  <a:srgbClr val="C00000"/>
                </a:solidFill>
                <a:latin typeface="Arial" pitchFamily="34"/>
                <a:ea typeface="Times New Roman" pitchFamily="18"/>
                <a:cs typeface="Times New Roman" pitchFamily="18"/>
              </a:rPr>
              <a:t> </a:t>
            </a:r>
          </a:p>
          <a:p>
            <a:pPr lvl="0" indent="228600" algn="just"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dirty="0" smtClean="0">
                <a:latin typeface="Arial" pitchFamily="34"/>
                <a:ea typeface="Times New Roman" pitchFamily="18"/>
                <a:cs typeface="Times New Roman" pitchFamily="18"/>
              </a:rPr>
              <a:t>Мои односельчане в основном имели гражданскую специальность- тракторист, поэтому на войне были танкистами и шоферами.</a:t>
            </a:r>
            <a:endParaRPr lang="ru-RU" sz="2400" b="1" i="0" u="none" strike="noStrike" baseline="0" dirty="0">
              <a:ln>
                <a:noFill/>
              </a:ln>
              <a:latin typeface="Arial" pitchFamily="34"/>
              <a:ea typeface="Times New Roman" pitchFamily="18"/>
              <a:cs typeface="Times New Roman" pitchFamily="18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0877" y="180000"/>
            <a:ext cx="7573525" cy="68435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22860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4000" b="1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34"/>
                <a:ea typeface="Times New Roman" pitchFamily="18"/>
                <a:cs typeface="Times New Roman" pitchFamily="18"/>
              </a:rPr>
              <a:t>Мои земляки – фронтовики.</a:t>
            </a:r>
          </a:p>
        </p:txBody>
      </p:sp>
      <p:pic>
        <p:nvPicPr>
          <p:cNvPr id="4" name="Рисунок 6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786720" y="1214280"/>
            <a:ext cx="2290680" cy="1500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3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6848640" y="2857680"/>
            <a:ext cx="2295360" cy="3643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7880298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116632"/>
            <a:ext cx="78488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000" b="1" dirty="0">
                <a:solidFill>
                  <a:srgbClr val="C00000"/>
                </a:solidFill>
              </a:rPr>
              <a:t>Павел Иванович </a:t>
            </a:r>
            <a:r>
              <a:rPr lang="ru-RU" sz="3000" b="1" dirty="0" err="1">
                <a:solidFill>
                  <a:srgbClr val="C00000"/>
                </a:solidFill>
              </a:rPr>
              <a:t>Прудаев</a:t>
            </a:r>
            <a:r>
              <a:rPr lang="ru-RU" sz="3000" b="1" dirty="0">
                <a:solidFill>
                  <a:srgbClr val="C00000"/>
                </a:solidFill>
              </a:rPr>
              <a:t> (1913 -1942гг.)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5616" y="670630"/>
            <a:ext cx="80283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Родился </a:t>
            </a:r>
            <a:r>
              <a:rPr lang="ru-RU" dirty="0"/>
              <a:t>в деревне </a:t>
            </a:r>
            <a:r>
              <a:rPr lang="ru-RU" dirty="0" err="1"/>
              <a:t>Кутькино</a:t>
            </a:r>
            <a:r>
              <a:rPr lang="ru-RU" dirty="0"/>
              <a:t>, </a:t>
            </a:r>
            <a:r>
              <a:rPr lang="ru-RU" dirty="0" smtClean="0"/>
              <a:t>работал механизатором</a:t>
            </a:r>
            <a:r>
              <a:rPr lang="ru-RU" dirty="0"/>
              <a:t>.  Мобилизован </a:t>
            </a:r>
            <a:r>
              <a:rPr lang="ru-RU" dirty="0" err="1"/>
              <a:t>Ялуторовским</a:t>
            </a:r>
            <a:r>
              <a:rPr lang="ru-RU" dirty="0"/>
              <a:t> РВК в начале ВОВ в военном звании шофер. Пропал без вести в 1942 году</a:t>
            </a:r>
            <a:r>
              <a:rPr lang="ru-RU" dirty="0" smtClean="0"/>
              <a:t>. </a:t>
            </a:r>
          </a:p>
          <a:p>
            <a:r>
              <a:rPr lang="ru-RU" dirty="0" smtClean="0">
                <a:solidFill>
                  <a:srgbClr val="000000"/>
                </a:solidFill>
              </a:rPr>
              <a:t>Найден </a:t>
            </a:r>
            <a:r>
              <a:rPr lang="ru-RU" dirty="0">
                <a:solidFill>
                  <a:srgbClr val="000000"/>
                </a:solidFill>
              </a:rPr>
              <a:t>в лесах Воронежской области, Острожского </a:t>
            </a:r>
            <a:r>
              <a:rPr lang="ru-RU" dirty="0" smtClean="0">
                <a:solidFill>
                  <a:srgbClr val="000000"/>
                </a:solidFill>
              </a:rPr>
              <a:t>района </a:t>
            </a:r>
            <a:r>
              <a:rPr lang="ru-RU" dirty="0">
                <a:solidFill>
                  <a:srgbClr val="000000"/>
                </a:solidFill>
              </a:rPr>
              <a:t>у поселка Сторожевой вместе с десятью красноармейцами Ческидовой </a:t>
            </a:r>
            <a:endParaRPr lang="ru-RU" dirty="0" smtClean="0">
              <a:solidFill>
                <a:srgbClr val="000000"/>
              </a:solidFill>
            </a:endParaRPr>
          </a:p>
          <a:p>
            <a:r>
              <a:rPr lang="ru-RU" dirty="0" smtClean="0">
                <a:solidFill>
                  <a:srgbClr val="000000"/>
                </a:solidFill>
              </a:rPr>
              <a:t>Татьяной </a:t>
            </a:r>
            <a:r>
              <a:rPr lang="ru-RU" dirty="0">
                <a:solidFill>
                  <a:srgbClr val="000000"/>
                </a:solidFill>
              </a:rPr>
              <a:t>Ивановной.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996952"/>
            <a:ext cx="3024336" cy="38610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624" y="3210804"/>
            <a:ext cx="45365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ru-RU" dirty="0" smtClean="0">
              <a:solidFill>
                <a:srgbClr val="000000"/>
              </a:solidFill>
            </a:endParaRPr>
          </a:p>
          <a:p>
            <a:pPr lvl="0"/>
            <a:r>
              <a:rPr lang="ru-RU" dirty="0" smtClean="0">
                <a:solidFill>
                  <a:srgbClr val="000000"/>
                </a:solidFill>
              </a:rPr>
              <a:t>По посмертному </a:t>
            </a:r>
            <a:r>
              <a:rPr lang="ru-RU" dirty="0">
                <a:solidFill>
                  <a:srgbClr val="000000"/>
                </a:solidFill>
              </a:rPr>
              <a:t>медальону через военкомат о смерти Павла Ивановича была оповещена его дочь </a:t>
            </a:r>
            <a:r>
              <a:rPr lang="ru-RU" dirty="0" err="1">
                <a:solidFill>
                  <a:srgbClr val="000000"/>
                </a:solidFill>
              </a:rPr>
              <a:t>Плахина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smtClean="0">
                <a:solidFill>
                  <a:srgbClr val="000000"/>
                </a:solidFill>
              </a:rPr>
              <a:t>   (</a:t>
            </a:r>
            <a:r>
              <a:rPr lang="ru-RU" dirty="0" err="1">
                <a:solidFill>
                  <a:srgbClr val="000000"/>
                </a:solidFill>
              </a:rPr>
              <a:t>Прудаева</a:t>
            </a:r>
            <a:r>
              <a:rPr lang="ru-RU" dirty="0">
                <a:solidFill>
                  <a:srgbClr val="000000"/>
                </a:solidFill>
              </a:rPr>
              <a:t>) Валентина </a:t>
            </a:r>
            <a:r>
              <a:rPr lang="ru-RU" dirty="0" smtClean="0">
                <a:solidFill>
                  <a:srgbClr val="000000"/>
                </a:solidFill>
              </a:rPr>
              <a:t>  Павловна</a:t>
            </a:r>
            <a:r>
              <a:rPr lang="ru-RU" dirty="0">
                <a:solidFill>
                  <a:srgbClr val="000000"/>
                </a:solidFill>
              </a:rPr>
              <a:t>, которая присутствовала на перезахоронении отца </a:t>
            </a:r>
            <a:endParaRPr lang="ru-RU" dirty="0" smtClean="0">
              <a:solidFill>
                <a:srgbClr val="000000"/>
              </a:solidFill>
            </a:endParaRPr>
          </a:p>
          <a:p>
            <a:pPr lvl="0"/>
            <a:r>
              <a:rPr lang="ru-RU" dirty="0" smtClean="0">
                <a:solidFill>
                  <a:srgbClr val="000000"/>
                </a:solidFill>
              </a:rPr>
              <a:t>     4 </a:t>
            </a:r>
            <a:r>
              <a:rPr lang="ru-RU" dirty="0">
                <a:solidFill>
                  <a:srgbClr val="000000"/>
                </a:solidFill>
              </a:rPr>
              <a:t>мая 2010 года.</a:t>
            </a:r>
          </a:p>
        </p:txBody>
      </p:sp>
    </p:spTree>
    <p:extLst>
      <p:ext uri="{BB962C8B-B14F-4D97-AF65-F5344CB8AC3E}">
        <p14:creationId xmlns:p14="http://schemas.microsoft.com/office/powerpoint/2010/main" val="90488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260648"/>
            <a:ext cx="81724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  Ипатьев </a:t>
            </a:r>
            <a:r>
              <a:rPr lang="ru-RU" sz="2800" b="1" dirty="0">
                <a:solidFill>
                  <a:srgbClr val="C00000"/>
                </a:solidFill>
              </a:rPr>
              <a:t>Александр </a:t>
            </a:r>
            <a:r>
              <a:rPr lang="ru-RU" sz="2800" b="1" dirty="0" smtClean="0">
                <a:solidFill>
                  <a:srgbClr val="C00000"/>
                </a:solidFill>
              </a:rPr>
              <a:t>Иванович (1921-1942гг.)</a:t>
            </a:r>
            <a:endParaRPr lang="ru-RU" sz="2800" b="1" dirty="0">
              <a:solidFill>
                <a:srgbClr val="C00000"/>
              </a:solidFill>
            </a:endParaRPr>
          </a:p>
          <a:p>
            <a:r>
              <a:rPr lang="ru-RU" sz="2800" dirty="0" smtClean="0"/>
              <a:t> </a:t>
            </a:r>
          </a:p>
          <a:p>
            <a:r>
              <a:rPr lang="ru-RU" dirty="0" smtClean="0">
                <a:solidFill>
                  <a:srgbClr val="000000"/>
                </a:solidFill>
              </a:rPr>
              <a:t>Родился </a:t>
            </a:r>
            <a:r>
              <a:rPr lang="ru-RU" dirty="0">
                <a:solidFill>
                  <a:srgbClr val="000000"/>
                </a:solidFill>
              </a:rPr>
              <a:t>в деревне </a:t>
            </a:r>
            <a:r>
              <a:rPr lang="ru-RU" dirty="0" err="1" smtClean="0">
                <a:solidFill>
                  <a:srgbClr val="000000"/>
                </a:solidFill>
              </a:rPr>
              <a:t>Кутькино</a:t>
            </a:r>
            <a:r>
              <a:rPr lang="ru-RU" dirty="0" smtClean="0">
                <a:solidFill>
                  <a:srgbClr val="000000"/>
                </a:solidFill>
              </a:rPr>
              <a:t>. Был единственным сыном Анны Николаевны и </a:t>
            </a:r>
            <a:r>
              <a:rPr lang="ru-RU" dirty="0">
                <a:solidFill>
                  <a:srgbClr val="000000"/>
                </a:solidFill>
              </a:rPr>
              <a:t>И</a:t>
            </a:r>
            <a:r>
              <a:rPr lang="ru-RU" dirty="0" smtClean="0">
                <a:solidFill>
                  <a:srgbClr val="000000"/>
                </a:solidFill>
              </a:rPr>
              <a:t>вана Яковлевича Ипатьевых. Призван на срочную службу в 1939 году. Не успев демобилизоваться воевал на полях </a:t>
            </a:r>
            <a:r>
              <a:rPr lang="ru-RU" dirty="0">
                <a:solidFill>
                  <a:srgbClr val="000000"/>
                </a:solidFill>
              </a:rPr>
              <a:t>ВОВ в военном звании </a:t>
            </a:r>
            <a:r>
              <a:rPr lang="ru-RU" dirty="0" smtClean="0">
                <a:solidFill>
                  <a:srgbClr val="000000"/>
                </a:solidFill>
              </a:rPr>
              <a:t>танкист. В 1942 году мать получила похоронку. Фамилия погибшего значилась на плитах братской могилы павших в боях за Зайцеву гору.  Но по данным поискового движения России, останки солдата обнаружены на подступах к Варшавскому шоссе  на Калужской земле, 260-я высота. </a:t>
            </a:r>
          </a:p>
          <a:p>
            <a:r>
              <a:rPr lang="ru-RU" sz="2800" dirty="0">
                <a:solidFill>
                  <a:srgbClr val="000000"/>
                </a:solidFill>
              </a:rPr>
              <a:t> </a:t>
            </a:r>
            <a:r>
              <a:rPr lang="ru-RU" sz="2800" dirty="0" smtClean="0">
                <a:solidFill>
                  <a:srgbClr val="000000"/>
                </a:solidFill>
              </a:rPr>
              <a:t>   </a:t>
            </a:r>
            <a:r>
              <a:rPr lang="ru-RU" b="1" dirty="0" smtClean="0">
                <a:solidFill>
                  <a:srgbClr val="C00000"/>
                </a:solidFill>
              </a:rPr>
              <a:t>Иван Яковлевич  Ипатьев </a:t>
            </a:r>
            <a:r>
              <a:rPr lang="ru-RU" dirty="0">
                <a:solidFill>
                  <a:srgbClr val="000000"/>
                </a:solidFill>
              </a:rPr>
              <a:t>т</a:t>
            </a:r>
            <a:r>
              <a:rPr lang="ru-RU" dirty="0" smtClean="0">
                <a:solidFill>
                  <a:srgbClr val="000000"/>
                </a:solidFill>
              </a:rPr>
              <a:t>оже был мобилизован в    действующую армию. В ходе боев был захвачен в плен, вернулся домой в 1946 году и в скором времени скончался.</a:t>
            </a:r>
            <a:r>
              <a:rPr lang="ru-RU" sz="2800" dirty="0" smtClean="0">
                <a:solidFill>
                  <a:srgbClr val="000000"/>
                </a:solidFill>
              </a:rPr>
              <a:t>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5081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1551</TotalTime>
  <Words>872</Words>
  <Application>Microsoft Office PowerPoint</Application>
  <PresentationFormat>Экран (4:3)</PresentationFormat>
  <Paragraphs>550</Paragraphs>
  <Slides>32</Slides>
  <Notes>8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День Победы_06</vt:lpstr>
      <vt:lpstr>Презентация PowerPoint</vt:lpstr>
      <vt:lpstr>Война.  22 июня 1941 в 4 часа утра</vt:lpstr>
      <vt:lpstr>Презентация PowerPoint</vt:lpstr>
      <vt:lpstr>А. Гитлер планировал захват по трем направлениям: Ленинград, Москва и юг страны.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ГОРОДА-ГЕРОИ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Великие битвы и полководцы  в ВОВ.</vt:lpstr>
      <vt:lpstr>Сталинградская битва  17 июля 1942 – 2 февраля 1943 </vt:lpstr>
      <vt:lpstr>Курская битва  5 июля  – 23 августа 1943</vt:lpstr>
      <vt:lpstr>Презентация PowerPoint</vt:lpstr>
      <vt:lpstr>Георгий Константинович Жуков  четырежды герой Советского Союза.  Генерал-победа. </vt:lpstr>
      <vt:lpstr>Иван Данилович Черняховский  </vt:lpstr>
      <vt:lpstr>Презентация PowerPoint</vt:lpstr>
      <vt:lpstr>Презентация PowerPoint</vt:lpstr>
      <vt:lpstr>Танковое  сражение под Прохоровкой. Самое крупное встречное танковое сражение за всю историю Второй Мировой войны в котором участвовало с обеих сторон одновременно 1200 танков и и САУ. Враг понес большие потери. </vt:lpstr>
      <vt:lpstr>Александр Матвеевич Матросов (1924-1943)  19 лет</vt:lpstr>
      <vt:lpstr>Победа! Как она досталась?</vt:lpstr>
      <vt:lpstr>Презентация PowerPoint</vt:lpstr>
      <vt:lpstr>Презентация PowerPoint</vt:lpstr>
      <vt:lpstr>Великая Победа.</vt:lpstr>
      <vt:lpstr>Презентация PowerPoint</vt:lpstr>
    </vt:vector>
  </TitlesOfParts>
  <Company>SarIPKiPRO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НИКТО НЕ ЗАБЫТ   НИЧТО НЕ ЗАБЫТО</dc:title>
  <dc:creator>Ольга</dc:creator>
  <cp:lastModifiedBy>User</cp:lastModifiedBy>
  <cp:revision>113</cp:revision>
  <dcterms:created xsi:type="dcterms:W3CDTF">2008-02-25T13:23:09Z</dcterms:created>
  <dcterms:modified xsi:type="dcterms:W3CDTF">2015-03-27T12:47:40Z</dcterms:modified>
</cp:coreProperties>
</file>