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321" r:id="rId3"/>
    <p:sldId id="322" r:id="rId4"/>
    <p:sldId id="320" r:id="rId5"/>
    <p:sldId id="353" r:id="rId6"/>
    <p:sldId id="352" r:id="rId7"/>
    <p:sldId id="309" r:id="rId8"/>
    <p:sldId id="310" r:id="rId9"/>
    <p:sldId id="311" r:id="rId10"/>
    <p:sldId id="338" r:id="rId11"/>
    <p:sldId id="350" r:id="rId12"/>
    <p:sldId id="313" r:id="rId13"/>
    <p:sldId id="305" r:id="rId14"/>
    <p:sldId id="330" r:id="rId15"/>
    <p:sldId id="341" r:id="rId16"/>
    <p:sldId id="328" r:id="rId17"/>
    <p:sldId id="329" r:id="rId18"/>
    <p:sldId id="343" r:id="rId19"/>
    <p:sldId id="342" r:id="rId20"/>
    <p:sldId id="340" r:id="rId21"/>
    <p:sldId id="349" r:id="rId22"/>
    <p:sldId id="301" r:id="rId23"/>
    <p:sldId id="314" r:id="rId24"/>
    <p:sldId id="337" r:id="rId25"/>
    <p:sldId id="331" r:id="rId26"/>
    <p:sldId id="336" r:id="rId27"/>
    <p:sldId id="325" r:id="rId28"/>
    <p:sldId id="335" r:id="rId29"/>
    <p:sldId id="312" r:id="rId30"/>
    <p:sldId id="346" r:id="rId31"/>
    <p:sldId id="326" r:id="rId32"/>
    <p:sldId id="327" r:id="rId33"/>
    <p:sldId id="351" r:id="rId34"/>
    <p:sldId id="32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47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7F86-A168-4219-8AE4-9BC6796A504C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2F1C-EF3E-4E3E-AC0A-A809763FA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0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3C54105-66DA-49C9-B460-8814EB442F60}" type="datetimeFigureOut">
              <a:rPr lang="ru-RU" smtClean="0"/>
              <a:pPr/>
              <a:t>03.04.2015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356238" cy="2209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3"/>
                </a:solidFill>
              </a:rPr>
              <a:t>МАОУ Южная СОШ</a:t>
            </a:r>
            <a:br>
              <a:rPr lang="ru-RU" dirty="0" smtClean="0">
                <a:solidFill>
                  <a:schemeClr val="accent3"/>
                </a:solidFill>
              </a:rPr>
            </a:br>
            <a:r>
              <a:rPr lang="ru-RU" dirty="0" smtClean="0">
                <a:solidFill>
                  <a:schemeClr val="accent3"/>
                </a:solidFill>
              </a:rPr>
              <a:t>Руководитель школьного музея Павлова Е.Н.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819400"/>
            <a:ext cx="8370306" cy="2913856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Публикации в СМИ и исследовательские работы учащихся при школьном музее.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53536"/>
            <a:ext cx="4464496" cy="115924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Икона Божией Матери «Казанская».</a:t>
            </a:r>
            <a:r>
              <a:rPr lang="ru-RU" sz="2800" dirty="0" smtClean="0"/>
              <a:t>21.07; 4.11.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585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Для строительства церкви со всей округи свозили на подводах яйца. Их добавляли в раствор для прочности кирпичной кладки. Сведения из архива: «Церковь в селе каменная, одноэтажная, построенная прихожанами в 1876 году. В ней один престол в честь Казанской иконы Божьей Матери. В приходе деревни: </a:t>
            </a:r>
            <a:r>
              <a:rPr lang="ru-RU" sz="2000" dirty="0" err="1" smtClean="0"/>
              <a:t>Кутькина</a:t>
            </a:r>
            <a:r>
              <a:rPr lang="ru-RU" sz="2000" dirty="0" smtClean="0"/>
              <a:t>,  </a:t>
            </a:r>
            <a:r>
              <a:rPr lang="ru-RU" sz="2000" dirty="0" err="1" smtClean="0"/>
              <a:t>Зинова</a:t>
            </a:r>
            <a:r>
              <a:rPr lang="ru-RU" sz="2000" dirty="0" smtClean="0"/>
              <a:t>, Соснина. </a:t>
            </a:r>
            <a:r>
              <a:rPr lang="ru-RU" sz="2000" dirty="0"/>
              <a:t>В 1897 году при церкви был открыт </a:t>
            </a:r>
            <a:r>
              <a:rPr lang="ru-RU" sz="2000" dirty="0" smtClean="0"/>
              <a:t>монастырь».</a:t>
            </a:r>
            <a:endParaRPr lang="ru-RU" sz="2000" dirty="0"/>
          </a:p>
          <a:p>
            <a:r>
              <a:rPr lang="ru-RU" sz="2000" dirty="0" smtClean="0"/>
              <a:t>Священники Романовской церкви Андрей Родионов и Евгений Ландышев, курировали приписную церковь в деревне </a:t>
            </a:r>
            <a:r>
              <a:rPr lang="ru-RU" sz="2000" dirty="0" err="1" smtClean="0"/>
              <a:t>Кутькино</a:t>
            </a:r>
            <a:r>
              <a:rPr lang="ru-RU" sz="2000" dirty="0" smtClean="0"/>
              <a:t>, часовню в </a:t>
            </a:r>
            <a:r>
              <a:rPr lang="ru-RU" sz="2000" dirty="0" err="1" smtClean="0"/>
              <a:t>Зиново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11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3"/>
                </a:solidFill>
              </a:rPr>
              <a:t>Плотникова Олеся.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1304657" cy="19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772816"/>
            <a:ext cx="669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Родословное древо конкурс в газете «Семья». </a:t>
            </a:r>
          </a:p>
          <a:p>
            <a:endParaRPr lang="ru-RU" dirty="0"/>
          </a:p>
          <a:p>
            <a:r>
              <a:rPr lang="ru-RU" dirty="0"/>
              <a:t>Статья Чудо- озеро в газете «</a:t>
            </a:r>
            <a:r>
              <a:rPr lang="ru-RU" dirty="0" err="1"/>
              <a:t>Ялуторовская</a:t>
            </a:r>
            <a:r>
              <a:rPr lang="ru-RU" dirty="0"/>
              <a:t> жизнь»</a:t>
            </a:r>
          </a:p>
          <a:p>
            <a:endParaRPr lang="ru-RU" dirty="0"/>
          </a:p>
          <a:p>
            <a:r>
              <a:rPr lang="ru-RU" dirty="0"/>
              <a:t>Выступление 19.05.2004  на </a:t>
            </a:r>
            <a:r>
              <a:rPr lang="ru-RU" dirty="0" err="1"/>
              <a:t>Озолинских</a:t>
            </a:r>
            <a:r>
              <a:rPr lang="ru-RU" dirty="0"/>
              <a:t> чтениях с рефератом «История моей семьи в советское время».</a:t>
            </a:r>
          </a:p>
          <a:p>
            <a:endParaRPr lang="ru-RU" dirty="0"/>
          </a:p>
          <a:p>
            <a:r>
              <a:rPr lang="ru-RU" dirty="0"/>
              <a:t>Участие в 1 районной  научно-практической конференции «Эврика»30. 03.2004. Тема: «Историко-культурная и хозяйственная роль озера Магомет- Куль в жизни людей». 1 место.</a:t>
            </a:r>
          </a:p>
          <a:p>
            <a:endParaRPr lang="ru-RU" dirty="0"/>
          </a:p>
          <a:p>
            <a:r>
              <a:rPr lang="ru-RU" dirty="0"/>
              <a:t>Участие с этой же темой на областной конференции «Шаг в будущее».</a:t>
            </a:r>
          </a:p>
        </p:txBody>
      </p:sp>
    </p:spTree>
    <p:extLst>
      <p:ext uri="{BB962C8B-B14F-4D97-AF65-F5344CB8AC3E}">
        <p14:creationId xmlns:p14="http://schemas.microsoft.com/office/powerpoint/2010/main" val="751029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Все фото\грамоты(ксерокопии)\VipTalism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6526"/>
            <a:ext cx="41044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83968" y="1484784"/>
            <a:ext cx="4680520" cy="5184575"/>
          </a:xfrm>
        </p:spPr>
        <p:txBody>
          <a:bodyPr>
            <a:noAutofit/>
          </a:bodyPr>
          <a:lstStyle/>
          <a:p>
            <a:r>
              <a:rPr lang="ru-RU" sz="1500" dirty="0"/>
              <a:t>Родословное древо.</a:t>
            </a:r>
          </a:p>
          <a:p>
            <a:r>
              <a:rPr lang="ru-RU" sz="1500" dirty="0"/>
              <a:t>Участие в краеведческом конкурсе памяти И.Ю. Озолина.</a:t>
            </a:r>
          </a:p>
          <a:p>
            <a:r>
              <a:rPr lang="ru-RU" sz="1500" dirty="0"/>
              <a:t>Участие в 3 районной научно- практической конференции молодых исследователей «Эврика» 17.11.2005г.тема: «Односельчане- жертвы государственного террора».</a:t>
            </a:r>
          </a:p>
          <a:p>
            <a:r>
              <a:rPr lang="ru-RU" sz="1500" dirty="0"/>
              <a:t>Публикация работы в историко-краеведческом альманахе «</a:t>
            </a:r>
            <a:r>
              <a:rPr lang="ru-RU" sz="1500" dirty="0" err="1"/>
              <a:t>Явлутур</a:t>
            </a:r>
            <a:r>
              <a:rPr lang="ru-RU" sz="1500" dirty="0"/>
              <a:t>-городок»  2006г.</a:t>
            </a:r>
          </a:p>
          <a:p>
            <a:r>
              <a:rPr lang="ru-RU" sz="1500" dirty="0"/>
              <a:t>Участие в 4 районной научно- практической конференции молодых исследователей «Эврика 17.11.2006г. Исторические   достопримечательности</a:t>
            </a:r>
          </a:p>
          <a:p>
            <a:pPr marL="0" indent="0">
              <a:buNone/>
            </a:pPr>
            <a:r>
              <a:rPr lang="ru-RU" sz="1500" dirty="0" smtClean="0"/>
              <a:t>        деревни  </a:t>
            </a:r>
            <a:r>
              <a:rPr lang="ru-RU" sz="1500" dirty="0"/>
              <a:t>Южной и ее окрестностей» 2 место.</a:t>
            </a:r>
          </a:p>
          <a:p>
            <a:r>
              <a:rPr lang="ru-RU" sz="1500" dirty="0"/>
              <a:t> </a:t>
            </a:r>
            <a:r>
              <a:rPr lang="ru-RU" sz="1500" dirty="0" smtClean="0"/>
              <a:t>Участие </a:t>
            </a:r>
            <a:r>
              <a:rPr lang="ru-RU" sz="1500" dirty="0"/>
              <a:t>в областной историко-краеведческой   научной </a:t>
            </a:r>
            <a:r>
              <a:rPr lang="ru-RU" sz="1500" dirty="0" smtClean="0"/>
              <a:t> </a:t>
            </a:r>
            <a:r>
              <a:rPr lang="ru-RU" sz="1500" dirty="0"/>
              <a:t>конференции «Мы живем в Сибири» тема: «Исторические </a:t>
            </a:r>
            <a:r>
              <a:rPr lang="ru-RU" sz="1500" dirty="0" smtClean="0"/>
              <a:t>достопримечательности деревни </a:t>
            </a:r>
            <a:r>
              <a:rPr lang="ru-RU" sz="1500" dirty="0"/>
              <a:t>Южной и ее окрестностей» </a:t>
            </a:r>
            <a:r>
              <a:rPr lang="ru-RU" sz="1500" dirty="0" smtClean="0"/>
              <a:t>                                      </a:t>
            </a:r>
            <a:r>
              <a:rPr lang="ru-RU" sz="1500" dirty="0"/>
              <a:t>1 место.</a:t>
            </a:r>
          </a:p>
          <a:p>
            <a:r>
              <a:rPr lang="ru-RU" sz="1500" dirty="0" smtClean="0"/>
              <a:t> </a:t>
            </a:r>
            <a:r>
              <a:rPr lang="ru-RU" sz="1500" dirty="0"/>
              <a:t>Публикация в газете «</a:t>
            </a:r>
            <a:r>
              <a:rPr lang="ru-RU" sz="1500" dirty="0" err="1"/>
              <a:t>Ялуторовская</a:t>
            </a:r>
            <a:r>
              <a:rPr lang="ru-RU" sz="1500" dirty="0"/>
              <a:t> жизнь» статьи «С </a:t>
            </a:r>
            <a:r>
              <a:rPr lang="ru-RU" sz="1500" dirty="0" smtClean="0"/>
              <a:t>  </a:t>
            </a:r>
            <a:r>
              <a:rPr lang="ru-RU" sz="1500" dirty="0"/>
              <a:t>уважением к прошлому» к 85-летию района   27.09.2008г.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18864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Ульянова Наталья</a:t>
            </a:r>
            <a:endParaRPr lang="ru-RU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0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Все фото\грамоты(ксерокопии)\VipTalism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3" y="896526"/>
            <a:ext cx="4055983" cy="58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484784"/>
            <a:ext cx="3970784" cy="5112567"/>
          </a:xfrm>
        </p:spPr>
        <p:txBody>
          <a:bodyPr>
            <a:normAutofit lnSpcReduction="10000"/>
          </a:bodyPr>
          <a:lstStyle/>
          <a:p>
            <a:pPr marL="0" lvl="0" indent="0">
              <a:buClrTx/>
              <a:buSzTx/>
              <a:buNone/>
            </a:pPr>
            <a:r>
              <a:rPr lang="ru-RU" sz="2800" dirty="0"/>
              <a:t>Участие в областном заочном конкурсе интеллектуально-творческих работ юных краеведов «Мой край» в номинации конкурс фоторабот «В объективе Родина»!  2011г.  тема «Возрождение Романовской церкви» .</a:t>
            </a:r>
          </a:p>
          <a:p>
            <a:pPr marL="0" lvl="0" indent="0">
              <a:buClrTx/>
              <a:buSzTx/>
              <a:buNone/>
            </a:pPr>
            <a:r>
              <a:rPr lang="ru-RU" sz="2800" dirty="0"/>
              <a:t>  1 место.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7140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Зумарева Ольга</a:t>
            </a:r>
            <a:endParaRPr lang="ru-RU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3536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Оля, посещая романовское кладбище, проследила восстановление церкви.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6147" name="Picture 3" descr="J:\Церковь\DSC013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46238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5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Вид церкви до восстановления.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098" name="Picture 2" descr="J:\Церковь\IMG_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46238"/>
            <a:ext cx="6624736" cy="50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0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928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063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се мамино\Методика\Проекты. Павлова Е.Н\Проект по кружку Краевед\Фото к кружку Краевед\DSCN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704856" cy="54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3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592" y="-171400"/>
            <a:ext cx="9252520" cy="20233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В июле 2006 года рядом с церковью, отделом культуры с участием бывших жителей деревни, поставлен памятник.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Picture 3" descr="J:\Церковь\IMG_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44816" cy="46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5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Старинные надгробия у церкви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 descr="J:\Церковь\IMG_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Церковь\IMG_7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2" y="3475674"/>
            <a:ext cx="2413266" cy="32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906433" cy="520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8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47667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FFC000"/>
                </a:solidFill>
              </a:rPr>
              <a:t>Что значит любить Родину?</a:t>
            </a:r>
            <a:r>
              <a:rPr lang="ru-RU" altLang="ru-RU" sz="4000" dirty="0" smtClean="0">
                <a:solidFill>
                  <a:srgbClr val="FFC000"/>
                </a:solidFill>
              </a:rPr>
              <a:t> </a:t>
            </a:r>
            <a:br>
              <a:rPr lang="ru-RU" altLang="ru-RU" sz="4000" dirty="0" smtClean="0">
                <a:solidFill>
                  <a:srgbClr val="FFC000"/>
                </a:solidFill>
              </a:rPr>
            </a:br>
            <a:endParaRPr lang="ru-RU" altLang="ru-RU" sz="4000" dirty="0" smtClean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43307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dirty="0" smtClean="0"/>
              <a:t>    Значит, ведать её прошлое, жить её настоящим, болеть и молиться о её будущем. Трепетная любовь к Родине, умение дорожить Отечеством – вот то, без чего человек не может считать себя личностью.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39248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В 2008 году в церкви заложили проломы, вставили окна и двери.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074" name="Picture 2" descr="J:\Церковь\IMG_72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1287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0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536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Казанская икона Божьей Матери из Романовской церкви.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J:\Церковь\IMG_23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687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1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Восстановленная Романовская церковь, освещенная в 2013 году патриархом Димитрием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8195" name="Picture 3" descr="C:\Users\User\Desktop\Все фото\Освещение Ром.церкви\DSCN0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2595"/>
            <a:ext cx="6408712" cy="50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131840" y="1340768"/>
            <a:ext cx="5832648" cy="5688632"/>
          </a:xfrm>
        </p:spPr>
        <p:txBody>
          <a:bodyPr>
            <a:noAutofit/>
          </a:bodyPr>
          <a:lstStyle/>
          <a:p>
            <a:r>
              <a:rPr lang="ru-RU" sz="2100" dirty="0"/>
              <a:t>Участие в 3 районно-практической конференции молодых исследователей «Первый доклад»-2008 тема: «Колокол или колокольчик»?</a:t>
            </a:r>
          </a:p>
          <a:p>
            <a:r>
              <a:rPr lang="ru-RU" sz="2100" dirty="0"/>
              <a:t>Участие в 14 городском конкурсе краеведческих работ памяти И.Ю. Озолина 20.05.2010г. Тема «История Кутькинской школы-церкви».</a:t>
            </a:r>
          </a:p>
          <a:p>
            <a:r>
              <a:rPr lang="ru-RU" sz="2100" dirty="0"/>
              <a:t>Участие в районной научно- практической конференции молодых исследователей «Эврика» 21.10.2010г.  3 место.</a:t>
            </a:r>
          </a:p>
          <a:p>
            <a:r>
              <a:rPr lang="ru-RU" sz="2100" dirty="0"/>
              <a:t> Участие в областной патриотической акции «Символы региона» в номинации уникальное архитектурное сооружение тема: «Возрождение часовни» май 2012г.</a:t>
            </a:r>
          </a:p>
          <a:p>
            <a:endParaRPr lang="ru-RU" sz="2300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Павлов Никита</a:t>
            </a:r>
            <a:endParaRPr lang="ru-RU" sz="4000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User\Desktop\Все фото\грамоты(ксерокопии)\FotkaGoda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" y="1628800"/>
            <a:ext cx="33123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57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53536"/>
            <a:ext cx="9036496" cy="115924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rgbClr val="FFC000"/>
                </a:solidFill>
              </a:rPr>
              <a:t>Исследование позволило </a:t>
            </a:r>
            <a:r>
              <a:rPr lang="ru-RU" altLang="ru-RU" sz="2800" dirty="0">
                <a:solidFill>
                  <a:srgbClr val="FFC000"/>
                </a:solidFill>
              </a:rPr>
              <a:t>выяснить историю и дальнейшую судьбу церковно-приходской школы.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563888" y="1484784"/>
            <a:ext cx="5472608" cy="54726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    Внешний вид </a:t>
            </a:r>
            <a:r>
              <a:rPr lang="ru-RU" sz="3600" dirty="0" err="1" smtClean="0"/>
              <a:t>Кутькинской</a:t>
            </a:r>
            <a:r>
              <a:rPr lang="ru-RU" sz="3600" dirty="0" smtClean="0"/>
              <a:t> церкви походил на Сретенскую часовню г. Ялуторовска.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Архивные сведения: «Церковь </a:t>
            </a:r>
            <a:r>
              <a:rPr lang="ru-RU" sz="3600" dirty="0"/>
              <a:t>в деревне </a:t>
            </a:r>
            <a:r>
              <a:rPr lang="ru-RU" sz="3600" dirty="0" err="1"/>
              <a:t>Кутькино</a:t>
            </a:r>
            <a:r>
              <a:rPr lang="ru-RU" sz="3600" dirty="0"/>
              <a:t>, приписанная к Романовской, деревянная, построена прихожанами в 1889 году. В ней один престол во имя святого Великомученика Георгия. В деревне имеется церковно-приходская школа, открыта в 1889 году (с 1902 года школа грамоты</a:t>
            </a:r>
            <a:r>
              <a:rPr lang="ru-RU" sz="3600" dirty="0" smtClean="0"/>
              <a:t>)».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В 20-е годы 20 века, колокола сбросили, иконы разрубили. Церковь использовали как «</a:t>
            </a:r>
            <a:r>
              <a:rPr lang="ru-RU" sz="3600" dirty="0" err="1" smtClean="0"/>
              <a:t>пожарку</a:t>
            </a:r>
            <a:r>
              <a:rPr lang="ru-RU" sz="3600" dirty="0" smtClean="0"/>
              <a:t>». </a:t>
            </a:r>
            <a:endParaRPr lang="ru-RU" sz="3600" dirty="0"/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539750" y="1916113"/>
            <a:ext cx="8280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pic>
        <p:nvPicPr>
          <p:cNvPr id="5" name="Picture 4" descr="sobor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741"/>
            <a:ext cx="3312368" cy="48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IMG03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6" y="1556792"/>
            <a:ext cx="734377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1547813" y="5949950"/>
            <a:ext cx="6410325" cy="6111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096" y="692696"/>
            <a:ext cx="770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Колокольчик и осколок колокола</a:t>
            </a:r>
          </a:p>
        </p:txBody>
      </p:sp>
    </p:spTree>
    <p:extLst>
      <p:ext uri="{BB962C8B-B14F-4D97-AF65-F5344CB8AC3E}">
        <p14:creationId xmlns:p14="http://schemas.microsoft.com/office/powerpoint/2010/main" val="40026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G_3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128000" cy="5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7675" y="6256338"/>
            <a:ext cx="8228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26064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solidFill>
                  <a:srgbClr val="FFC000"/>
                </a:solidFill>
              </a:rPr>
              <a:t>Освещение места под строительство часовни отцом Георгием, настоятелем </a:t>
            </a:r>
            <a:r>
              <a:rPr lang="ru-RU" altLang="ru-RU" sz="2400" dirty="0" err="1">
                <a:solidFill>
                  <a:srgbClr val="FFC000"/>
                </a:solidFill>
              </a:rPr>
              <a:t>Успенско</a:t>
            </a:r>
            <a:r>
              <a:rPr lang="ru-RU" altLang="ru-RU" sz="2400" dirty="0">
                <a:solidFill>
                  <a:srgbClr val="FFC000"/>
                </a:solidFill>
              </a:rPr>
              <a:t>- Никольского храма. </a:t>
            </a:r>
          </a:p>
        </p:txBody>
      </p:sp>
    </p:spTree>
    <p:extLst>
      <p:ext uri="{BB962C8B-B14F-4D97-AF65-F5344CB8AC3E}">
        <p14:creationId xmlns:p14="http://schemas.microsoft.com/office/powerpoint/2010/main" val="10789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Этапы строительства.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4" descr="часовенка (1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9447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Символы региона\dk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47525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27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IMG_3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11860"/>
            <a:ext cx="8128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rgbClr val="FFC000"/>
                </a:solidFill>
              </a:rPr>
              <a:t>Престольный праздник Егорьев </a:t>
            </a:r>
            <a:r>
              <a:rPr lang="ru-RU" altLang="ru-RU" sz="2800" dirty="0" smtClean="0">
                <a:solidFill>
                  <a:srgbClr val="FFC000"/>
                </a:solidFill>
              </a:rPr>
              <a:t>день 9.12.2009г.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етодика\Проекты. Павлова Е.Н\Проект по кружку Краевед\Фото к кружку Краевед\DSCN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5451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92696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dirty="0">
                <a:solidFill>
                  <a:srgbClr val="FFC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Часовня в д. Южная.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1772816"/>
            <a:ext cx="4752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7FD13B"/>
              </a:buClr>
              <a:buSzPct val="70000"/>
            </a:pPr>
            <a:r>
              <a:rPr lang="ru-RU" altLang="ru-RU" sz="3200" dirty="0" smtClean="0">
                <a:solidFill>
                  <a:prstClr val="white"/>
                </a:solidFill>
              </a:rPr>
              <a:t>    Современный вид часовни, перенесенной  </a:t>
            </a:r>
            <a:r>
              <a:rPr lang="ru-RU" altLang="ru-RU" sz="3200" dirty="0">
                <a:solidFill>
                  <a:prstClr val="white"/>
                </a:solidFill>
              </a:rPr>
              <a:t>со Сретенской площади г. Ялуторовска, в деревню </a:t>
            </a:r>
            <a:r>
              <a:rPr lang="ru-RU" altLang="ru-RU" sz="3200" dirty="0" smtClean="0">
                <a:solidFill>
                  <a:prstClr val="white"/>
                </a:solidFill>
              </a:rPr>
              <a:t>Южная. </a:t>
            </a:r>
          </a:p>
          <a:p>
            <a:pPr lvl="0">
              <a:buClr>
                <a:srgbClr val="7FD13B"/>
              </a:buClr>
              <a:buSzPct val="70000"/>
            </a:pPr>
            <a:r>
              <a:rPr lang="ru-RU" altLang="ru-RU" sz="3200" dirty="0">
                <a:solidFill>
                  <a:prstClr val="white"/>
                </a:solidFill>
              </a:rPr>
              <a:t> </a:t>
            </a:r>
            <a:r>
              <a:rPr lang="ru-RU" altLang="ru-RU" sz="3200" dirty="0" smtClean="0">
                <a:solidFill>
                  <a:prstClr val="white"/>
                </a:solidFill>
              </a:rPr>
              <a:t>  В 2014 году в сентябре исполнилось 125 лет со дня основания школы- </a:t>
            </a:r>
            <a:r>
              <a:rPr lang="ru-RU" altLang="ru-RU" sz="3200" dirty="0">
                <a:solidFill>
                  <a:prstClr val="white"/>
                </a:solidFill>
              </a:rPr>
              <a:t>церкви </a:t>
            </a:r>
            <a:r>
              <a:rPr lang="ru-RU" altLang="ru-RU" sz="3200" dirty="0" smtClean="0">
                <a:solidFill>
                  <a:prstClr val="white"/>
                </a:solidFill>
              </a:rPr>
              <a:t> </a:t>
            </a:r>
            <a:r>
              <a:rPr lang="ru-RU" altLang="ru-RU" sz="3200" dirty="0">
                <a:solidFill>
                  <a:prstClr val="white"/>
                </a:solidFill>
              </a:rPr>
              <a:t>(</a:t>
            </a:r>
            <a:r>
              <a:rPr lang="ru-RU" altLang="ru-RU" sz="3200" dirty="0" smtClean="0">
                <a:solidFill>
                  <a:prstClr val="white"/>
                </a:solidFill>
              </a:rPr>
              <a:t>1889г).</a:t>
            </a:r>
            <a:endParaRPr lang="ru-RU" altLang="ru-RU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5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3"/>
            <a:ext cx="8229600" cy="3744441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    Уважение к своей стране, к ее национальным традициям, истории и богатой культуре является основой любого воспитания.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В школе в 2000году образован музей, где начали накапливать материал о истории села.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3225"/>
            <a:ext cx="91440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9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1143000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solidFill>
                  <a:srgbClr val="FFC000"/>
                </a:solidFill>
              </a:rPr>
              <a:t>Георгий Победоносец- покровитель земледельцев и воинов. Дни поминовения 6 мая и 9 декабря.</a:t>
            </a:r>
            <a:endParaRPr lang="ru-RU" sz="30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Documents and Settings\лёха космас\Рабочий стол\картины георгий победоносец\георгий победоносец ико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44824"/>
            <a:ext cx="3456384" cy="4680520"/>
          </a:xfrm>
          <a:noFill/>
        </p:spPr>
      </p:pic>
      <p:pic>
        <p:nvPicPr>
          <p:cNvPr id="5" name="Picture 6" descr="C:\Documents and Settings\лёха космас\Рабочий стол\картины георгий победоносец\икона святого георг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6724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638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Внутренний вид часовни.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User\Desktop\Символы региона\DSC02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74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57929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Прихожане у часовни в престольный праздник Егорьев день 6.05. 2012 года.</a:t>
            </a:r>
            <a:endParaRPr lang="ru-RU" sz="36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User\Desktop\Символы региона\DSC02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46238"/>
            <a:ext cx="6291369" cy="495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54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Мальцева Ирина.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018" y="1620149"/>
            <a:ext cx="5040560" cy="483174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Участие в отборочном туре Всероссийского конкурса «Моя музейная страна» в номинации «Дети в музее».</a:t>
            </a:r>
          </a:p>
          <a:p>
            <a:r>
              <a:rPr lang="ru-RU" dirty="0"/>
              <a:t>Участие в Региональном конкурсе научных творческих работ, посвященных 200-летнему юбилею Отечественной войны 1812г. «Сыны Отечества» номинация реферат, презентация в апреле 2012г.</a:t>
            </a:r>
          </a:p>
          <a:p>
            <a:r>
              <a:rPr lang="ru-RU" dirty="0"/>
              <a:t>Участие в областной передаче радио-7  в октябре 2012 г. «Учитель на хорошей волне»</a:t>
            </a:r>
          </a:p>
        </p:txBody>
      </p:sp>
      <p:pic>
        <p:nvPicPr>
          <p:cNvPr id="2050" name="Picture 2" descr="C:\Users\User\Desktop\Все мамино\Методика\Опыт работы\грамоты(ксерокопии)\FotkaGoda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396450" cy="48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44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23177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FFC000"/>
                </a:solidFill>
              </a:rPr>
              <a:t>Своё выступление мне хочется закончить словами Василия </a:t>
            </a:r>
            <a:r>
              <a:rPr lang="ru-RU" altLang="ru-RU" sz="2800" b="1" dirty="0" err="1" smtClean="0">
                <a:solidFill>
                  <a:srgbClr val="FFC000"/>
                </a:solidFill>
              </a:rPr>
              <a:t>Пескова</a:t>
            </a:r>
            <a:r>
              <a:rPr lang="ru-RU" altLang="ru-RU" sz="2800" b="1" dirty="0" smtClean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5651500" cy="50133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i="1" dirty="0" smtClean="0">
                <a:solidFill>
                  <a:schemeClr val="bg2"/>
                </a:solidFill>
              </a:rPr>
              <a:t>     </a:t>
            </a:r>
            <a:r>
              <a:rPr lang="ru-RU" altLang="ru-RU" sz="2500" b="1" i="1" dirty="0" smtClean="0"/>
              <a:t>«Родина подобна огромному дереву, на котором не сосчитать листьев. И все, что мы делаем доброго, прибавляет сил ему. Но всякое дерево имеет корни. Без корней его повалил бы даже несильный ветер. Корни питают дерево, связывают его с землей. Корни – это то, чем мы жили вчера, год назад, сто лет назад, тысячу лет назад. Это наша история. Это наши деды и прадеды».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9138"/>
            <a:ext cx="3421062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8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Одна из первых статей , напечатанная в районной газете по материалам музея.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User\Desktop\Все фото\грамоты(ксерокопии)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3924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6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856984" cy="101522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Публикация об одном из первых учеников Южной школы, участнике Курской битвы (под Прохоровкой) о Ульянове П.С.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68051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5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536"/>
            <a:ext cx="8784976" cy="94321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3"/>
                </a:solidFill>
              </a:rPr>
              <a:t>Руководитель музея около стенда «История школы далекая и близкая» в газете </a:t>
            </a:r>
            <a:r>
              <a:rPr lang="ru-RU" sz="2400" dirty="0" err="1" smtClean="0">
                <a:solidFill>
                  <a:schemeClr val="accent3"/>
                </a:solidFill>
              </a:rPr>
              <a:t>Ялуторовская</a:t>
            </a:r>
            <a:r>
              <a:rPr lang="ru-RU" sz="2400" dirty="0" smtClean="0">
                <a:solidFill>
                  <a:schemeClr val="accent3"/>
                </a:solidFill>
              </a:rPr>
              <a:t> жизнь. 20.12.2007г.</a:t>
            </a:r>
            <a:endParaRPr lang="ru-RU" sz="2400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User\Desktop\Все мамино\Методика\Опыт работы\грамоты(ксерокопии)\изображение 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84784"/>
            <a:ext cx="7344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9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</p:spPr>
        <p:txBody>
          <a:bodyPr/>
          <a:lstStyle/>
          <a:p>
            <a:r>
              <a:rPr lang="ru-RU" dirty="0" smtClean="0"/>
              <a:t>Занятие детей исследованием по краеведению,  неизменно ведет к формированию любви к малой Родине, стремлению сохранить традиции предков. </a:t>
            </a:r>
          </a:p>
          <a:p>
            <a:r>
              <a:rPr lang="ru-RU" dirty="0" smtClean="0"/>
              <a:t>Ребята нашей школы, видя разрушенную Романовскую церковь, ставили перед собой цели:</a:t>
            </a:r>
          </a:p>
          <a:p>
            <a:r>
              <a:rPr lang="ru-RU" dirty="0" smtClean="0"/>
              <a:t>-привлечь внимание общественности;</a:t>
            </a:r>
          </a:p>
          <a:p>
            <a:r>
              <a:rPr lang="ru-RU" dirty="0" smtClean="0"/>
              <a:t>-внести памятник архитектуры 19 века в список памятников, охраняемых государством в Тюменской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03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тодика\Проекты. Павлова Е.Н\Проект по кружку Краевед\Фото к кружку Краевед\DSCN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8407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283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dirty="0">
                <a:solidFill>
                  <a:srgbClr val="FEB80A"/>
                </a:solidFill>
              </a:rPr>
              <a:t>Романовская церковь до восстановления</a:t>
            </a:r>
            <a:r>
              <a:rPr lang="ru-RU" sz="3000" dirty="0" smtClean="0">
                <a:solidFill>
                  <a:srgbClr val="FEB80A"/>
                </a:solidFill>
              </a:rPr>
              <a:t>. Такой ее увидел священник о. Георгий (Санников).</a:t>
            </a:r>
            <a:endParaRPr lang="ru-RU" sz="3000" dirty="0">
              <a:solidFill>
                <a:srgbClr val="FEB8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9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 Флешки\фото лето 2012\05072012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676698" cy="23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2068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/>
                </a:solidFill>
              </a:rPr>
              <a:t>Павлова Вероника</a:t>
            </a:r>
            <a:endParaRPr lang="ru-RU" sz="40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13285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Участница  первой  </a:t>
            </a:r>
            <a:r>
              <a:rPr lang="ru-RU" sz="3200" dirty="0"/>
              <a:t>районной  научно-практической конференции «Эврика» </a:t>
            </a:r>
            <a:r>
              <a:rPr lang="ru-RU" sz="3200" dirty="0" smtClean="0"/>
              <a:t>2004 год. Тема</a:t>
            </a:r>
            <a:r>
              <a:rPr lang="ru-RU" sz="3200" dirty="0"/>
              <a:t>: «История  Романовской церкви». </a:t>
            </a:r>
            <a:endParaRPr lang="ru-RU" sz="3200" dirty="0" smtClean="0"/>
          </a:p>
          <a:p>
            <a:r>
              <a:rPr lang="ru-RU" sz="3200" dirty="0" smtClean="0"/>
              <a:t>2 </a:t>
            </a:r>
            <a:r>
              <a:rPr lang="ru-RU" sz="3200" dirty="0"/>
              <a:t>место.</a:t>
            </a:r>
          </a:p>
        </p:txBody>
      </p:sp>
    </p:spTree>
    <p:extLst>
      <p:ext uri="{BB962C8B-B14F-4D97-AF65-F5344CB8AC3E}">
        <p14:creationId xmlns:p14="http://schemas.microsoft.com/office/powerpoint/2010/main" val="103430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1109</TotalTime>
  <Words>1056</Words>
  <Application>Microsoft Office PowerPoint</Application>
  <PresentationFormat>Экран (4:3)</PresentationFormat>
  <Paragraphs>75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Литейная</vt:lpstr>
      <vt:lpstr> МАОУ Южная СОШ Руководитель школьного музея Павлова Е.Н.</vt:lpstr>
      <vt:lpstr>Что значит любить Родину?  </vt:lpstr>
      <vt:lpstr>Презентация PowerPoint</vt:lpstr>
      <vt:lpstr>Одна из первых статей , напечатанная в районной газете по материалам музея.</vt:lpstr>
      <vt:lpstr>Публикация об одном из первых учеников Южной школы, участнике Курской битвы (под Прохоровкой) о Ульянове П.С.</vt:lpstr>
      <vt:lpstr>Руководитель музея около стенда «История школы далекая и близкая» в газете Ялуторовская жизнь. 20.12.2007г.</vt:lpstr>
      <vt:lpstr>Презентация PowerPoint</vt:lpstr>
      <vt:lpstr>Презентация PowerPoint</vt:lpstr>
      <vt:lpstr>Презентация PowerPoint</vt:lpstr>
      <vt:lpstr>Икона Божией Матери «Казанская».21.07; 4.11.</vt:lpstr>
      <vt:lpstr>Плотникова Олеся.</vt:lpstr>
      <vt:lpstr>Презентация PowerPoint</vt:lpstr>
      <vt:lpstr>Презентация PowerPoint</vt:lpstr>
      <vt:lpstr>Оля, посещая романовское кладбище, проследила восстановление церкви.</vt:lpstr>
      <vt:lpstr>Вид церкви до восстановления.</vt:lpstr>
      <vt:lpstr>Презентация PowerPoint</vt:lpstr>
      <vt:lpstr>Презентация PowerPoint</vt:lpstr>
      <vt:lpstr>В июле 2006 года рядом с церковью, отделом культуры с участием бывших жителей деревни, поставлен памятник.</vt:lpstr>
      <vt:lpstr>Старинные надгробия у церкви</vt:lpstr>
      <vt:lpstr>В 2008 году в церкви заложили проломы, вставили окна и двери.</vt:lpstr>
      <vt:lpstr>Казанская икона Божьей Матери из Романовской церкви.</vt:lpstr>
      <vt:lpstr>Презентация PowerPoint</vt:lpstr>
      <vt:lpstr>Презентация PowerPoint</vt:lpstr>
      <vt:lpstr>Исследование позволило выяснить историю и дальнейшую судьбу церковно-приходской школы.</vt:lpstr>
      <vt:lpstr>Презентация PowerPoint</vt:lpstr>
      <vt:lpstr>Презентация PowerPoint</vt:lpstr>
      <vt:lpstr>Этапы строительства.</vt:lpstr>
      <vt:lpstr>Презентация PowerPoint</vt:lpstr>
      <vt:lpstr>Презентация PowerPoint</vt:lpstr>
      <vt:lpstr>Георгий Победоносец- покровитель земледельцев и воинов. Дни поминовения 6 мая и 9 декабря.</vt:lpstr>
      <vt:lpstr>Внутренний вид часовни.</vt:lpstr>
      <vt:lpstr>Прихожане у часовни в престольный праздник Егорьев день 6.05. 2012 года.</vt:lpstr>
      <vt:lpstr>Мальцева Ирина.</vt:lpstr>
      <vt:lpstr>Своё выступление мне хочется закончить словами Василия Пескова: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МБОУ СОШ № 17  Г. Краснодар</dc:title>
  <dc:creator>Лена</dc:creator>
  <cp:lastModifiedBy>южная сош</cp:lastModifiedBy>
  <cp:revision>78</cp:revision>
  <dcterms:created xsi:type="dcterms:W3CDTF">2012-04-04T14:32:47Z</dcterms:created>
  <dcterms:modified xsi:type="dcterms:W3CDTF">2015-04-03T05:08:56Z</dcterms:modified>
</cp:coreProperties>
</file>