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302" r:id="rId2"/>
    <p:sldId id="277" r:id="rId3"/>
    <p:sldId id="275" r:id="rId4"/>
    <p:sldId id="303" r:id="rId5"/>
    <p:sldId id="279" r:id="rId6"/>
    <p:sldId id="280" r:id="rId7"/>
    <p:sldId id="281" r:id="rId8"/>
    <p:sldId id="282" r:id="rId9"/>
    <p:sldId id="283" r:id="rId10"/>
    <p:sldId id="304" r:id="rId11"/>
    <p:sldId id="305" r:id="rId12"/>
    <p:sldId id="306" r:id="rId13"/>
    <p:sldId id="307" r:id="rId14"/>
    <p:sldId id="309" r:id="rId15"/>
    <p:sldId id="310" r:id="rId16"/>
    <p:sldId id="308" r:id="rId17"/>
    <p:sldId id="284" r:id="rId18"/>
    <p:sldId id="311" r:id="rId19"/>
    <p:sldId id="312" r:id="rId20"/>
    <p:sldId id="295" r:id="rId21"/>
    <p:sldId id="262" r:id="rId22"/>
    <p:sldId id="296" r:id="rId23"/>
    <p:sldId id="270" r:id="rId24"/>
    <p:sldId id="294" r:id="rId25"/>
    <p:sldId id="285" r:id="rId26"/>
    <p:sldId id="299" r:id="rId27"/>
    <p:sldId id="286" r:id="rId28"/>
    <p:sldId id="287" r:id="rId29"/>
    <p:sldId id="288" r:id="rId30"/>
    <p:sldId id="289" r:id="rId31"/>
    <p:sldId id="290" r:id="rId32"/>
    <p:sldId id="292" r:id="rId33"/>
    <p:sldId id="293" r:id="rId34"/>
    <p:sldId id="291" r:id="rId35"/>
    <p:sldId id="278" r:id="rId36"/>
    <p:sldId id="266" r:id="rId37"/>
    <p:sldId id="297" r:id="rId38"/>
    <p:sldId id="256" r:id="rId39"/>
    <p:sldId id="298" r:id="rId40"/>
    <p:sldId id="301" r:id="rId4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14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44399-148F-4A60-B7DC-CA0B230BAC6D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04CBC-18BE-4144-AD34-FB1C208CF6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650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04CBC-18BE-4144-AD34-FB1C208CF68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138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04CBC-18BE-4144-AD34-FB1C208CF68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093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04CBC-18BE-4144-AD34-FB1C208CF682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139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04CBC-18BE-4144-AD34-FB1C208CF682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139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04CBC-18BE-4144-AD34-FB1C208CF682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139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04CBC-18BE-4144-AD34-FB1C208CF682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yandex.ru/video/search?text=%D1%80%D0%B5%D1%87%D1%8C%20%D0%BF%D1%80%D0%B5%D0%B7%D0%B8%D0%B4%D0%B5%D0%BD%D1%82%D0%B0%20%D0%A0%D0%A4%20%D0%9F%D1%83%D1%82%D0%B8%D0%BD%D0%B0%20%D0%BD%D0%B0%20%D0%BA%D1%80%D0%B0%D1%81%D0%BD%D0%BE%D0%B9%20%D0%BF%D0%BB%D0%BE%D1%89%D0%B0%D0%B4%D0%B8%2018%20%D0%BC%D0%B0%D1%80%D1%82%D0%B0%202014&amp;filmId=3HCLQvidUX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2637" y="1844824"/>
            <a:ext cx="7772400" cy="1470025"/>
          </a:xfrm>
        </p:spPr>
        <p:txBody>
          <a:bodyPr>
            <a:normAutofit/>
          </a:bodyPr>
          <a:lstStyle/>
          <a:p>
            <a:r>
              <a:rPr lang="ru-RU" sz="7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«Крым и Россия»</a:t>
            </a:r>
            <a:endParaRPr lang="ru-RU" sz="7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299592" y="4249534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Презентация к открытому уроку в рамках акции «Мы вместе»</a:t>
            </a:r>
            <a:endParaRPr lang="ru-RU" dirty="0" smtClean="0">
              <a:solidFill>
                <a:schemeClr val="accent1"/>
              </a:solidFill>
            </a:endParaRPr>
          </a:p>
          <a:p>
            <a:r>
              <a:rPr lang="ru-RU" b="1" dirty="0" smtClean="0">
                <a:solidFill>
                  <a:schemeClr val="accent1"/>
                </a:solidFill>
              </a:rPr>
              <a:t>в честь воссоединения Крыма с Россией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99992" y="4941168"/>
            <a:ext cx="3960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39552" y="4941169"/>
            <a:ext cx="3240360" cy="1296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539552" y="1772816"/>
            <a:ext cx="8147248" cy="4752528"/>
          </a:xfrm>
        </p:spPr>
        <p:txBody>
          <a:bodyPr>
            <a:normAutofit/>
          </a:bodyPr>
          <a:lstStyle/>
          <a:p>
            <a:pPr marL="0" lvl="0" indent="0" algn="r">
              <a:spcBef>
                <a:spcPts val="0"/>
              </a:spcBef>
              <a:buNone/>
            </a:pPr>
            <a:r>
              <a:rPr lang="ru-RU" sz="2600" b="1" i="1" dirty="0" smtClean="0">
                <a:solidFill>
                  <a:srgbClr val="2F5897">
                    <a:lumMod val="50000"/>
                  </a:srgbClr>
                </a:solidFill>
                <a:latin typeface="Times New Roman"/>
              </a:rPr>
              <a:t>«</a:t>
            </a:r>
            <a:r>
              <a:rPr lang="ru-RU" sz="2600" b="1" i="1" dirty="0">
                <a:solidFill>
                  <a:srgbClr val="C00000"/>
                </a:solidFill>
                <a:latin typeface="Times New Roman"/>
              </a:rPr>
              <a:t>Кто владеет Крымом, тот владеет Черным морем</a:t>
            </a:r>
            <a:r>
              <a:rPr lang="ru-RU" sz="2600" b="1" i="1" dirty="0">
                <a:solidFill>
                  <a:srgbClr val="2F5897">
                    <a:lumMod val="50000"/>
                  </a:srgbClr>
                </a:solidFill>
                <a:latin typeface="Times New Roman"/>
              </a:rPr>
              <a:t>» </a:t>
            </a:r>
            <a:r>
              <a:rPr lang="ru-RU" sz="2600" b="1" dirty="0" smtClean="0">
                <a:solidFill>
                  <a:srgbClr val="2F5897">
                    <a:lumMod val="50000"/>
                  </a:srgbClr>
                </a:solidFill>
                <a:latin typeface="Times New Roman"/>
              </a:rPr>
              <a:t>                          </a:t>
            </a:r>
            <a:r>
              <a:rPr lang="ru-RU" sz="2400" b="1" dirty="0" smtClean="0">
                <a:solidFill>
                  <a:srgbClr val="2F5897">
                    <a:lumMod val="50000"/>
                  </a:srgbClr>
                </a:solidFill>
                <a:latin typeface="Times New Roman"/>
              </a:rPr>
              <a:t>князь </a:t>
            </a:r>
            <a:r>
              <a:rPr lang="ru-RU" sz="2400" b="1" dirty="0">
                <a:solidFill>
                  <a:srgbClr val="2F5897">
                    <a:lumMod val="50000"/>
                  </a:srgbClr>
                </a:solidFill>
                <a:latin typeface="Times New Roman"/>
              </a:rPr>
              <a:t>Григорий Потемкин.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2400" b="1" dirty="0" smtClean="0">
              <a:solidFill>
                <a:srgbClr val="2F5897">
                  <a:lumMod val="50000"/>
                </a:srgbClr>
              </a:solidFill>
              <a:latin typeface="Times New Roman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2F5897">
                    <a:lumMod val="50000"/>
                  </a:srgbClr>
                </a:solidFill>
                <a:latin typeface="Times New Roman"/>
              </a:rPr>
              <a:t>Тяжелая </a:t>
            </a:r>
            <a:r>
              <a:rPr lang="ru-RU" sz="2400" b="1" dirty="0">
                <a:solidFill>
                  <a:srgbClr val="2F5897">
                    <a:lumMod val="50000"/>
                  </a:srgbClr>
                </a:solidFill>
                <a:latin typeface="Times New Roman"/>
              </a:rPr>
              <a:t>и долгая борьба России за выход к Черному морю, закончилась победой в войне с Турцией 1768-1774 гг. Крымское ханство было объявлено независимым от Турции и переходило под покровительство России. Командовать русскими войсками в Крыму был послан А. В. </a:t>
            </a:r>
            <a:r>
              <a:rPr lang="ru-RU" sz="2400" b="1" dirty="0" smtClean="0">
                <a:solidFill>
                  <a:srgbClr val="2F5897">
                    <a:lumMod val="50000"/>
                  </a:srgbClr>
                </a:solidFill>
                <a:latin typeface="Times New Roman"/>
              </a:rPr>
              <a:t>Суворов.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2F5897">
                    <a:lumMod val="50000"/>
                  </a:srgbClr>
                </a:solidFill>
                <a:latin typeface="Times New Roman"/>
              </a:rPr>
              <a:t> С </a:t>
            </a:r>
            <a:r>
              <a:rPr lang="ru-RU" sz="2400" b="1" dirty="0">
                <a:solidFill>
                  <a:srgbClr val="C00000"/>
                </a:solidFill>
                <a:latin typeface="Times New Roman"/>
              </a:rPr>
              <a:t>1783 </a:t>
            </a:r>
            <a:r>
              <a:rPr lang="ru-RU" sz="2400" b="1" dirty="0">
                <a:solidFill>
                  <a:srgbClr val="2F5897">
                    <a:lumMod val="50000"/>
                  </a:srgbClr>
                </a:solidFill>
                <a:latin typeface="Times New Roman"/>
              </a:rPr>
              <a:t>году морские силы на юге России стали именоваться </a:t>
            </a:r>
            <a:r>
              <a:rPr lang="ru-RU" sz="2400" b="1" dirty="0">
                <a:solidFill>
                  <a:srgbClr val="C00000"/>
                </a:solidFill>
                <a:latin typeface="Times New Roman"/>
              </a:rPr>
              <a:t>Черноморским флотом</a:t>
            </a:r>
            <a:r>
              <a:rPr lang="ru-RU" sz="2400" b="1" dirty="0">
                <a:solidFill>
                  <a:srgbClr val="2F5897">
                    <a:lumMod val="50000"/>
                  </a:srgbClr>
                </a:solidFill>
                <a:latin typeface="Times New Roman"/>
              </a:rPr>
              <a:t>. Здесь был заложен новый порт и город </a:t>
            </a:r>
            <a:r>
              <a:rPr lang="ru-RU" sz="2400" b="1" dirty="0">
                <a:solidFill>
                  <a:srgbClr val="C00000"/>
                </a:solidFill>
                <a:latin typeface="Times New Roman"/>
              </a:rPr>
              <a:t>Севастополь.</a:t>
            </a:r>
            <a:r>
              <a:rPr lang="ru-RU" sz="2400" b="1" dirty="0">
                <a:solidFill>
                  <a:srgbClr val="2F5897">
                    <a:lumMod val="50000"/>
                  </a:srgbClr>
                </a:solidFill>
                <a:latin typeface="Times New Roman"/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341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907704" y="5334654"/>
            <a:ext cx="3240360" cy="1296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539552" y="1340768"/>
            <a:ext cx="8147248" cy="5184576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Impact"/>
              </a:rPr>
              <a:t>Крымская война 1853-1856 гг</a:t>
            </a:r>
            <a:r>
              <a:rPr lang="ru-RU" dirty="0" smtClean="0">
                <a:solidFill>
                  <a:srgbClr val="002060"/>
                </a:solidFill>
                <a:latin typeface="Impact"/>
              </a:rPr>
              <a:t>.</a:t>
            </a:r>
            <a:endParaRPr lang="ru-RU" sz="2400" b="1" dirty="0">
              <a:solidFill>
                <a:srgbClr val="2F5897">
                  <a:lumMod val="50000"/>
                </a:srgbClr>
              </a:solidFill>
              <a:latin typeface="Times New Roman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2400" b="1" dirty="0" smtClean="0">
              <a:solidFill>
                <a:srgbClr val="2F5897">
                  <a:lumMod val="50000"/>
                </a:srgbClr>
              </a:solidFill>
              <a:latin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09768" y="5768389"/>
            <a:ext cx="2916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И. Айвазовский  </a:t>
            </a:r>
          </a:p>
          <a:p>
            <a:pPr algn="ctr"/>
            <a:r>
              <a:rPr lang="ru-RU" b="1" dirty="0" smtClean="0"/>
              <a:t>«</a:t>
            </a:r>
            <a:r>
              <a:rPr lang="ru-RU" b="1" dirty="0" err="1" smtClean="0"/>
              <a:t>Синопский</a:t>
            </a:r>
            <a:r>
              <a:rPr lang="ru-RU" b="1" dirty="0" smtClean="0"/>
              <a:t> </a:t>
            </a:r>
            <a:r>
              <a:rPr lang="ru-RU" b="1" dirty="0"/>
              <a:t>бой»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5150" y="1844824"/>
            <a:ext cx="821130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/>
              <a:t>В результате </a:t>
            </a:r>
            <a:r>
              <a:rPr lang="ru-RU" sz="2200" b="1" dirty="0" err="1">
                <a:solidFill>
                  <a:srgbClr val="C00000"/>
                </a:solidFill>
              </a:rPr>
              <a:t>Синопского</a:t>
            </a:r>
            <a:r>
              <a:rPr lang="ru-RU" sz="2200" b="1" dirty="0">
                <a:solidFill>
                  <a:srgbClr val="C00000"/>
                </a:solidFill>
              </a:rPr>
              <a:t> сражения  </a:t>
            </a:r>
            <a:r>
              <a:rPr lang="ru-RU" sz="2200" b="1" dirty="0"/>
              <a:t>русским Черноморским флотом  под командованием </a:t>
            </a:r>
            <a:r>
              <a:rPr lang="ru-RU" sz="2200" b="1" dirty="0">
                <a:solidFill>
                  <a:srgbClr val="C00000"/>
                </a:solidFill>
              </a:rPr>
              <a:t>адмирала Нахимова</a:t>
            </a:r>
            <a:r>
              <a:rPr lang="ru-RU" sz="2200" b="1" dirty="0"/>
              <a:t> была разгромлена турецкая эскадра. Турецкий флот был разгромлен в течение нескольких </a:t>
            </a:r>
            <a:r>
              <a:rPr lang="ru-RU" sz="2200" b="1" dirty="0" smtClean="0"/>
              <a:t>часов.  После этого  на стороне противника России- Османской империи выступили Англия и Франция.</a:t>
            </a:r>
            <a:endParaRPr lang="ru-RU" sz="22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29928"/>
            <a:ext cx="4442947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61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907704" y="5334654"/>
            <a:ext cx="3240360" cy="1296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539552" y="1340768"/>
            <a:ext cx="8147248" cy="5184576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Impact"/>
              </a:rPr>
              <a:t>Оборона Севастополя 1854-1855 гг.</a:t>
            </a:r>
            <a:endParaRPr lang="ru-RU" dirty="0">
              <a:solidFill>
                <a:srgbClr val="002060"/>
              </a:solidFill>
              <a:latin typeface="Impac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3546" y="6137721"/>
            <a:ext cx="6634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А. </a:t>
            </a:r>
            <a:r>
              <a:rPr lang="ru-RU" sz="2000" b="1" dirty="0" err="1"/>
              <a:t>Рубо</a:t>
            </a:r>
            <a:r>
              <a:rPr lang="ru-RU" sz="2000" b="1" dirty="0"/>
              <a:t>. Панорама обороны Севастополя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94729"/>
            <a:ext cx="6278798" cy="4167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007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907704" y="5334654"/>
            <a:ext cx="3240360" cy="1296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539552" y="1340768"/>
            <a:ext cx="8147248" cy="5184576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Impact"/>
              </a:rPr>
              <a:t>Герои Крымской Войны</a:t>
            </a:r>
            <a:endParaRPr lang="ru-RU" dirty="0">
              <a:solidFill>
                <a:srgbClr val="002060"/>
              </a:solidFill>
              <a:latin typeface="Impac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6042" y="4509120"/>
            <a:ext cx="259780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Вице –</a:t>
            </a:r>
            <a:r>
              <a:rPr lang="ru-RU" b="1" dirty="0" smtClean="0"/>
              <a:t>адмирал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В.А. Корнилов. </a:t>
            </a:r>
            <a:r>
              <a:rPr lang="ru-RU" b="1" dirty="0"/>
              <a:t>Возглавил оборону Севастополя.</a:t>
            </a:r>
          </a:p>
          <a:p>
            <a:pPr algn="ctr"/>
            <a:r>
              <a:rPr lang="ru-RU" b="1" dirty="0"/>
              <a:t>Погиб в 13(25) октября 1854 г.  в бою под Балаклавой</a:t>
            </a:r>
          </a:p>
          <a:p>
            <a:pPr algn="ctr"/>
            <a:endParaRPr lang="ru-RU" sz="2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21336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498" y="1898575"/>
            <a:ext cx="2157413" cy="248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98575"/>
            <a:ext cx="2017713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3848" y="4509120"/>
            <a:ext cx="25922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/>
              <a:t>Адмирал  </a:t>
            </a:r>
            <a:r>
              <a:rPr lang="ru-RU" b="1" dirty="0">
                <a:solidFill>
                  <a:srgbClr val="C00000"/>
                </a:solidFill>
              </a:rPr>
              <a:t>П.С. </a:t>
            </a:r>
            <a:r>
              <a:rPr lang="ru-RU" b="1" dirty="0" smtClean="0">
                <a:solidFill>
                  <a:srgbClr val="C00000"/>
                </a:solidFill>
              </a:rPr>
              <a:t>Нахимов. </a:t>
            </a:r>
            <a:r>
              <a:rPr lang="ru-RU" b="1" dirty="0">
                <a:latin typeface="+mj-lt"/>
              </a:rPr>
              <a:t>Организатор и руководитель обороны Севастополя. </a:t>
            </a:r>
          </a:p>
          <a:p>
            <a:pPr lvl="0" algn="ctr"/>
            <a:r>
              <a:rPr lang="ru-RU" b="1" dirty="0">
                <a:latin typeface="+mj-lt"/>
              </a:rPr>
              <a:t>28 июня 1855 г. был смертельно ранен на </a:t>
            </a:r>
            <a:r>
              <a:rPr lang="ru-RU" b="1" dirty="0" err="1">
                <a:latin typeface="+mj-lt"/>
              </a:rPr>
              <a:t>Малаховом</a:t>
            </a:r>
            <a:r>
              <a:rPr lang="ru-RU" b="1" dirty="0">
                <a:latin typeface="+mj-lt"/>
              </a:rPr>
              <a:t> кургане.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940152" y="4538005"/>
            <a:ext cx="26642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Адмирал </a:t>
            </a:r>
            <a:r>
              <a:rPr lang="ru-RU" b="1" dirty="0">
                <a:solidFill>
                  <a:srgbClr val="C00000"/>
                </a:solidFill>
              </a:rPr>
              <a:t>В.И. </a:t>
            </a:r>
            <a:r>
              <a:rPr lang="ru-RU" b="1" dirty="0" smtClean="0">
                <a:solidFill>
                  <a:srgbClr val="C00000"/>
                </a:solidFill>
              </a:rPr>
              <a:t>Истомин.</a:t>
            </a:r>
          </a:p>
          <a:p>
            <a:r>
              <a:rPr lang="ru-RU" b="1" dirty="0"/>
              <a:t>Участник </a:t>
            </a:r>
            <a:r>
              <a:rPr lang="ru-RU" b="1" dirty="0" err="1"/>
              <a:t>Синопской</a:t>
            </a:r>
            <a:r>
              <a:rPr lang="ru-RU" b="1" dirty="0"/>
              <a:t> битвы. Возглавлял оборону Малахова кургана. Погиб в </a:t>
            </a:r>
            <a:endParaRPr lang="ru-RU" b="1" dirty="0" smtClean="0"/>
          </a:p>
          <a:p>
            <a:r>
              <a:rPr lang="ru-RU" b="1" dirty="0" smtClean="0"/>
              <a:t>марте </a:t>
            </a:r>
            <a:r>
              <a:rPr lang="ru-RU" b="1" dirty="0"/>
              <a:t>1855 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277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907704" y="5334654"/>
            <a:ext cx="3240360" cy="1296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539552" y="1340768"/>
            <a:ext cx="8147248" cy="5184576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Impact"/>
              </a:rPr>
              <a:t>Герои Крымской Войны</a:t>
            </a:r>
            <a:endParaRPr lang="ru-RU" dirty="0">
              <a:solidFill>
                <a:srgbClr val="002060"/>
              </a:solidFill>
              <a:latin typeface="Impac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8801" y="4676504"/>
            <a:ext cx="36591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Петр </a:t>
            </a:r>
            <a:r>
              <a:rPr lang="ru-RU" b="1" dirty="0" err="1">
                <a:solidFill>
                  <a:srgbClr val="C00000"/>
                </a:solidFill>
              </a:rPr>
              <a:t>Макарович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Кошка</a:t>
            </a:r>
            <a:r>
              <a:rPr lang="ru-RU" b="1" dirty="0" smtClean="0"/>
              <a:t>. Матрос </a:t>
            </a:r>
            <a:r>
              <a:rPr lang="ru-RU" b="1" dirty="0"/>
              <a:t>Черноморского </a:t>
            </a:r>
            <a:r>
              <a:rPr lang="ru-RU" b="1" dirty="0" smtClean="0"/>
              <a:t>флота. </a:t>
            </a:r>
            <a:r>
              <a:rPr lang="ru-RU" b="1" dirty="0"/>
              <a:t>Герой Севастопольской обороны. Его имя стало символом </a:t>
            </a:r>
            <a:r>
              <a:rPr lang="ru-RU" b="1" dirty="0" smtClean="0"/>
              <a:t>исключительной </a:t>
            </a:r>
            <a:r>
              <a:rPr lang="ru-RU" b="1" dirty="0"/>
              <a:t>храбрости и мужества, находчивости, ловкости, личной инициативы.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03848" y="450912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13761" y="4693786"/>
            <a:ext cx="40332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Дарья Севастопольская</a:t>
            </a:r>
          </a:p>
          <a:p>
            <a:r>
              <a:rPr lang="ru-RU" b="1" dirty="0" smtClean="0"/>
              <a:t>Сестра </a:t>
            </a:r>
            <a:r>
              <a:rPr lang="ru-RU" b="1" dirty="0"/>
              <a:t>милосердия, героиня обороны Севастополя. Оказывала раненым медицинскую помощь, переодевшись в мужскую одежду, участвовала в боях и ходила в разведку.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01" y="1350270"/>
            <a:ext cx="2298738" cy="32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019" y="1350270"/>
            <a:ext cx="2264748" cy="31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412" y="2204864"/>
            <a:ext cx="1779587" cy="203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513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907704" y="5334654"/>
            <a:ext cx="3240360" cy="1296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457200" y="1232719"/>
            <a:ext cx="8147248" cy="5184576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Impact"/>
              </a:rPr>
              <a:t>Герои Крымской Войны</a:t>
            </a:r>
            <a:endParaRPr lang="ru-RU" dirty="0">
              <a:solidFill>
                <a:srgbClr val="002060"/>
              </a:solidFill>
              <a:latin typeface="Impac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52020" y="2708920"/>
            <a:ext cx="33843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Знаменитый врач, хирург, участник обороны Севастополя 1855 года.</a:t>
            </a:r>
          </a:p>
          <a:p>
            <a:r>
              <a:rPr lang="ru-RU" b="1" dirty="0"/>
              <a:t>впервые применил гипсовые повязки и эфир для наркоза в полевых условиях. </a:t>
            </a:r>
          </a:p>
          <a:p>
            <a:r>
              <a:rPr lang="ru-RU" b="1" dirty="0"/>
              <a:t>впервые для ухода за ранеными, воспользовался помощью сестер милосердия.</a:t>
            </a:r>
          </a:p>
          <a:p>
            <a:r>
              <a:rPr lang="ru-RU" b="1" dirty="0"/>
              <a:t>создал новый метод ухода за раненными. </a:t>
            </a:r>
          </a:p>
          <a:p>
            <a:r>
              <a:rPr lang="ru-RU" b="1" dirty="0"/>
              <a:t>стал основоположником военной хирургии.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18" y="2276872"/>
            <a:ext cx="3274103" cy="4140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31758" y="2267095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Николай Иванович Пирогов</a:t>
            </a:r>
          </a:p>
        </p:txBody>
      </p:sp>
    </p:spTree>
    <p:extLst>
      <p:ext uri="{BB962C8B-B14F-4D97-AF65-F5344CB8AC3E}">
        <p14:creationId xmlns:p14="http://schemas.microsoft.com/office/powerpoint/2010/main" val="390954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907704" y="5334654"/>
            <a:ext cx="3240360" cy="1296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539552" y="1340768"/>
            <a:ext cx="8147248" cy="5184576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Impact"/>
              </a:rPr>
              <a:t>Крым </a:t>
            </a:r>
            <a:r>
              <a:rPr lang="ru-RU" dirty="0" smtClean="0">
                <a:solidFill>
                  <a:srgbClr val="002060"/>
                </a:solidFill>
                <a:latin typeface="Impact"/>
              </a:rPr>
              <a:t> 1917 </a:t>
            </a:r>
            <a:r>
              <a:rPr lang="ru-RU" dirty="0">
                <a:solidFill>
                  <a:srgbClr val="002060"/>
                </a:solidFill>
                <a:latin typeface="Impact"/>
              </a:rPr>
              <a:t>– 1922 гг. 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ru-RU" dirty="0">
              <a:solidFill>
                <a:srgbClr val="002060"/>
              </a:solidFill>
              <a:latin typeface="Impac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91880" y="2420888"/>
            <a:ext cx="49601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В 1918-21 гг. Крым становится ареной жестоких сражений Гражданской войны и интервенции </a:t>
            </a:r>
            <a:r>
              <a:rPr lang="ru-RU" sz="2000" b="1" dirty="0" smtClean="0"/>
              <a:t> </a:t>
            </a:r>
            <a:r>
              <a:rPr lang="ru-RU" sz="2000" b="1" dirty="0"/>
              <a:t>Германии. </a:t>
            </a:r>
            <a:endParaRPr lang="ru-RU" sz="2000" b="1" dirty="0" smtClean="0"/>
          </a:p>
          <a:p>
            <a:r>
              <a:rPr lang="ru-RU" sz="2000" b="1" dirty="0" smtClean="0"/>
              <a:t>17 </a:t>
            </a:r>
            <a:r>
              <a:rPr lang="ru-RU" sz="2000" b="1" dirty="0"/>
              <a:t>ноября 1920 г. была завершена эвакуация из Крыма белых войск. Гражданская война в Крыму завершилась включением Крыма в состав Советского Союза (1922 г.) с образованием Крымской Автономной Советской Социалистической Республики в составе Российской Федерации.</a:t>
            </a:r>
            <a:br>
              <a:rPr lang="ru-RU" sz="2000" b="1" dirty="0"/>
            </a:br>
            <a:endParaRPr lang="ru-RU" sz="20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41600"/>
            <a:ext cx="2664296" cy="2299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542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3568" y="5805264"/>
            <a:ext cx="13008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1942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3" descr="Дейнека_оборона_Севастополя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2060260" y="3288098"/>
            <a:ext cx="6472180" cy="3274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Лента лицом вниз 8"/>
          <p:cNvSpPr/>
          <p:nvPr/>
        </p:nvSpPr>
        <p:spPr>
          <a:xfrm>
            <a:off x="1979712" y="116632"/>
            <a:ext cx="4860032" cy="864096"/>
          </a:xfrm>
          <a:prstGeom prst="ribb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Севастополь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D:\МЕТОДИКА\Крым в моём сердце\sevastopol_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90861" y="188640"/>
            <a:ext cx="1917611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539552" y="1268760"/>
            <a:ext cx="4536504" cy="2232248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2F5897">
                    <a:lumMod val="50000"/>
                  </a:srgbClr>
                </a:solidFill>
                <a:latin typeface="Times New Roman"/>
              </a:rPr>
              <a:t>В Великую  Отечественную  войну </a:t>
            </a:r>
            <a:r>
              <a:rPr lang="ru-RU" sz="1800" b="1" dirty="0">
                <a:solidFill>
                  <a:srgbClr val="2F5897">
                    <a:lumMod val="50000"/>
                  </a:srgbClr>
                </a:solidFill>
                <a:latin typeface="Times New Roman"/>
              </a:rPr>
              <a:t>1941 - 1945 гг</a:t>
            </a:r>
            <a:r>
              <a:rPr lang="ru-RU" sz="1800" b="1" dirty="0" smtClean="0">
                <a:solidFill>
                  <a:srgbClr val="2F5897">
                    <a:lumMod val="50000"/>
                  </a:srgbClr>
                </a:solidFill>
                <a:latin typeface="Times New Roman"/>
              </a:rPr>
              <a:t>. жители г. Севастополя и моряки </a:t>
            </a:r>
            <a:r>
              <a:rPr lang="ru-RU" sz="1800" b="1" dirty="0">
                <a:solidFill>
                  <a:srgbClr val="2F5897">
                    <a:lumMod val="50000"/>
                  </a:srgbClr>
                </a:solidFill>
                <a:latin typeface="Times New Roman"/>
              </a:rPr>
              <a:t>Черноморского </a:t>
            </a:r>
            <a:r>
              <a:rPr lang="ru-RU" sz="1800" b="1" dirty="0" smtClean="0">
                <a:solidFill>
                  <a:srgbClr val="2F5897">
                    <a:lumMod val="50000"/>
                  </a:srgbClr>
                </a:solidFill>
                <a:latin typeface="Times New Roman"/>
              </a:rPr>
              <a:t>флота героически обороняли город  </a:t>
            </a:r>
            <a:r>
              <a:rPr lang="ru-RU" sz="1800" b="1" dirty="0">
                <a:solidFill>
                  <a:srgbClr val="2F5897">
                    <a:lumMod val="50000"/>
                  </a:srgbClr>
                </a:solidFill>
                <a:latin typeface="Times New Roman"/>
              </a:rPr>
              <a:t>250 дней. 30 июня 1945 года, Крымская АССР была преобразована в Крымскую область в составе РСФСР.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539552" y="1268760"/>
            <a:ext cx="8147248" cy="5184576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Impact"/>
              </a:rPr>
              <a:t>Передача Крыма Украинской ССР в 1954 г.</a:t>
            </a:r>
            <a:endParaRPr lang="ru-RU" dirty="0">
              <a:solidFill>
                <a:srgbClr val="002060"/>
              </a:solidFill>
              <a:latin typeface="Impac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91880" y="2420888"/>
            <a:ext cx="496013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19 февраля 1954 года решением генсека КПСС  Н. Хрущева,  Президиум Верховного Совета СССР, «учитывая общность экономики, территориальную близость и тесные хозяйственные и культурные связи между Крымской областью и Украинской ССР», издал указ о передаче Крыма в состав Украины. Крым переводится из юрисдикции Российской Федерации (РСФСР) под юрисдикцию УССР и становится областью в составе Украины.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205" y="1831166"/>
            <a:ext cx="2030413" cy="266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43" y="4500450"/>
            <a:ext cx="2047875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948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539552" y="1268760"/>
            <a:ext cx="8147248" cy="5184576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Impact"/>
              </a:rPr>
              <a:t>Распад СССР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ru-RU" dirty="0">
              <a:solidFill>
                <a:srgbClr val="002060"/>
              </a:solidFill>
              <a:latin typeface="Impac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89081" y="1844824"/>
            <a:ext cx="496013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1991 г. - "путч" в Москве.</a:t>
            </a:r>
          </a:p>
          <a:p>
            <a:r>
              <a:rPr lang="ru-RU" sz="2000" b="1" dirty="0"/>
              <a:t>Развал Советского Союза; </a:t>
            </a:r>
          </a:p>
          <a:p>
            <a:r>
              <a:rPr lang="ru-RU" sz="2000" b="1" dirty="0"/>
              <a:t>Крым становится Автономной Республикой в составе Украины, </a:t>
            </a:r>
          </a:p>
          <a:p>
            <a:r>
              <a:rPr lang="ru-RU" sz="2000" b="1" dirty="0"/>
              <a:t>а Большая Ялта - летней политической столицей Украины и стран Причерноморского региона.</a:t>
            </a:r>
          </a:p>
          <a:p>
            <a:r>
              <a:rPr lang="ru-RU" sz="2000" b="1" dirty="0"/>
              <a:t>В Крыму собираются видные украинские и зарубежных политики и эксперты.</a:t>
            </a:r>
          </a:p>
          <a:p>
            <a:r>
              <a:rPr lang="ru-RU" sz="2000" b="1" dirty="0"/>
              <a:t>К 2013 году богатая крымская история и уникальная крымская природа превращают Крым в курортный центр стран восточной Европы. Сюда ежегодно приезжают 6 млн. туристов.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556792"/>
            <a:ext cx="2664296" cy="2129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3686257"/>
            <a:ext cx="2664296" cy="1527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333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39552" y="4941168"/>
            <a:ext cx="8219256" cy="1689051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"Передо мной страна волшебной красоты. Здесь небо ясное, здесь так прекрасны лица..." 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                          (Адам Мицкевич – польский поэт)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МЕТОДИКА\Крым в моём сердце\iC1B96AQZ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1628800"/>
            <a:ext cx="3175553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МЕТОДИКА\Крым в моём сердце\1320650728_rus_medium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7" y="1484784"/>
            <a:ext cx="6498299" cy="4873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7" name="Picture 3" descr="D:\МЕТОДИКА\Крым в моём сердце\ru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00192" y="4509120"/>
            <a:ext cx="2251081" cy="21903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ександр\Desktop\крым\imag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1628800"/>
            <a:ext cx="7128792" cy="4895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484784"/>
            <a:ext cx="8517632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16 марта 2014 – референдум о статусе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Крыма.</a:t>
            </a:r>
            <a:r>
              <a:rPr lang="ru-RU" sz="2800" dirty="0">
                <a:solidFill>
                  <a:srgbClr val="2F5897">
                    <a:lumMod val="50000"/>
                  </a:srgbClr>
                </a:solidFill>
                <a:latin typeface="Times New Roman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приняло участие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83 %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граждан Крыма.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97 %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проголосовало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«за воссоединение Крыма с Россией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D:\МЕТОДИКА\Крым в моём сердце\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696" y="2996952"/>
            <a:ext cx="5269677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6864" cy="122413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 марта 2014 г. подписание межгосударственного договора о принятии Крыма и Севастополя в состав России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Александр\Desktop\крым\41d4ca13fa6c7f282809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67744" y="3284984"/>
            <a:ext cx="4821560" cy="3219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556792"/>
            <a:ext cx="3744648" cy="28084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3" name="Picture 3" descr="D:\МЕТОДИКА\Крым в моём сердце\2074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3933056"/>
            <a:ext cx="3956050" cy="2567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4" name="Picture 4" descr="D:\МЕТОДИКА\Крым в моём сердце\i3UF8VTEQ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4048" y="1556792"/>
            <a:ext cx="3240360" cy="2189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«Воображенья край священный» (А.С.Пушкин)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МЕТОДИКА\Крым в моём сердце\attachmen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2826610"/>
            <a:ext cx="5328592" cy="3678080"/>
          </a:xfrm>
          <a:prstGeom prst="rect">
            <a:avLst/>
          </a:prstGeom>
          <a:noFill/>
        </p:spPr>
      </p:pic>
      <p:pic>
        <p:nvPicPr>
          <p:cNvPr id="4099" name="Picture 3" descr="D:\МЕТОДИКА\Крым в моём сердце\58839101_3045139_larg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07904" y="2852936"/>
            <a:ext cx="4902696" cy="3698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D:\МЕТОДИКА\Крым в моём сердце\i3N32037L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11960" y="3356992"/>
            <a:ext cx="4222595" cy="2802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МЕТОДИКА\Крым в моём сердце\landscape-foto-ot-michail-tolstxin-krimskiy-fotohudozhnik-photoru-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63688" y="2636912"/>
            <a:ext cx="5760640" cy="3837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ЕТОДИКА\Крым в моём сердце\ливадийский дворец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99592" y="1124744"/>
            <a:ext cx="7296811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D:\МЕТОДИКА\Крым в моём сердце\Аюдаг1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475656" y="2348880"/>
            <a:ext cx="6389187" cy="4242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Аю-Даг (Медведь-гора)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D:\МЕТОДИКА\Крым в моём сердце\аюдаг 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1680" y="2132856"/>
            <a:ext cx="5832648" cy="4152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??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это за фильм? 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МЕТОДИКА\Крым в моём сердце\Коктебел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2348880"/>
            <a:ext cx="7920879" cy="3364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436096" y="5949280"/>
            <a:ext cx="3143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Коктебель</a:t>
            </a:r>
            <a:endParaRPr lang="ru-RU" sz="32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27584" y="2636912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Недостроенный санаторий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Новолипецкого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металлургического комбината</a:t>
            </a:r>
            <a:endParaRPr lang="ru-RU" sz="2000" i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D:\МЕТОДИКА\Крым в моём сердце\монумент Парус Керчь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37147" y="3429000"/>
            <a:ext cx="6257429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D:\МЕТОДИКА\Крым в моём сердце\недостроенный санаторий Новолипецкого металлургического комбинат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5" y="116633"/>
            <a:ext cx="5832648" cy="247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3995936" y="6165304"/>
            <a:ext cx="45365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Монумент «Парус» г.Керчь</a:t>
            </a:r>
            <a:endParaRPr lang="ru-RU" sz="20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??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это за фильм? 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19872" y="5949280"/>
            <a:ext cx="51598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г.Ялта. Набережная</a:t>
            </a:r>
            <a:endParaRPr lang="ru-RU" sz="3200" i="1" dirty="0">
              <a:solidFill>
                <a:srgbClr val="C00000"/>
              </a:solidFill>
            </a:endParaRPr>
          </a:p>
        </p:txBody>
      </p:sp>
      <p:pic>
        <p:nvPicPr>
          <p:cNvPr id="4099" name="Picture 3" descr="D:\МЕТОДИКА\Крым в моём сердце\Ялтинская набережна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67744" y="2204864"/>
            <a:ext cx="4783640" cy="3633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МЕТОДИКА\Крым в моём сердце\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11559" y="1898603"/>
            <a:ext cx="7992889" cy="4770756"/>
          </a:xfrm>
          <a:prstGeom prst="rect">
            <a:avLst/>
          </a:prstGeom>
          <a:noFill/>
        </p:spPr>
      </p:pic>
      <p:pic>
        <p:nvPicPr>
          <p:cNvPr id="2050" name="Picture 2" descr="D:\МЕТОДИКА\Крым в моём сердце\10000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8104" y="2276872"/>
            <a:ext cx="2808312" cy="38508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611560" y="1196752"/>
            <a:ext cx="8280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?? </a:t>
            </a:r>
            <a:r>
              <a:rPr lang="ru-RU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вы знаете о Крыме?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??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это за фильм? 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5949280"/>
            <a:ext cx="78241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Белая скала (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Ак-Кая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в Белогорском районе</a:t>
            </a:r>
            <a:endParaRPr lang="ru-RU" sz="2800" i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D:\МЕТОДИКА\Крым в моём сердце\Белая скал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696" y="2276872"/>
            <a:ext cx="5608202" cy="3560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??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это за фильм? 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5949280"/>
            <a:ext cx="76801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Развалины Херсонеса Таврического</a:t>
            </a:r>
            <a:endParaRPr lang="ru-RU" sz="2800" i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D:\МЕТОДИКА\Крым в моём сердце\развалины Херсонеса Таврическог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39752" y="2276872"/>
            <a:ext cx="4499304" cy="3455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??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это за фильм? 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5949280"/>
            <a:ext cx="76801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Гора 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Опук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Керченский полуостров</a:t>
            </a:r>
            <a:endParaRPr lang="ru-RU" sz="2800" i="1" dirty="0">
              <a:solidFill>
                <a:srgbClr val="C00000"/>
              </a:solidFill>
            </a:endParaRPr>
          </a:p>
        </p:txBody>
      </p:sp>
      <p:pic>
        <p:nvPicPr>
          <p:cNvPr id="8194" name="Picture 2" descr="D:\МЕТОДИКА\Крым в моём сердце\гора Опу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2276872"/>
            <a:ext cx="8229600" cy="3494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??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это за фильм? 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5949280"/>
            <a:ext cx="76801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Бухта 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Ласпи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районе Севастополя</a:t>
            </a:r>
            <a:endParaRPr lang="ru-RU" sz="2800" i="1" dirty="0">
              <a:solidFill>
                <a:srgbClr val="C00000"/>
              </a:solidFill>
            </a:endParaRPr>
          </a:p>
        </p:txBody>
      </p:sp>
      <p:pic>
        <p:nvPicPr>
          <p:cNvPr id="9218" name="Picture 2" descr="D:\МЕТОДИКА\Крым в моём сердце\бухта Ласп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5736" y="2204864"/>
            <a:ext cx="4874929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??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это за фильм? 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6093296"/>
            <a:ext cx="76801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Лазурная бухта возле лагеря Артек</a:t>
            </a:r>
            <a:endParaRPr lang="ru-RU" sz="2800" i="1" dirty="0">
              <a:solidFill>
                <a:srgbClr val="C00000"/>
              </a:solidFill>
            </a:endParaRPr>
          </a:p>
        </p:txBody>
      </p:sp>
      <p:pic>
        <p:nvPicPr>
          <p:cNvPr id="7170" name="Picture 2" descr="D:\МЕТОДИКА\Крым в моём сердце\Лазурная бухта возле лагеря Арте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712" y="2132856"/>
            <a:ext cx="5233676" cy="3946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7321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душа человека жаждет чуда, сделай ему это чудо!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МЕТОДИКА\Крым в моём сердце\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91879" y="1412776"/>
            <a:ext cx="4992555" cy="3744416"/>
          </a:xfrm>
          <a:prstGeom prst="rect">
            <a:avLst/>
          </a:prstGeom>
          <a:noFill/>
        </p:spPr>
      </p:pic>
      <p:pic>
        <p:nvPicPr>
          <p:cNvPr id="3075" name="Picture 3" descr="D:\МЕТОДИКА\Крым в моём сердце\10000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1412776"/>
            <a:ext cx="2870719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лександр\Desktop\крым\41d4ca13ff9494648e0d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1628800"/>
            <a:ext cx="7117841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85496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 марта 2014 г. Москва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D:\МЕТОДИКА\Крым в моём сердце\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672" y="2204864"/>
            <a:ext cx="5715000" cy="428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ЕТОДИКА\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988840"/>
            <a:ext cx="7824869" cy="440148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 марта 2014 г. Севастополь</a:t>
            </a:r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664" y="1988840"/>
            <a:ext cx="6034617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39552" y="4941168"/>
            <a:ext cx="8219256" cy="1689051"/>
          </a:xfrm>
        </p:spPr>
        <p:txBody>
          <a:bodyPr>
            <a:normAutofit lnSpcReduction="10000"/>
          </a:bodyPr>
          <a:lstStyle/>
          <a:p>
            <a:pPr marL="0" lvl="0" indent="0">
              <a:buClr>
                <a:srgbClr val="6076B4"/>
              </a:buCl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2F5897">
                    <a:lumMod val="50000"/>
                  </a:srgbClr>
                </a:solidFill>
                <a:latin typeface="Times New Roman"/>
              </a:rPr>
              <a:t>Название «Крым» происходит от тюркского – вал, стена, ров.</a:t>
            </a:r>
          </a:p>
          <a:p>
            <a:pPr marL="274320" lvl="0" indent="-274320">
              <a:buClr>
                <a:srgbClr val="6076B4"/>
              </a:buClr>
            </a:pPr>
            <a:r>
              <a:rPr lang="ru-RU" sz="1800" b="1" dirty="0" err="1">
                <a:solidFill>
                  <a:srgbClr val="2F5897">
                    <a:lumMod val="50000"/>
                  </a:srgbClr>
                </a:solidFill>
                <a:latin typeface="Times New Roman"/>
              </a:rPr>
              <a:t>Перекопский</a:t>
            </a:r>
            <a:r>
              <a:rPr lang="ru-RU" sz="1800" b="1" dirty="0">
                <a:solidFill>
                  <a:srgbClr val="2F5897">
                    <a:lumMod val="50000"/>
                  </a:srgbClr>
                </a:solidFill>
                <a:latin typeface="Times New Roman"/>
              </a:rPr>
              <a:t> или Турецкий вал отделял Крым от материка, он был построен 2 тыс. лет назад. Его длина почти 8,5 км.</a:t>
            </a:r>
          </a:p>
          <a:p>
            <a:pPr marL="274320" lvl="0" indent="-274320">
              <a:buClr>
                <a:srgbClr val="6076B4"/>
              </a:buClr>
            </a:pPr>
            <a:r>
              <a:rPr lang="ru-RU" sz="1800" b="1" dirty="0">
                <a:solidFill>
                  <a:srgbClr val="2F5897">
                    <a:lumMod val="50000"/>
                  </a:srgbClr>
                </a:solidFill>
                <a:latin typeface="Times New Roman"/>
              </a:rPr>
              <a:t>Полуостров с начала своей истории служил пересечением исторических путей многих цивилизаций и народов.</a:t>
            </a:r>
          </a:p>
          <a:p>
            <a:pPr>
              <a:buNone/>
            </a:pP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1331640" y="1412776"/>
            <a:ext cx="6923112" cy="6046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Impact"/>
              </a:rPr>
              <a:t>             </a:t>
            </a:r>
            <a:r>
              <a:rPr lang="ru-RU" sz="3200" dirty="0" smtClean="0">
                <a:solidFill>
                  <a:srgbClr val="002060"/>
                </a:solidFill>
                <a:latin typeface="Impact"/>
              </a:rPr>
              <a:t>Происхождение </a:t>
            </a:r>
            <a:r>
              <a:rPr lang="ru-RU" sz="3200" dirty="0">
                <a:solidFill>
                  <a:srgbClr val="002060"/>
                </a:solidFill>
                <a:latin typeface="Impact"/>
              </a:rPr>
              <a:t>названия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99398"/>
            <a:ext cx="4680520" cy="3010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273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59024" y="1412776"/>
            <a:ext cx="8784976" cy="4565104"/>
          </a:xfrm>
        </p:spPr>
        <p:txBody>
          <a:bodyPr>
            <a:normAutofit fontScale="55000" lnSpcReduction="20000"/>
          </a:bodyPr>
          <a:lstStyle/>
          <a:p>
            <a:r>
              <a:rPr lang="en-US" u="sng" dirty="0" smtClean="0">
                <a:hlinkClick r:id="rId2"/>
              </a:rPr>
              <a:t>http://images.yandex.ru/?uinfo=ww-1263-wh-906-fw-1221-fh-598-pd-1</a:t>
            </a:r>
            <a:endParaRPr lang="ru-RU" u="sng" dirty="0" smtClean="0">
              <a:hlinkClick r:id="rId2"/>
            </a:endParaRPr>
          </a:p>
          <a:p>
            <a:r>
              <a:rPr lang="en-US" u="sng" dirty="0" smtClean="0">
                <a:hlinkClick r:id="rId2"/>
              </a:rPr>
              <a:t>http://ru.wikipedia.org/wiki/%C8%F1%F2%EE%F0%E8%FF_%CA%F0%FB%EC%E0</a:t>
            </a:r>
            <a:endParaRPr lang="ru-RU" u="sng" dirty="0" smtClean="0">
              <a:hlinkClick r:id="rId2"/>
            </a:endParaRPr>
          </a:p>
          <a:p>
            <a:r>
              <a:rPr lang="en-US" u="sng" dirty="0" smtClean="0">
                <a:hlinkClick r:id="rId2"/>
              </a:rPr>
              <a:t>http://crif.in.ua/</a:t>
            </a:r>
            <a:endParaRPr lang="ru-RU" u="sng" dirty="0" smtClean="0">
              <a:hlinkClick r:id="rId2"/>
            </a:endParaRPr>
          </a:p>
          <a:p>
            <a:r>
              <a:rPr lang="en-US" u="sng" dirty="0" smtClean="0">
                <a:hlinkClick r:id="rId2"/>
              </a:rPr>
              <a:t>http://yandex.ru/video/search?p=1&amp;text=%D0%B2%D1%81%D1%82%D1%80%D0%B5%D1%87%D0%B0%20%D0%B0%D1%81%D1%81%D0%BE%D0%BB%D1%8C%20%D0%B8%20%D0%B3%D1%80%D0%B5%D1%8F%20%D1%84%D1%80%D0%B0%D0%B3%D0%BC%D0%B5%D0%BD%D1%82%20%D1%84%D0%B8%D0%BB%D1%8C%D0%BC%D0%B0%20%D0%B0%D0%BB%D1%8B%D0%B5%20%D0%BF%D0%B0%D1%80%D1%83%D1%81%D0%B0&amp;family=yes&amp;filmId=S-wnuam0UXI</a:t>
            </a:r>
            <a:endParaRPr lang="ru-RU" u="sng" dirty="0" smtClean="0">
              <a:hlinkClick r:id="rId2"/>
            </a:endParaRPr>
          </a:p>
          <a:p>
            <a:r>
              <a:rPr lang="ru-RU" u="sng" dirty="0" smtClean="0">
                <a:hlinkClick r:id="rId2"/>
              </a:rPr>
              <a:t>http://yandex.ru/video/search?text=%D1%80%D0%B5%D1%87%D1%8C%20%D0%BF%D1%80%D0%B5%D0%B7%D0%B8%D0%B4%D0%B5%D0%BD%D1%82%D0%B0%20%D0%A0%D0%A4%20%D0%9F%D1%83%D1%82%D0%B8%D0%BD%D0%B0%20%D0%BD%D0%B0%20%D0%BA%D1%80%D0%B0%D1%81%D0%BD%D0%BE%D0%B9%20%D0%BF%D0%BB%D0%BE%D1%89%D0%B0%D0%B4%D0%B8%2018%20%D0%BC%D0%B0%D1%80%D1%82%D0%B0%202014&amp;filmId=3HCLQvidUXI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b="1" i="1" dirty="0" smtClean="0"/>
              <a:t>Полуостров  находится </a:t>
            </a:r>
            <a:r>
              <a:rPr lang="ru-RU" sz="1800" b="1" i="1" dirty="0"/>
              <a:t>в Северном Причерноморье, здесь во времена </a:t>
            </a:r>
            <a:r>
              <a:rPr lang="ru-RU" sz="1800" b="1" i="1" dirty="0" smtClean="0"/>
              <a:t>греческой </a:t>
            </a:r>
            <a:r>
              <a:rPr lang="ru-RU" sz="1800" b="1" i="1" dirty="0"/>
              <a:t>колонизации – 8 век до н.э. – жили скифы и  были основаны греческие колонии; местное население занималось земледелием и </a:t>
            </a:r>
            <a:r>
              <a:rPr lang="ru-RU" sz="1800" b="1" i="1" dirty="0" smtClean="0"/>
              <a:t>торговлей.</a:t>
            </a:r>
            <a:endParaRPr lang="ru-RU" sz="1800" b="1" dirty="0"/>
          </a:p>
        </p:txBody>
      </p:sp>
      <p:pic>
        <p:nvPicPr>
          <p:cNvPr id="5" name="Picture 10" descr="019_kolonii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2204864"/>
            <a:ext cx="7232946" cy="3600400"/>
          </a:xfrm>
          <a:prstGeom prst="rect">
            <a:avLst/>
          </a:prstGeom>
          <a:noFill/>
        </p:spPr>
      </p:pic>
      <p:pic>
        <p:nvPicPr>
          <p:cNvPr id="6" name="Picture 2" descr="5_018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07904" y="4797152"/>
            <a:ext cx="5040559" cy="1898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7984" y="4175026"/>
            <a:ext cx="4320480" cy="206228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/>
              <a:t>Одной из колоний был </a:t>
            </a:r>
            <a:r>
              <a:rPr lang="ru-RU" b="1" dirty="0" smtClean="0"/>
              <a:t>Херсонес. </a:t>
            </a:r>
            <a:r>
              <a:rPr lang="ru-RU" b="1" dirty="0"/>
              <a:t>Здесь в 987 году принял крещение князь Владимир </a:t>
            </a:r>
            <a:r>
              <a:rPr lang="ru-RU" b="1" dirty="0" smtClean="0"/>
              <a:t>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268760"/>
            <a:ext cx="3657039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 descr="D:\МЕТОДИКА\Крым в моём сердце\800px-Ancient_Greek_Colonies_of_N_Black_Sea_rus_sv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1700808"/>
            <a:ext cx="3412714" cy="2474218"/>
          </a:xfrm>
          <a:prstGeom prst="rect">
            <a:avLst/>
          </a:prstGeom>
          <a:noFill/>
        </p:spPr>
      </p:pic>
      <p:sp>
        <p:nvSpPr>
          <p:cNvPr id="8" name="4-конечная звезда 7"/>
          <p:cNvSpPr/>
          <p:nvPr/>
        </p:nvSpPr>
        <p:spPr>
          <a:xfrm>
            <a:off x="6156176" y="2996952"/>
            <a:ext cx="216024" cy="360040"/>
          </a:xfrm>
          <a:prstGeom prst="star4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3081" y="5805264"/>
            <a:ext cx="432048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Васнецов В.М. </a:t>
            </a:r>
          </a:p>
          <a:p>
            <a:pPr>
              <a:buNone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«Крещение князя Владимира»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ЕТОДИКА\Крым в моём сердце\800px-BlackSea1600_ru_svg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1412776"/>
            <a:ext cx="7416824" cy="5247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1560" y="5805264"/>
            <a:ext cx="7931224" cy="680939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Бахчисарай. Ханский дворец. 16 век.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D:\МЕТОДИКА\Крым в моём сердце\ханский дворец бахчисарай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672" y="1628800"/>
            <a:ext cx="5787498" cy="3913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9552" y="5517232"/>
            <a:ext cx="4608512" cy="1008112"/>
          </a:xfrm>
        </p:spPr>
        <p:txBody>
          <a:bodyPr>
            <a:normAutofit fontScale="70000" lnSpcReduction="20000"/>
          </a:bodyPr>
          <a:lstStyle/>
          <a:p>
            <a:r>
              <a:rPr lang="ru-RU" sz="4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1783 г. –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«Манифест Екатерины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 вхождении Крыма в состав России»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D:\МЕТОДИКА\Крым в моём сердце\pamyatnik_ekaterine_2_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64088" y="1556792"/>
            <a:ext cx="3462230" cy="5193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D:\МЕТОДИКА\Крым в моём сердце\340px-Fireworks_crime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13506" y="2276872"/>
            <a:ext cx="3240360" cy="258275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extBox 1"/>
          <p:cNvSpPr txBox="1"/>
          <p:nvPr/>
        </p:nvSpPr>
        <p:spPr>
          <a:xfrm>
            <a:off x="899592" y="1196752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Impact"/>
              </a:rPr>
              <a:t>Вхождение Крыма в состав России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965</Words>
  <Application>Microsoft Office PowerPoint</Application>
  <PresentationFormat>Экран (4:3)</PresentationFormat>
  <Paragraphs>103</Paragraphs>
  <Slides>40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Office Theme</vt:lpstr>
      <vt:lpstr>«Крым и Россия»</vt:lpstr>
      <vt:lpstr>Презентация PowerPoint</vt:lpstr>
      <vt:lpstr>Презентация PowerPoint</vt:lpstr>
      <vt:lpstr>Презентация PowerPoint</vt:lpstr>
      <vt:lpstr>Полуостров  находится в Северном Причерноморье, здесь во времена греческой колонизации – 8 век до н.э. – жили скифы и  были основаны греческие колонии; местное население занималось земледелием и торговлей.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16 марта 2014 – референдум о статусе Крыма. приняло участие 83 % граждан Крыма. 97 % проголосовало «за воссоединение Крыма с Россией</vt:lpstr>
      <vt:lpstr>18 марта 2014 г. подписание межгосударственного договора о принятии Крыма и Севастополя в состав России</vt:lpstr>
      <vt:lpstr>Презентация PowerPoint</vt:lpstr>
      <vt:lpstr>«Воображенья край священный» (А.С.Пушкин)</vt:lpstr>
      <vt:lpstr>Аю-Даг (Медведь-гора)</vt:lpstr>
      <vt:lpstr>?? Что это за фильм? </vt:lpstr>
      <vt:lpstr>Презентация PowerPoint</vt:lpstr>
      <vt:lpstr>?? Что это за фильм? </vt:lpstr>
      <vt:lpstr>?? Что это за фильм? </vt:lpstr>
      <vt:lpstr>?? Что это за фильм? </vt:lpstr>
      <vt:lpstr>?? Что это за фильм? </vt:lpstr>
      <vt:lpstr>?? Что это за фильм? </vt:lpstr>
      <vt:lpstr>?? Что это за фильм? </vt:lpstr>
      <vt:lpstr>Если душа человека жаждет чуда, сделай ему это чудо!</vt:lpstr>
      <vt:lpstr>Презентация PowerPoint</vt:lpstr>
      <vt:lpstr>18 марта 2014 г. Москва</vt:lpstr>
      <vt:lpstr>Презентация PowerPoint</vt:lpstr>
      <vt:lpstr>18 марта 2014 г. Севастополь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Катенок</dc:creator>
  <cp:lastModifiedBy>User</cp:lastModifiedBy>
  <cp:revision>66</cp:revision>
  <dcterms:created xsi:type="dcterms:W3CDTF">2013-10-28T09:12:00Z</dcterms:created>
  <dcterms:modified xsi:type="dcterms:W3CDTF">2016-03-16T19:25:32Z</dcterms:modified>
</cp:coreProperties>
</file>