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74" r:id="rId14"/>
    <p:sldId id="275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72819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Итоги первого полугодия </a:t>
            </a:r>
            <a:br>
              <a:rPr lang="ru-RU" dirty="0" smtClean="0"/>
            </a:br>
            <a:r>
              <a:rPr lang="ru-RU" dirty="0" smtClean="0"/>
              <a:t>2016-2017 учебного года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3789040"/>
            <a:ext cx="6400800" cy="936104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ФИЛИАЛ МАОУ «БЕРКУТСКАЯ СОШ» «ЮЖНАЯ СОШ»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1895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День солидарности борьбы с терроризмом</a:t>
            </a:r>
            <a:r>
              <a:rPr lang="ru-RU" dirty="0" smtClean="0"/>
              <a:t>.</a:t>
            </a:r>
          </a:p>
          <a:p>
            <a:r>
              <a:rPr lang="ru-RU" dirty="0"/>
              <a:t>«Будь модным – стань заметным». </a:t>
            </a:r>
          </a:p>
          <a:p>
            <a:r>
              <a:rPr lang="ru-RU" dirty="0"/>
              <a:t>«</a:t>
            </a:r>
            <a:r>
              <a:rPr lang="ru-RU" dirty="0" err="1"/>
              <a:t>Световозвращатель</a:t>
            </a:r>
            <a:r>
              <a:rPr lang="ru-RU" dirty="0"/>
              <a:t>  для пешехода</a:t>
            </a:r>
            <a:r>
              <a:rPr lang="ru-RU" dirty="0" smtClean="0"/>
              <a:t>»</a:t>
            </a:r>
          </a:p>
          <a:p>
            <a:r>
              <a:rPr lang="ru-RU" dirty="0"/>
              <a:t>« Безопасность детей – забота родителей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Участие во Всероссийских акциях</a:t>
            </a:r>
          </a:p>
        </p:txBody>
      </p:sp>
    </p:spTree>
    <p:extLst>
      <p:ext uri="{BB962C8B-B14F-4D97-AF65-F5344CB8AC3E}">
        <p14:creationId xmlns:p14="http://schemas.microsoft.com/office/powerpoint/2010/main" val="3033561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36724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u="sng" dirty="0" smtClean="0"/>
              <a:t>1.Учащиеся  </a:t>
            </a:r>
            <a:r>
              <a:rPr lang="ru-RU" sz="1400" b="1" u="sng" dirty="0"/>
              <a:t>9 </a:t>
            </a:r>
            <a:r>
              <a:rPr lang="ru-RU" sz="1400" b="1" u="sng" dirty="0" smtClean="0"/>
              <a:t>классов</a:t>
            </a:r>
            <a:endParaRPr lang="ru-RU" sz="1400" u="sng" dirty="0"/>
          </a:p>
          <a:p>
            <a:pPr marL="0" indent="0">
              <a:buNone/>
            </a:pPr>
            <a:r>
              <a:rPr lang="ru-RU" sz="1400" dirty="0"/>
              <a:t>Представить тему «Учителями славится Россия» </a:t>
            </a:r>
            <a:r>
              <a:rPr lang="ru-RU" sz="1400" dirty="0" smtClean="0"/>
              <a:t>В </a:t>
            </a:r>
            <a:r>
              <a:rPr lang="ru-RU" sz="1400" dirty="0"/>
              <a:t>работе использовать готовый материал</a:t>
            </a:r>
          </a:p>
          <a:p>
            <a:pPr marL="0" indent="0">
              <a:buNone/>
            </a:pPr>
            <a:r>
              <a:rPr lang="ru-RU" sz="1400" dirty="0"/>
              <a:t> из музея и собранный самостоятельно о педагогах </a:t>
            </a:r>
            <a:r>
              <a:rPr lang="ru-RU" sz="1400" dirty="0" smtClean="0"/>
              <a:t>из </a:t>
            </a:r>
            <a:r>
              <a:rPr lang="ru-RU" sz="1400" dirty="0"/>
              <a:t>Южной и Прогресса.                                                                     </a:t>
            </a:r>
          </a:p>
          <a:p>
            <a:pPr marL="0" indent="0">
              <a:buNone/>
            </a:pPr>
            <a:r>
              <a:rPr lang="ru-RU" sz="1400" b="1" u="sng" dirty="0"/>
              <a:t>2. </a:t>
            </a:r>
            <a:r>
              <a:rPr lang="ru-RU" sz="1400" b="1" u="sng" dirty="0" smtClean="0"/>
              <a:t>Учитель </a:t>
            </a:r>
            <a:r>
              <a:rPr lang="ru-RU" sz="1400" b="1" u="sng" dirty="0"/>
              <a:t>литературы </a:t>
            </a:r>
            <a:r>
              <a:rPr lang="ru-RU" sz="1400" b="1" u="sng" dirty="0" smtClean="0"/>
              <a:t>Пономарева </a:t>
            </a:r>
            <a:r>
              <a:rPr lang="ru-RU" sz="1400" b="1" u="sng" dirty="0"/>
              <a:t>К.В.</a:t>
            </a:r>
            <a:endParaRPr lang="ru-RU" sz="1400" u="sng" dirty="0"/>
          </a:p>
          <a:p>
            <a:pPr marL="0" indent="0">
              <a:buNone/>
            </a:pPr>
            <a:r>
              <a:rPr lang="ru-RU" sz="1400" dirty="0" smtClean="0"/>
              <a:t>Литературная  страница </a:t>
            </a:r>
            <a:r>
              <a:rPr lang="ru-RU" sz="1400" dirty="0"/>
              <a:t>на тему «Моя деревня, воспетая в стихах»</a:t>
            </a:r>
          </a:p>
          <a:p>
            <a:pPr marL="0" indent="0">
              <a:buNone/>
            </a:pPr>
            <a:r>
              <a:rPr lang="ru-RU" sz="1400" dirty="0"/>
              <a:t>(Южная и Прогресс</a:t>
            </a:r>
            <a:r>
              <a:rPr lang="ru-RU" sz="1400" dirty="0" smtClean="0"/>
              <a:t>)</a:t>
            </a:r>
            <a:r>
              <a:rPr lang="ru-RU" sz="1400" b="1" dirty="0"/>
              <a:t> </a:t>
            </a:r>
            <a:endParaRPr lang="ru-RU" sz="1400" dirty="0"/>
          </a:p>
          <a:p>
            <a:pPr marL="0" indent="0">
              <a:buNone/>
            </a:pPr>
            <a:r>
              <a:rPr lang="ru-RU" sz="1400" b="1" u="sng" dirty="0"/>
              <a:t>3</a:t>
            </a:r>
            <a:r>
              <a:rPr lang="ru-RU" sz="1400" b="1" u="sng" dirty="0" smtClean="0"/>
              <a:t>. Учащиеся </a:t>
            </a:r>
            <a:r>
              <a:rPr lang="ru-RU" sz="1400" b="1" u="sng" dirty="0"/>
              <a:t>10 класса </a:t>
            </a:r>
            <a:endParaRPr lang="ru-RU" sz="1400" b="1" u="sng" dirty="0" smtClean="0"/>
          </a:p>
          <a:p>
            <a:pPr marL="0" indent="0">
              <a:buNone/>
            </a:pPr>
            <a:r>
              <a:rPr lang="ru-RU" sz="1400" b="1" dirty="0" smtClean="0"/>
              <a:t>Тема : </a:t>
            </a:r>
            <a:r>
              <a:rPr lang="ru-RU" sz="1400" dirty="0" smtClean="0"/>
              <a:t>«История </a:t>
            </a:r>
            <a:r>
              <a:rPr lang="ru-RU" sz="1400" dirty="0"/>
              <a:t>Романовской церкви» в интересной</a:t>
            </a:r>
          </a:p>
          <a:p>
            <a:pPr marL="0" indent="0">
              <a:buNone/>
            </a:pPr>
            <a:r>
              <a:rPr lang="ru-RU" sz="1400" b="1" u="sng" dirty="0" smtClean="0"/>
              <a:t>4</a:t>
            </a:r>
            <a:r>
              <a:rPr lang="ru-RU" sz="1400" b="1" u="sng" dirty="0"/>
              <a:t>.</a:t>
            </a:r>
            <a:r>
              <a:rPr lang="ru-RU" sz="1400" u="sng" dirty="0"/>
              <a:t> </a:t>
            </a:r>
            <a:r>
              <a:rPr lang="ru-RU" sz="1400" b="1" u="sng" dirty="0" smtClean="0"/>
              <a:t>Учащиеся  </a:t>
            </a:r>
            <a:r>
              <a:rPr lang="ru-RU" sz="1400" b="1" u="sng" dirty="0"/>
              <a:t>6-7 класса</a:t>
            </a:r>
            <a:r>
              <a:rPr lang="ru-RU" sz="1400" b="1" u="sng" dirty="0" smtClean="0"/>
              <a:t>.</a:t>
            </a:r>
          </a:p>
          <a:p>
            <a:pPr marL="0" indent="0">
              <a:buNone/>
            </a:pPr>
            <a:r>
              <a:rPr lang="ru-RU" sz="1400" b="1" dirty="0" smtClean="0"/>
              <a:t>Тема :  </a:t>
            </a:r>
            <a:r>
              <a:rPr lang="ru-RU" sz="1400" dirty="0" smtClean="0"/>
              <a:t>Рассказать</a:t>
            </a:r>
            <a:r>
              <a:rPr lang="ru-RU" sz="1400" dirty="0"/>
              <a:t>, </a:t>
            </a:r>
            <a:r>
              <a:rPr lang="ru-RU" sz="1400" i="1" dirty="0"/>
              <a:t>на основании </a:t>
            </a:r>
            <a:r>
              <a:rPr lang="ru-RU" sz="1400" dirty="0"/>
              <a:t>отчета археолога Ткачева А.А.</a:t>
            </a:r>
          </a:p>
          <a:p>
            <a:pPr marL="0" indent="0">
              <a:buNone/>
            </a:pPr>
            <a:r>
              <a:rPr lang="ru-RU" sz="1400" dirty="0"/>
              <a:t> о жизни и быте племени </a:t>
            </a:r>
            <a:r>
              <a:rPr lang="ru-RU" sz="1400" dirty="0" err="1"/>
              <a:t>гороховской</a:t>
            </a:r>
            <a:r>
              <a:rPr lang="ru-RU" sz="1400" dirty="0"/>
              <a:t> культуры. </a:t>
            </a:r>
          </a:p>
          <a:p>
            <a:pPr marL="0" indent="0">
              <a:buNone/>
            </a:pPr>
            <a:r>
              <a:rPr lang="ru-RU" sz="1400" dirty="0"/>
              <a:t> </a:t>
            </a:r>
            <a:r>
              <a:rPr lang="ru-RU" sz="1400" b="1" u="sng" dirty="0" smtClean="0"/>
              <a:t>5. Учащихся </a:t>
            </a:r>
            <a:r>
              <a:rPr lang="ru-RU" sz="1400" b="1" u="sng" dirty="0"/>
              <a:t>5-6 класса.</a:t>
            </a:r>
            <a:endParaRPr lang="ru-RU" sz="1400" u="sng" dirty="0"/>
          </a:p>
          <a:p>
            <a:pPr marL="0" indent="0">
              <a:buNone/>
            </a:pPr>
            <a:r>
              <a:rPr lang="ru-RU" sz="1400" b="1" dirty="0" smtClean="0"/>
              <a:t>Тема : </a:t>
            </a:r>
            <a:r>
              <a:rPr lang="ru-RU" sz="1400" dirty="0" smtClean="0"/>
              <a:t>«История </a:t>
            </a:r>
            <a:r>
              <a:rPr lang="ru-RU" sz="1400" dirty="0"/>
              <a:t>возрождения часовни </a:t>
            </a:r>
            <a:r>
              <a:rPr lang="ru-RU" sz="1400" dirty="0" smtClean="0"/>
              <a:t>имени </a:t>
            </a:r>
            <a:r>
              <a:rPr lang="ru-RU" sz="1400" dirty="0" err="1" smtClean="0"/>
              <a:t>Гергия</a:t>
            </a:r>
            <a:r>
              <a:rPr lang="ru-RU" sz="1400" dirty="0" smtClean="0"/>
              <a:t> </a:t>
            </a:r>
            <a:r>
              <a:rPr lang="ru-RU" sz="1400" dirty="0"/>
              <a:t>Победоносца в Южной» </a:t>
            </a:r>
            <a:r>
              <a:rPr lang="ru-RU" sz="1400" dirty="0" smtClean="0"/>
              <a:t>легенды </a:t>
            </a:r>
            <a:endParaRPr lang="ru-RU" sz="1400" dirty="0"/>
          </a:p>
          <a:p>
            <a:pPr marL="0" indent="0">
              <a:buNone/>
            </a:pPr>
            <a:r>
              <a:rPr lang="ru-RU" sz="1400" dirty="0" smtClean="0"/>
              <a:t>Легенда   «Основание </a:t>
            </a:r>
            <a:r>
              <a:rPr lang="ru-RU" sz="1400" dirty="0"/>
              <a:t>деревни» под руководством Большаковой Л.П.   </a:t>
            </a:r>
            <a:r>
              <a:rPr lang="ru-RU" sz="1400" b="1" dirty="0"/>
              <a:t> </a:t>
            </a:r>
            <a:endParaRPr lang="ru-RU" sz="1400" dirty="0"/>
          </a:p>
          <a:p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Районная </a:t>
            </a:r>
            <a:r>
              <a:rPr lang="ru-RU" dirty="0" err="1"/>
              <a:t>квест</a:t>
            </a:r>
            <a:r>
              <a:rPr lang="ru-RU" dirty="0"/>
              <a:t> -  игра «Я люблю Ялуторовский район»</a:t>
            </a:r>
          </a:p>
        </p:txBody>
      </p:sp>
    </p:spTree>
    <p:extLst>
      <p:ext uri="{BB962C8B-B14F-4D97-AF65-F5344CB8AC3E}">
        <p14:creationId xmlns:p14="http://schemas.microsoft.com/office/powerpoint/2010/main" val="290674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31-100% обучающихся начального звена весь учебный год  принимают  участие  в проекте «Учи </a:t>
            </a:r>
            <a:r>
              <a:rPr lang="ru-RU" dirty="0" err="1"/>
              <a:t>Ру</a:t>
            </a:r>
            <a:r>
              <a:rPr lang="ru-RU" dirty="0" smtClean="0"/>
              <a:t>» (дополнительные знания по русскому языку, математике, английскому языку)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Образовательная платформа </a:t>
            </a:r>
            <a:br>
              <a:rPr lang="ru-RU" dirty="0" smtClean="0"/>
            </a:br>
            <a:r>
              <a:rPr lang="ru-RU" dirty="0" smtClean="0"/>
              <a:t>«Учи </a:t>
            </a:r>
            <a:r>
              <a:rPr lang="ru-RU" dirty="0" err="1" smtClean="0"/>
              <a:t>Ру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8838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 место в спортивных соревнованиях по стрельбе из пневматических  винтовок  в  честь 100 </a:t>
            </a:r>
            <a:r>
              <a:rPr lang="ru-RU" dirty="0" err="1" smtClean="0"/>
              <a:t>летия</a:t>
            </a:r>
            <a:r>
              <a:rPr lang="ru-RU" dirty="0" smtClean="0"/>
              <a:t> героев –земляков участников  ВОВ 1941-1945 </a:t>
            </a:r>
          </a:p>
          <a:p>
            <a:r>
              <a:rPr lang="ru-RU" dirty="0" smtClean="0"/>
              <a:t>Руководитель группы: Большаков М.В.</a:t>
            </a:r>
          </a:p>
          <a:p>
            <a:r>
              <a:rPr lang="ru-RU" dirty="0" smtClean="0"/>
              <a:t>Состав команды: Сергеев Алексей, </a:t>
            </a:r>
            <a:r>
              <a:rPr lang="ru-RU" dirty="0" err="1" smtClean="0"/>
              <a:t>Зумарев</a:t>
            </a:r>
            <a:r>
              <a:rPr lang="ru-RU" dirty="0" smtClean="0"/>
              <a:t> Владислав, </a:t>
            </a:r>
            <a:r>
              <a:rPr lang="ru-RU" dirty="0" err="1" smtClean="0"/>
              <a:t>Тюлюбаев</a:t>
            </a:r>
            <a:r>
              <a:rPr lang="ru-RU" dirty="0" smtClean="0"/>
              <a:t> </a:t>
            </a:r>
            <a:r>
              <a:rPr lang="ru-RU" dirty="0" err="1" smtClean="0"/>
              <a:t>Исмхан</a:t>
            </a:r>
            <a:r>
              <a:rPr lang="ru-RU" dirty="0" smtClean="0"/>
              <a:t>, Десятов Никита и </a:t>
            </a:r>
            <a:r>
              <a:rPr lang="ru-RU" dirty="0" err="1" smtClean="0"/>
              <a:t>Зумарев</a:t>
            </a:r>
            <a:r>
              <a:rPr lang="ru-RU" dirty="0" smtClean="0"/>
              <a:t> Сергей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Патриотическое воспитание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5005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Ежедневная зарядка</a:t>
            </a:r>
          </a:p>
          <a:p>
            <a:r>
              <a:rPr lang="ru-RU" dirty="0" smtClean="0"/>
              <a:t>Дни бега</a:t>
            </a:r>
          </a:p>
          <a:p>
            <a:r>
              <a:rPr lang="ru-RU" dirty="0" smtClean="0"/>
              <a:t>Осенний кросс</a:t>
            </a:r>
          </a:p>
          <a:p>
            <a:r>
              <a:rPr lang="ru-RU" dirty="0" smtClean="0"/>
              <a:t>Соревнования по пионерболу и волейболу</a:t>
            </a:r>
          </a:p>
          <a:p>
            <a:r>
              <a:rPr lang="ru-RU" dirty="0" smtClean="0"/>
              <a:t>Президентские состязания </a:t>
            </a:r>
          </a:p>
          <a:p>
            <a:r>
              <a:rPr lang="ru-RU" dirty="0" smtClean="0"/>
              <a:t>Лыжные забеги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Спортивные мероприятия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45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ru-RU" dirty="0">
                <a:solidFill>
                  <a:schemeClr val="tx1"/>
                </a:solidFill>
              </a:rPr>
              <a:t>За </a:t>
            </a:r>
            <a:r>
              <a:rPr lang="ru-RU" dirty="0" smtClean="0">
                <a:solidFill>
                  <a:schemeClr val="tx1"/>
                </a:solidFill>
              </a:rPr>
              <a:t>первую половину учебного года  </a:t>
            </a:r>
            <a:r>
              <a:rPr lang="ru-RU" dirty="0">
                <a:solidFill>
                  <a:schemeClr val="tx1"/>
                </a:solidFill>
              </a:rPr>
              <a:t>были проведены следующие мероприятия общешкольного масштаба:</a:t>
            </a:r>
          </a:p>
          <a:p>
            <a:r>
              <a:rPr lang="ru-RU" dirty="0">
                <a:solidFill>
                  <a:schemeClr val="tx1"/>
                </a:solidFill>
              </a:rPr>
              <a:t>- День знаний;</a:t>
            </a:r>
          </a:p>
          <a:p>
            <a:r>
              <a:rPr lang="ru-RU" dirty="0">
                <a:solidFill>
                  <a:schemeClr val="tx1"/>
                </a:solidFill>
              </a:rPr>
              <a:t>- День Учителя;</a:t>
            </a:r>
          </a:p>
          <a:p>
            <a:r>
              <a:rPr lang="ru-RU" dirty="0">
                <a:solidFill>
                  <a:schemeClr val="tx1"/>
                </a:solidFill>
              </a:rPr>
              <a:t>- Осенний бал;</a:t>
            </a:r>
          </a:p>
          <a:p>
            <a:r>
              <a:rPr lang="ru-RU" dirty="0">
                <a:solidFill>
                  <a:schemeClr val="tx1"/>
                </a:solidFill>
              </a:rPr>
              <a:t>- День матери;</a:t>
            </a:r>
          </a:p>
          <a:p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smtClean="0">
                <a:solidFill>
                  <a:schemeClr val="tx1"/>
                </a:solidFill>
              </a:rPr>
              <a:t>29.12 .2016 праздничные новогодние утренники и вечерники.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Внеурочные мероприятия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121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288194"/>
              </p:ext>
            </p:extLst>
          </p:nvPr>
        </p:nvGraphicFramePr>
        <p:xfrm>
          <a:off x="251520" y="34816"/>
          <a:ext cx="8712968" cy="6823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621"/>
                <a:gridCol w="2469621"/>
                <a:gridCol w="3773726"/>
              </a:tblGrid>
              <a:tr h="184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№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Название программы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Руководитель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Начальная школа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«Здоровячек»  1-4 класс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Гурьева  М.В.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2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«Волшебный мир книги» 2-4 класс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 err="1">
                          <a:effectLst/>
                        </a:rPr>
                        <a:t>Сирачева</a:t>
                      </a:r>
                      <a:r>
                        <a:rPr lang="ru-RU" sz="1000" dirty="0">
                          <a:effectLst/>
                        </a:rPr>
                        <a:t> А.Н.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«К истокам духовности» 3 класс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Павлова Е.Н.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Клуб вежливых детей «Мир друзей» 1-3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Котельникова Т.В.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«Занимательная информатика» 1-3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Котельникова Т.В.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«Занимательная информатика» 2-4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 err="1">
                          <a:effectLst/>
                        </a:rPr>
                        <a:t>Сирачева</a:t>
                      </a:r>
                      <a:r>
                        <a:rPr lang="ru-RU" sz="1000" dirty="0">
                          <a:effectLst/>
                        </a:rPr>
                        <a:t> А.Н.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«Самоделкин» 2-4 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 err="1">
                          <a:effectLst/>
                        </a:rPr>
                        <a:t>Сирачева</a:t>
                      </a:r>
                      <a:r>
                        <a:rPr lang="ru-RU" sz="1000" dirty="0">
                          <a:effectLst/>
                        </a:rPr>
                        <a:t> А.Н.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«В мире веселых красок» 1-3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 err="1">
                          <a:effectLst/>
                        </a:rPr>
                        <a:t>Зумарева</a:t>
                      </a:r>
                      <a:r>
                        <a:rPr lang="ru-RU" sz="1000" dirty="0">
                          <a:effectLst/>
                        </a:rPr>
                        <a:t> Т.А.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 Юный агроном» (в рамках воспитательной работы класса)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Котельникова Т.В.</a:t>
                      </a:r>
                      <a:endParaRPr lang="ru-RU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 err="1">
                          <a:effectLst/>
                        </a:rPr>
                        <a:t>Сирачева</a:t>
                      </a:r>
                      <a:r>
                        <a:rPr lang="ru-RU" sz="1000" dirty="0">
                          <a:effectLst/>
                        </a:rPr>
                        <a:t> А.Н.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 smtClean="0">
                          <a:effectLst/>
                        </a:rPr>
                        <a:t>Средняя и старшая  </a:t>
                      </a:r>
                      <a:r>
                        <a:rPr lang="ru-RU" sz="1000" dirty="0">
                          <a:effectLst/>
                        </a:rPr>
                        <a:t>школа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Театральная студия «Петрушка» 5-8 классы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Большакова Л.П.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«ПДД и фигурное вождение на велосипеде» 5-6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Большаков М.В.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«Азбука гражданственности» 5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Павлова Е.Н.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«Капельки доброты» 6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 err="1">
                          <a:effectLst/>
                        </a:rPr>
                        <a:t>Тюлюбаева</a:t>
                      </a:r>
                      <a:r>
                        <a:rPr lang="ru-RU" sz="1000" dirty="0">
                          <a:effectLst/>
                        </a:rPr>
                        <a:t> А.Т.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«Шахматы для начинающих » 4-6 класс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Вахрушева Н.Ю.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  <a:tr h="390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>
                          <a:effectLst/>
                        </a:rPr>
                        <a:t>« Юный агроном» (в рамках воспитательной работы класса)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1000" dirty="0">
                          <a:effectLst/>
                        </a:rPr>
                        <a:t>Большаков М.В.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68" marR="54468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-99393"/>
            <a:ext cx="8208912" cy="9876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391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 начало учебного года</a:t>
            </a:r>
          </a:p>
          <a:p>
            <a:r>
              <a:rPr lang="ru-RU" sz="1600" dirty="0" smtClean="0"/>
              <a:t>4 </a:t>
            </a:r>
            <a:r>
              <a:rPr lang="ru-RU" sz="1600" dirty="0"/>
              <a:t>новых </a:t>
            </a:r>
            <a:r>
              <a:rPr lang="ru-RU" sz="1600" dirty="0" smtClean="0"/>
              <a:t>компьютера/</a:t>
            </a:r>
            <a:endParaRPr lang="ru-RU" sz="1600" dirty="0"/>
          </a:p>
          <a:p>
            <a:r>
              <a:rPr lang="ru-RU" sz="1600" dirty="0"/>
              <a:t>2 проектора</a:t>
            </a:r>
          </a:p>
          <a:p>
            <a:r>
              <a:rPr lang="ru-RU" sz="1600" dirty="0"/>
              <a:t>Проигрыватель</a:t>
            </a:r>
          </a:p>
          <a:p>
            <a:r>
              <a:rPr lang="ru-RU" sz="1600" dirty="0"/>
              <a:t>Учебная литература, включая рабочие тетради школьников</a:t>
            </a:r>
          </a:p>
          <a:p>
            <a:r>
              <a:rPr lang="ru-RU" sz="1600" dirty="0"/>
              <a:t>Автобус </a:t>
            </a:r>
          </a:p>
          <a:p>
            <a:pPr marL="0" indent="0">
              <a:buNone/>
            </a:pPr>
            <a:r>
              <a:rPr lang="ru-RU" dirty="0" smtClean="0"/>
              <a:t>До конца календарного года</a:t>
            </a:r>
          </a:p>
          <a:p>
            <a:r>
              <a:rPr lang="ru-RU" sz="1600" dirty="0" smtClean="0"/>
              <a:t>2 компьютера</a:t>
            </a:r>
          </a:p>
          <a:p>
            <a:r>
              <a:rPr lang="ru-RU" sz="1600" dirty="0" smtClean="0"/>
              <a:t>1 проектор</a:t>
            </a: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Создание условий для обучения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322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Всего в школе работает 14 педагогов:</a:t>
            </a:r>
          </a:p>
          <a:p>
            <a:pPr marL="0" indent="0">
              <a:buNone/>
            </a:pPr>
            <a:r>
              <a:rPr lang="ru-RU" dirty="0" smtClean="0"/>
              <a:t>Высшая категория – 1 (7%)</a:t>
            </a:r>
          </a:p>
          <a:p>
            <a:pPr marL="0" indent="0">
              <a:buNone/>
            </a:pPr>
            <a:r>
              <a:rPr lang="ru-RU" dirty="0" smtClean="0"/>
              <a:t>Первая категория – 8 (51%)</a:t>
            </a:r>
          </a:p>
          <a:p>
            <a:pPr marL="0" indent="0">
              <a:buNone/>
            </a:pPr>
            <a:r>
              <a:rPr lang="ru-RU" dirty="0" smtClean="0"/>
              <a:t>Без категории – 5 (42%)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Отличник народного просвещения – Бочкарева Р.Ф.</a:t>
            </a:r>
          </a:p>
          <a:p>
            <a:pPr marL="0" indent="0">
              <a:buNone/>
            </a:pPr>
            <a:r>
              <a:rPr lang="ru-RU" dirty="0" smtClean="0"/>
              <a:t>Почетный работник общего образования  РФ– Большакова Л.П., Павлова Е.Н.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Кадровое обеспечение</a:t>
            </a:r>
          </a:p>
        </p:txBody>
      </p:sp>
    </p:spTree>
    <p:extLst>
      <p:ext uri="{BB962C8B-B14F-4D97-AF65-F5344CB8AC3E}">
        <p14:creationId xmlns:p14="http://schemas.microsoft.com/office/powerpoint/2010/main" val="1803537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060848"/>
            <a:ext cx="7408333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Благодарственными письмами  филиала  МАОУ  «Беркутская СОШ» «Южная СОШ»- </a:t>
            </a:r>
            <a:r>
              <a:rPr lang="ru-RU" sz="1800" dirty="0" err="1" smtClean="0"/>
              <a:t>Зумарева</a:t>
            </a:r>
            <a:r>
              <a:rPr lang="ru-RU" sz="1800" dirty="0" smtClean="0"/>
              <a:t> Т.А., </a:t>
            </a:r>
            <a:r>
              <a:rPr lang="ru-RU" sz="1800" dirty="0" err="1" smtClean="0"/>
              <a:t>Гущеварова</a:t>
            </a:r>
            <a:r>
              <a:rPr lang="ru-RU" sz="1800" dirty="0" smtClean="0"/>
              <a:t> З.Л.</a:t>
            </a:r>
          </a:p>
          <a:p>
            <a:pPr marL="0" indent="0">
              <a:buNone/>
            </a:pPr>
            <a:r>
              <a:rPr lang="ru-RU" sz="1800" dirty="0" smtClean="0"/>
              <a:t>Почетная грамота МАОУ «Беркутская СОШ» - Большаков М.В.</a:t>
            </a:r>
          </a:p>
          <a:p>
            <a:pPr marL="0" indent="0">
              <a:buNone/>
            </a:pPr>
            <a:r>
              <a:rPr lang="ru-RU" sz="1800" dirty="0" smtClean="0"/>
              <a:t>Почетная грамота  МКУ  Ялуторовского района «Отдел образования» </a:t>
            </a:r>
          </a:p>
          <a:p>
            <a:pPr marL="0" indent="0">
              <a:buNone/>
            </a:pPr>
            <a:r>
              <a:rPr lang="ru-RU" sz="1800" dirty="0" smtClean="0"/>
              <a:t>Гурьева М.В.</a:t>
            </a:r>
          </a:p>
          <a:p>
            <a:pPr marL="0" indent="0">
              <a:buNone/>
            </a:pPr>
            <a:r>
              <a:rPr lang="ru-RU" sz="1800" dirty="0" smtClean="0"/>
              <a:t>Почетная грамота Главы Ялуторовского района - Бочкарева Р.Ф.</a:t>
            </a:r>
          </a:p>
          <a:p>
            <a:pPr marL="0" indent="0">
              <a:buNone/>
            </a:pPr>
            <a:r>
              <a:rPr lang="ru-RU" sz="1800" dirty="0" smtClean="0"/>
              <a:t>Почетная грамота Департамента образования и науки Тюменской области  - Пономарева К.В.</a:t>
            </a:r>
          </a:p>
          <a:p>
            <a:pPr marL="0" indent="0">
              <a:buNone/>
            </a:pPr>
            <a:r>
              <a:rPr lang="ru-RU" sz="1800" dirty="0" smtClean="0"/>
              <a:t>Почетный работник общего образования  </a:t>
            </a:r>
            <a:r>
              <a:rPr lang="ru-RU" sz="1800" dirty="0" err="1" smtClean="0"/>
              <a:t>Минобрнауки</a:t>
            </a:r>
            <a:r>
              <a:rPr lang="ru-RU" sz="1800" dirty="0" smtClean="0"/>
              <a:t> РФ  - Павлова Е.Н.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Награждения педагогов в 2016-2017 учебном году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17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4147872"/>
              </p:ext>
            </p:extLst>
          </p:nvPr>
        </p:nvGraphicFramePr>
        <p:xfrm>
          <a:off x="1115616" y="3068960"/>
          <a:ext cx="7408863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Учебный</a:t>
                      </a:r>
                      <a:r>
                        <a:rPr lang="ru-RU" baseline="0" dirty="0" smtClean="0"/>
                        <a:t> год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% общей успеваемости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% качественной успеваемости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2015-2016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27,3 %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2016-2017</a:t>
                      </a:r>
                    </a:p>
                    <a:p>
                      <a:pPr algn="ctr"/>
                      <a:r>
                        <a:rPr lang="ru-RU" dirty="0" smtClean="0"/>
                        <a:t> (первое полугодие)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27,7%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Успеваемость и качество знаний обучающихся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4020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7"/>
            <a:ext cx="7408333" cy="432048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Семьям оказывающим постоянную поддержку школе и  принимающих </a:t>
            </a:r>
            <a:r>
              <a:rPr lang="ru-RU" sz="2000" dirty="0" smtClean="0">
                <a:solidFill>
                  <a:srgbClr val="C00000"/>
                </a:solidFill>
              </a:rPr>
              <a:t>участие </a:t>
            </a:r>
            <a:r>
              <a:rPr lang="ru-RU" sz="2000" dirty="0" smtClean="0">
                <a:solidFill>
                  <a:srgbClr val="C00000"/>
                </a:solidFill>
              </a:rPr>
              <a:t>в различных мероприятиях школы :</a:t>
            </a:r>
          </a:p>
          <a:p>
            <a:r>
              <a:rPr lang="ru-RU" sz="2000" dirty="0" err="1" smtClean="0"/>
              <a:t>Кукаевым</a:t>
            </a:r>
            <a:r>
              <a:rPr lang="ru-RU" sz="2000" dirty="0" smtClean="0"/>
              <a:t>  Надежде Александровне и </a:t>
            </a:r>
            <a:r>
              <a:rPr lang="ru-RU" sz="2000" dirty="0" err="1" smtClean="0"/>
              <a:t>Жанату</a:t>
            </a:r>
            <a:r>
              <a:rPr lang="ru-RU" sz="2000" dirty="0" smtClean="0"/>
              <a:t> </a:t>
            </a:r>
            <a:r>
              <a:rPr lang="ru-RU" sz="2000" dirty="0" err="1" smtClean="0"/>
              <a:t>Сайновичу</a:t>
            </a:r>
            <a:endParaRPr lang="ru-RU" sz="2000" dirty="0" smtClean="0"/>
          </a:p>
          <a:p>
            <a:r>
              <a:rPr lang="ru-RU" sz="2000" dirty="0" err="1" smtClean="0"/>
              <a:t>Леушиным</a:t>
            </a:r>
            <a:r>
              <a:rPr lang="ru-RU" sz="2000" dirty="0" smtClean="0"/>
              <a:t>  Валерию Сергеевичу и  Анастасии Андреевне</a:t>
            </a:r>
            <a:endParaRPr lang="ru-RU" sz="2000" dirty="0" smtClean="0"/>
          </a:p>
          <a:p>
            <a:r>
              <a:rPr lang="ru-RU" sz="2000" dirty="0" err="1" smtClean="0"/>
              <a:t>Перваковой</a:t>
            </a:r>
            <a:r>
              <a:rPr lang="ru-RU" sz="2000" dirty="0" smtClean="0"/>
              <a:t> Надежде Васильевне</a:t>
            </a:r>
            <a:endParaRPr lang="ru-RU" sz="2000" dirty="0" smtClean="0"/>
          </a:p>
          <a:p>
            <a:r>
              <a:rPr lang="ru-RU" sz="2000" dirty="0" smtClean="0"/>
              <a:t>Ульяновым Александру Федоровичу и Галине Ивановне</a:t>
            </a:r>
            <a:endParaRPr lang="ru-RU" sz="2000" dirty="0" smtClean="0"/>
          </a:p>
          <a:p>
            <a:r>
              <a:rPr lang="ru-RU" sz="2000" dirty="0" smtClean="0"/>
              <a:t>Тимофеевым Андрею Анатольевичу и Татьяне </a:t>
            </a:r>
            <a:r>
              <a:rPr lang="ru-RU" sz="2000" dirty="0" err="1" smtClean="0"/>
              <a:t>Валириевне</a:t>
            </a:r>
            <a:endParaRPr lang="ru-RU" sz="2000" dirty="0" smtClean="0"/>
          </a:p>
          <a:p>
            <a:r>
              <a:rPr lang="ru-RU" sz="2000" dirty="0" err="1" smtClean="0"/>
              <a:t>Зумаревым</a:t>
            </a:r>
            <a:r>
              <a:rPr lang="ru-RU" sz="2000" dirty="0" smtClean="0"/>
              <a:t> Светлане Николаевне и Владимиру Ивановичу</a:t>
            </a:r>
            <a:endParaRPr lang="ru-RU" sz="2000" dirty="0" smtClean="0"/>
          </a:p>
          <a:p>
            <a:r>
              <a:rPr lang="ru-RU" sz="2000" dirty="0" smtClean="0"/>
              <a:t>Николаевой Людмиле Анатольевне</a:t>
            </a:r>
            <a:endParaRPr lang="ru-RU" sz="2000" dirty="0" smtClean="0"/>
          </a:p>
          <a:p>
            <a:r>
              <a:rPr lang="ru-RU" sz="2000" dirty="0" err="1" smtClean="0"/>
              <a:t>Зумаревым</a:t>
            </a:r>
            <a:r>
              <a:rPr lang="ru-RU" sz="2000" dirty="0" smtClean="0"/>
              <a:t> Вячеславу Ивановичу и Татьяне Анатольевне</a:t>
            </a:r>
            <a:endParaRPr lang="ru-RU" sz="2000" dirty="0" smtClean="0"/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Мы объявляем благодарность 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37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575228"/>
              </p:ext>
            </p:extLst>
          </p:nvPr>
        </p:nvGraphicFramePr>
        <p:xfrm>
          <a:off x="755576" y="2852936"/>
          <a:ext cx="72008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405"/>
                <a:gridCol w="617405"/>
                <a:gridCol w="617405"/>
                <a:gridCol w="617405"/>
                <a:gridCol w="617405"/>
                <a:gridCol w="617405"/>
                <a:gridCol w="617405"/>
                <a:gridCol w="617405"/>
                <a:gridCol w="1181440"/>
                <a:gridCol w="108012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Класс</a:t>
                      </a:r>
                      <a:endParaRPr lang="ru-RU" sz="1400" dirty="0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Английский язык</a:t>
                      </a:r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Информатика</a:t>
                      </a:r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Физика</a:t>
                      </a:r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Литература</a:t>
                      </a:r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Математика</a:t>
                      </a:r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Русский язык</a:t>
                      </a:r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Обществознание</a:t>
                      </a:r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Итоговое сочинение</a:t>
                      </a:r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33%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33%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67%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14,2%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14,2%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14,2%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67%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100%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33%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100%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ИТОГИ МУНИЦИПАЛЬНЫХ КОНТРОЛЬНЫХ РАБОТ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188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Всероссийская предметная олимпиада школьников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Школьный этап олимпиады:</a:t>
            </a:r>
          </a:p>
          <a:p>
            <a:pPr marL="0" indent="0">
              <a:buNone/>
            </a:pPr>
            <a:r>
              <a:rPr lang="ru-RU" dirty="0" smtClean="0"/>
              <a:t>Многоразовый охват  -286 /9 олимпиад</a:t>
            </a:r>
          </a:p>
          <a:p>
            <a:pPr marL="0" indent="0">
              <a:buNone/>
            </a:pPr>
            <a:r>
              <a:rPr lang="ru-RU" dirty="0" smtClean="0"/>
              <a:t>Одноразовый охват – 32</a:t>
            </a:r>
          </a:p>
          <a:p>
            <a:pPr marL="0" indent="0">
              <a:buNone/>
            </a:pPr>
            <a:r>
              <a:rPr lang="ru-RU" dirty="0" smtClean="0"/>
              <a:t>Победители: 18</a:t>
            </a:r>
          </a:p>
          <a:p>
            <a:pPr marL="0" indent="0">
              <a:buNone/>
            </a:pPr>
            <a:r>
              <a:rPr lang="ru-RU" dirty="0" smtClean="0"/>
              <a:t>Призеры :30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Развитие и поддержка  одаренных и талантливых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31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Многократные победители и призеры ШЭ </a:t>
            </a:r>
            <a:r>
              <a:rPr lang="ru-RU" dirty="0" err="1" smtClean="0">
                <a:solidFill>
                  <a:srgbClr val="FF0000"/>
                </a:solidFill>
              </a:rPr>
              <a:t>ВсОШ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</a:p>
          <a:p>
            <a:r>
              <a:rPr lang="ru-RU" sz="1800" dirty="0" smtClean="0"/>
              <a:t>Ульянов Иван</a:t>
            </a:r>
          </a:p>
          <a:p>
            <a:r>
              <a:rPr lang="ru-RU" sz="1800" dirty="0" smtClean="0"/>
              <a:t>Тимофеева Юлия</a:t>
            </a:r>
          </a:p>
          <a:p>
            <a:r>
              <a:rPr lang="ru-RU" sz="1800" dirty="0" smtClean="0">
                <a:solidFill>
                  <a:srgbClr val="FF0000"/>
                </a:solidFill>
              </a:rPr>
              <a:t>Тимофеева Алена</a:t>
            </a:r>
          </a:p>
          <a:p>
            <a:r>
              <a:rPr lang="ru-RU" sz="1800" dirty="0" err="1" smtClean="0">
                <a:solidFill>
                  <a:srgbClr val="FF0000"/>
                </a:solidFill>
              </a:rPr>
              <a:t>Клементьева</a:t>
            </a:r>
            <a:r>
              <a:rPr lang="ru-RU" sz="1800" dirty="0" smtClean="0">
                <a:solidFill>
                  <a:srgbClr val="FF0000"/>
                </a:solidFill>
              </a:rPr>
              <a:t> Светлана</a:t>
            </a:r>
          </a:p>
          <a:p>
            <a:r>
              <a:rPr lang="ru-RU" sz="1800" dirty="0" err="1" smtClean="0">
                <a:solidFill>
                  <a:srgbClr val="FF0000"/>
                </a:solidFill>
              </a:rPr>
              <a:t>Кутькина</a:t>
            </a:r>
            <a:r>
              <a:rPr lang="ru-RU" sz="1800" dirty="0" smtClean="0">
                <a:solidFill>
                  <a:srgbClr val="FF0000"/>
                </a:solidFill>
              </a:rPr>
              <a:t> Тамара</a:t>
            </a:r>
          </a:p>
          <a:p>
            <a:r>
              <a:rPr lang="ru-RU" sz="1800" dirty="0" err="1" smtClean="0"/>
              <a:t>Зумарев</a:t>
            </a:r>
            <a:r>
              <a:rPr lang="ru-RU" sz="1800" dirty="0" smtClean="0"/>
              <a:t> Владислав</a:t>
            </a:r>
          </a:p>
          <a:p>
            <a:r>
              <a:rPr lang="ru-RU" sz="1800" dirty="0" err="1" smtClean="0"/>
              <a:t>Деменченок</a:t>
            </a:r>
            <a:r>
              <a:rPr lang="ru-RU" sz="1800" dirty="0" smtClean="0"/>
              <a:t> Дарья</a:t>
            </a:r>
          </a:p>
          <a:p>
            <a:r>
              <a:rPr lang="ru-RU" sz="1800" dirty="0" smtClean="0"/>
              <a:t>Сергеев Алексей</a:t>
            </a:r>
          </a:p>
          <a:p>
            <a:r>
              <a:rPr lang="ru-RU" sz="2000" dirty="0" err="1" smtClean="0"/>
              <a:t>Зумарева</a:t>
            </a:r>
            <a:r>
              <a:rPr lang="ru-RU" sz="2000" dirty="0" smtClean="0"/>
              <a:t> Снежана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Развитие и поддержка  одаренных и талантливых детей</a:t>
            </a:r>
          </a:p>
        </p:txBody>
      </p:sp>
    </p:spTree>
    <p:extLst>
      <p:ext uri="{BB962C8B-B14F-4D97-AF65-F5344CB8AC3E}">
        <p14:creationId xmlns:p14="http://schemas.microsoft.com/office/powerpoint/2010/main" val="3020738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Муниципальный этап олимпиады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Многократный охват 28/3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Призер по физической культуре (3 место МЭ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ВсОШ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Зумарев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Сергей , 7 класс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/>
              <a:t>Развитие и поддержка  одаренных и талантливых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4961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Олимпиада по основам православной культуры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ШЭ -10 участников (7 призовых мест)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МЭ- 4 участника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Олимпиада   по математике «Плюс»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39 участников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 победителя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Олимпиада «Юный предприниматель»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31 участник  (3 призера)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Ульянова Н., Десятова А.,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Развитие и поддержка  одаренных и талантливых детей</a:t>
            </a:r>
          </a:p>
        </p:txBody>
      </p:sp>
    </p:spTree>
    <p:extLst>
      <p:ext uri="{BB962C8B-B14F-4D97-AF65-F5344CB8AC3E}">
        <p14:creationId xmlns:p14="http://schemas.microsoft.com/office/powerpoint/2010/main" val="761148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Олимпиада «Русский с Пушкиным»</a:t>
            </a:r>
          </a:p>
          <a:p>
            <a:pPr marL="0" indent="0">
              <a:buNone/>
            </a:pPr>
            <a:r>
              <a:rPr lang="ru-RU" dirty="0" smtClean="0"/>
              <a:t>24 участника </a:t>
            </a:r>
          </a:p>
          <a:p>
            <a:pPr marL="0" indent="0">
              <a:buNone/>
            </a:pPr>
            <a:r>
              <a:rPr lang="ru-RU" dirty="0" smtClean="0"/>
              <a:t>1 победитель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Олимпиада «Россия в электронном мире»</a:t>
            </a:r>
          </a:p>
          <a:p>
            <a:pPr marL="0" indent="0">
              <a:buNone/>
            </a:pPr>
            <a:r>
              <a:rPr lang="ru-RU" dirty="0" smtClean="0"/>
              <a:t>3 участника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Олимпиада школьников по языкознанию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5 участников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Развитие и поддержка  одаренных и талантливых </a:t>
            </a:r>
            <a:r>
              <a:rPr lang="ru-RU" dirty="0" smtClean="0"/>
              <a:t>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6602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Безопасная дорога</a:t>
            </a:r>
          </a:p>
          <a:p>
            <a:r>
              <a:rPr lang="ru-RU" dirty="0" smtClean="0"/>
              <a:t>Безопасность школьников в сети</a:t>
            </a:r>
          </a:p>
          <a:p>
            <a:r>
              <a:rPr lang="ru-RU" dirty="0" smtClean="0"/>
              <a:t>Расскажи где торгуют смертью</a:t>
            </a:r>
          </a:p>
          <a:p>
            <a:r>
              <a:rPr lang="ru-RU" dirty="0" smtClean="0"/>
              <a:t>День правовой грамотности</a:t>
            </a:r>
          </a:p>
          <a:p>
            <a:r>
              <a:rPr lang="ru-RU" dirty="0" smtClean="0"/>
              <a:t>Единые уроки безопасности </a:t>
            </a:r>
          </a:p>
          <a:p>
            <a:r>
              <a:rPr lang="ru-RU" dirty="0" smtClean="0"/>
              <a:t>Символы региона</a:t>
            </a:r>
          </a:p>
          <a:p>
            <a:r>
              <a:rPr lang="ru-RU" dirty="0" smtClean="0"/>
              <a:t>Я в стране закона и порядка</a:t>
            </a:r>
          </a:p>
          <a:p>
            <a:r>
              <a:rPr lang="ru-RU" dirty="0" smtClean="0"/>
              <a:t>Внимание – дети!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Участие во Всероссийских акциях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283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204</TotalTime>
  <Words>918</Words>
  <Application>Microsoft Office PowerPoint</Application>
  <PresentationFormat>Экран (4:3)</PresentationFormat>
  <Paragraphs>219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Итоги первого полугодия  2016-2017 учебного года</vt:lpstr>
      <vt:lpstr>Успеваемость и качество знаний обучающихся</vt:lpstr>
      <vt:lpstr>ИТОГИ МУНИЦИПАЛЬНЫХ КОНТРОЛЬНЫХ РАБОТ</vt:lpstr>
      <vt:lpstr>Развитие и поддержка  одаренных и талантливых детей</vt:lpstr>
      <vt:lpstr>Развитие и поддержка  одаренных и талантливых детей</vt:lpstr>
      <vt:lpstr>Развитие и поддержка  одаренных и талантливых детей</vt:lpstr>
      <vt:lpstr>Развитие и поддержка  одаренных и талантливых детей</vt:lpstr>
      <vt:lpstr>Развитие и поддержка  одаренных и талантливых детей</vt:lpstr>
      <vt:lpstr>Участие во Всероссийских акциях</vt:lpstr>
      <vt:lpstr>Участие во Всероссийских акциях</vt:lpstr>
      <vt:lpstr>Районная квест -  игра «Я люблю Ялуторовский район»</vt:lpstr>
      <vt:lpstr>Образовательная платформа  «Учи Ру»</vt:lpstr>
      <vt:lpstr>Патриотическое воспитание</vt:lpstr>
      <vt:lpstr>Спортивные мероприятия</vt:lpstr>
      <vt:lpstr>Внеурочные мероприятия</vt:lpstr>
      <vt:lpstr>Презентация PowerPoint</vt:lpstr>
      <vt:lpstr>Создание условий для обучения детей</vt:lpstr>
      <vt:lpstr>Кадровое обеспечение</vt:lpstr>
      <vt:lpstr>Награждения педагогов в 2016-2017 учебном году</vt:lpstr>
      <vt:lpstr>Мы объявляем благодарность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первого полугодия  2016-2017 учебного года</dc:title>
  <dc:creator>User</dc:creator>
  <cp:lastModifiedBy>User</cp:lastModifiedBy>
  <cp:revision>28</cp:revision>
  <cp:lastPrinted>2016-12-27T08:44:22Z</cp:lastPrinted>
  <dcterms:created xsi:type="dcterms:W3CDTF">2016-12-26T08:54:49Z</dcterms:created>
  <dcterms:modified xsi:type="dcterms:W3CDTF">2016-12-27T09:05:43Z</dcterms:modified>
</cp:coreProperties>
</file>