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353" r:id="rId3"/>
    <p:sldId id="337" r:id="rId4"/>
    <p:sldId id="312" r:id="rId5"/>
    <p:sldId id="336" r:id="rId6"/>
    <p:sldId id="348" r:id="rId7"/>
    <p:sldId id="347" r:id="rId8"/>
    <p:sldId id="349" r:id="rId9"/>
    <p:sldId id="346" r:id="rId10"/>
    <p:sldId id="350" r:id="rId11"/>
    <p:sldId id="351" r:id="rId12"/>
    <p:sldId id="352" r:id="rId13"/>
    <p:sldId id="325" r:id="rId14"/>
    <p:sldId id="335" r:id="rId15"/>
    <p:sldId id="354" r:id="rId16"/>
    <p:sldId id="32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E7F86-A168-4219-8AE4-9BC6796A504C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C2F1C-EF3E-4E3E-AC0A-A809763FA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0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83C54105-66DA-49C9-B460-8814EB442F6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356238" cy="22098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effectLst/>
              </a:rPr>
              <a:t>Престольный праздник </a:t>
            </a:r>
            <a:r>
              <a:rPr lang="ru-RU" sz="6000" dirty="0">
                <a:solidFill>
                  <a:srgbClr val="FFC000"/>
                </a:solidFill>
                <a:effectLst/>
              </a:rPr>
              <a:t>«Егорьев день»</a:t>
            </a:r>
            <a:r>
              <a:rPr lang="ru-RU" sz="4400" dirty="0">
                <a:solidFill>
                  <a:srgbClr val="FFC000"/>
                </a:solidFill>
                <a:effectLst/>
              </a:rPr>
              <a:t/>
            </a:r>
            <a:br>
              <a:rPr lang="ru-RU" sz="4400" dirty="0">
                <a:solidFill>
                  <a:srgbClr val="FFC000"/>
                </a:solidFill>
                <a:effectLst/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212976"/>
            <a:ext cx="8370306" cy="2520280"/>
          </a:xfrm>
        </p:spPr>
        <p:txBody>
          <a:bodyPr>
            <a:noAutofit/>
          </a:bodyPr>
          <a:lstStyle/>
          <a:p>
            <a:endParaRPr lang="ru-RU" sz="4000" dirty="0" smtClean="0">
              <a:solidFill>
                <a:srgbClr val="FEB80A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  <a:p>
            <a:endParaRPr lang="ru-RU" sz="4000" dirty="0" smtClean="0">
              <a:solidFill>
                <a:srgbClr val="FEB80A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  <a:p>
            <a:r>
              <a:rPr lang="ru-RU" sz="4000" dirty="0" smtClean="0">
                <a:solidFill>
                  <a:srgbClr val="FEB80A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   </a:t>
            </a:r>
          </a:p>
          <a:p>
            <a:r>
              <a:rPr lang="ru-RU" sz="4000" dirty="0" smtClean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Проект </a:t>
            </a:r>
            <a:r>
              <a:rPr lang="ru-RU" sz="4000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Ульянова Ивана</a:t>
            </a:r>
            <a:r>
              <a:rPr lang="ru-RU" sz="4000" dirty="0" smtClean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.</a:t>
            </a:r>
            <a:endParaRPr lang="ru-RU" sz="4000" dirty="0"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  <a:p>
            <a:r>
              <a:rPr lang="ru-RU" sz="4000" dirty="0" smtClean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Руководитель </a:t>
            </a:r>
            <a:r>
              <a:rPr lang="ru-RU" sz="4000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Павлова Е.Н.</a:t>
            </a:r>
            <a:endParaRPr lang="ru-RU" sz="4000" dirty="0"/>
          </a:p>
          <a:p>
            <a:pPr algn="ctr"/>
            <a:r>
              <a:rPr lang="ru-RU" sz="3600" dirty="0" err="1" smtClean="0"/>
              <a:t>д.Южная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0" y="1340768"/>
            <a:ext cx="28803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7675" y="6256338"/>
            <a:ext cx="8228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70194" y="50858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dirty="0" smtClean="0">
                <a:solidFill>
                  <a:srgbClr val="FFC000"/>
                </a:solidFill>
              </a:rPr>
              <a:t>                </a:t>
            </a:r>
            <a:r>
              <a:rPr lang="ru-RU" altLang="ru-RU" sz="2800" dirty="0" smtClean="0">
                <a:solidFill>
                  <a:srgbClr val="FFC000"/>
                </a:solidFill>
              </a:rPr>
              <a:t>Легенда о святом  Георгии </a:t>
            </a:r>
            <a:endParaRPr lang="ru-RU" altLang="ru-RU" sz="2800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64" y="1484785"/>
            <a:ext cx="670583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0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7675" y="6256338"/>
            <a:ext cx="8228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62068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dirty="0">
                <a:solidFill>
                  <a:srgbClr val="FFC000"/>
                </a:solidFill>
              </a:rPr>
              <a:t>Изображение Георгия Победоносца на иконах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17883"/>
            <a:ext cx="3327846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17883"/>
            <a:ext cx="3262313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IMG_33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128000" cy="5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7675" y="6256338"/>
            <a:ext cx="8228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26064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solidFill>
                  <a:srgbClr val="FFC000"/>
                </a:solidFill>
              </a:rPr>
              <a:t>Освещение места под строительство часовни отцом Георгием, настоятелем </a:t>
            </a:r>
            <a:r>
              <a:rPr lang="ru-RU" altLang="ru-RU" sz="2400" dirty="0" err="1">
                <a:solidFill>
                  <a:srgbClr val="FFC000"/>
                </a:solidFill>
              </a:rPr>
              <a:t>Успенско</a:t>
            </a:r>
            <a:r>
              <a:rPr lang="ru-RU" altLang="ru-RU" sz="2400" dirty="0">
                <a:solidFill>
                  <a:srgbClr val="FFC000"/>
                </a:solidFill>
              </a:rPr>
              <a:t>- Никольского храма. </a:t>
            </a:r>
          </a:p>
        </p:txBody>
      </p:sp>
    </p:spTree>
    <p:extLst>
      <p:ext uri="{BB962C8B-B14F-4D97-AF65-F5344CB8AC3E}">
        <p14:creationId xmlns:p14="http://schemas.microsoft.com/office/powerpoint/2010/main" val="16354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Этапы строительства.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Picture 4" descr="часовенка (1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39447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Символы региона\dk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475252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27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IMG_33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11860"/>
            <a:ext cx="81280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>
                <a:solidFill>
                  <a:srgbClr val="FFC000"/>
                </a:solidFill>
              </a:rPr>
              <a:t>Престольный праздник Егорьев </a:t>
            </a:r>
            <a:r>
              <a:rPr lang="ru-RU" altLang="ru-RU" sz="2800" dirty="0" smtClean="0">
                <a:solidFill>
                  <a:srgbClr val="FFC000"/>
                </a:solidFill>
              </a:rPr>
              <a:t>день 9.12.2009г.</a:t>
            </a:r>
            <a:endParaRPr lang="ru-RU" alt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C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Прихожане в престольный праздник Егорьев день 6.05. 2016 года.</a:t>
            </a:r>
            <a:endParaRPr lang="ru-RU" altLang="ru-RU" sz="2800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5975"/>
            <a:ext cx="4176464" cy="313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095061" cy="307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0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57929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Прихожане у часовни в престольный праздник Егорьев день 6.05. 2012 года.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User\Desktop\Символы региона\DSC02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46238"/>
            <a:ext cx="6291369" cy="49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2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356238" cy="1319807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800" dirty="0">
                <a:solidFill>
                  <a:prstClr val="white"/>
                </a:solidFill>
                <a:effectLst/>
              </a:rPr>
              <a:t>Престольный праздник </a:t>
            </a:r>
            <a:r>
              <a:rPr lang="ru-RU" sz="2800" dirty="0">
                <a:solidFill>
                  <a:srgbClr val="FFC000"/>
                </a:solidFill>
                <a:effectLst/>
              </a:rPr>
              <a:t>«Егорьев день</a:t>
            </a:r>
            <a:r>
              <a:rPr lang="ru-RU" sz="2800" dirty="0" smtClean="0">
                <a:solidFill>
                  <a:srgbClr val="FFC000"/>
                </a:solidFill>
                <a:effectLst/>
              </a:rPr>
              <a:t>» 6.05.2016года.</a:t>
            </a:r>
            <a:r>
              <a:rPr lang="ru-RU" sz="2800" dirty="0">
                <a:solidFill>
                  <a:srgbClr val="FFC000"/>
                </a:solidFill>
                <a:effectLst/>
              </a:rPr>
              <a:t/>
            </a:r>
            <a:br>
              <a:rPr lang="ru-RU" sz="2800" dirty="0">
                <a:solidFill>
                  <a:srgbClr val="FFC000"/>
                </a:solidFill>
                <a:effectLst/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212976"/>
            <a:ext cx="8370306" cy="2520280"/>
          </a:xfrm>
        </p:spPr>
        <p:txBody>
          <a:bodyPr>
            <a:noAutofit/>
          </a:bodyPr>
          <a:lstStyle/>
          <a:p>
            <a:endParaRPr lang="ru-RU" sz="4000" dirty="0" smtClean="0">
              <a:solidFill>
                <a:srgbClr val="FEB80A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  <a:p>
            <a:endParaRPr lang="ru-RU" sz="4000" dirty="0" smtClean="0">
              <a:solidFill>
                <a:srgbClr val="FEB80A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  <a:p>
            <a:r>
              <a:rPr lang="ru-RU" sz="4000" dirty="0" smtClean="0">
                <a:solidFill>
                  <a:srgbClr val="FEB80A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   </a:t>
            </a:r>
          </a:p>
          <a:p>
            <a:endParaRPr lang="ru-RU" sz="3600" dirty="0"/>
          </a:p>
        </p:txBody>
      </p:sp>
      <p:pic>
        <p:nvPicPr>
          <p:cNvPr id="7170" name="Picture 2" descr="C:\Users\User\Desktop\Все мамино\церковь\Фоточасовни\Престольный праздник 6.05.16\DSCN4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52798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5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53536"/>
            <a:ext cx="9036496" cy="7992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dirty="0" smtClean="0">
                <a:solidFill>
                  <a:srgbClr val="FFC000"/>
                </a:solidFill>
              </a:rPr>
              <a:t>История церковно-приходской </a:t>
            </a:r>
            <a:r>
              <a:rPr lang="ru-RU" altLang="ru-RU" sz="3600" dirty="0">
                <a:solidFill>
                  <a:srgbClr val="FFC000"/>
                </a:solidFill>
              </a:rPr>
              <a:t>школы.</a:t>
            </a: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563888" y="1484784"/>
            <a:ext cx="5472608" cy="54726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dirty="0" smtClean="0"/>
              <a:t>Архивные сведения: «Церковь </a:t>
            </a:r>
            <a:r>
              <a:rPr lang="ru-RU" sz="3600" dirty="0"/>
              <a:t>в деревне </a:t>
            </a:r>
            <a:r>
              <a:rPr lang="ru-RU" sz="3600" dirty="0" err="1"/>
              <a:t>Кутькино</a:t>
            </a:r>
            <a:r>
              <a:rPr lang="ru-RU" sz="3600" dirty="0"/>
              <a:t>, приписанная к Романовской, деревянная, построена прихожанами в 1889 году. В ней один престол во имя святого Великомученика Георгия. В деревне имеется церковно-приходская школа, открыта в 1889 году (с 1902 года школа грамоты</a:t>
            </a:r>
            <a:r>
              <a:rPr lang="ru-RU" sz="3600" dirty="0" smtClean="0"/>
              <a:t>)».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В 20-е годы 20 века, колокола сбросили, иконы разрубили. Церковь использовали как «</a:t>
            </a:r>
            <a:r>
              <a:rPr lang="ru-RU" sz="3600" dirty="0" err="1" smtClean="0"/>
              <a:t>пожарку</a:t>
            </a:r>
            <a:r>
              <a:rPr lang="ru-RU" sz="3600" dirty="0" smtClean="0"/>
              <a:t>». </a:t>
            </a:r>
            <a:endParaRPr lang="ru-RU" sz="3600" dirty="0"/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539750" y="1916113"/>
            <a:ext cx="8280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5" name="Picture 4" descr="sobor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4741"/>
            <a:ext cx="3312368" cy="48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етодика\Проекты. Павлова Е.Н\Проект по кружку Краевед\Фото к кружку Краевед\DSCN0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2915"/>
            <a:ext cx="375451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92696"/>
            <a:ext cx="7920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dirty="0">
                <a:solidFill>
                  <a:srgbClr val="FFC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Часовня в д. Южная.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1492915"/>
            <a:ext cx="49685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7FD13B"/>
              </a:buClr>
              <a:buSzPct val="70000"/>
            </a:pPr>
            <a:r>
              <a:rPr lang="ru-RU" altLang="ru-RU" sz="3200" dirty="0" smtClean="0">
                <a:solidFill>
                  <a:prstClr val="white"/>
                </a:solidFill>
              </a:rPr>
              <a:t>   </a:t>
            </a:r>
            <a:r>
              <a:rPr lang="ru-RU" altLang="ru-RU" sz="2800" dirty="0">
                <a:solidFill>
                  <a:prstClr val="white"/>
                </a:solidFill>
              </a:rPr>
              <a:t>Внешний вид </a:t>
            </a:r>
            <a:r>
              <a:rPr lang="ru-RU" altLang="ru-RU" sz="2800" dirty="0" err="1">
                <a:solidFill>
                  <a:prstClr val="white"/>
                </a:solidFill>
              </a:rPr>
              <a:t>Кутькинской</a:t>
            </a:r>
            <a:r>
              <a:rPr lang="ru-RU" altLang="ru-RU" sz="2800" dirty="0">
                <a:solidFill>
                  <a:prstClr val="white"/>
                </a:solidFill>
              </a:rPr>
              <a:t> церкви походил на Сретенскую часовню г. Ялуторовска, поэтому после строительства собора, ее перенесли в деревню Южная. </a:t>
            </a:r>
            <a:endParaRPr lang="ru-RU" altLang="ru-RU" sz="2800" dirty="0" smtClean="0">
              <a:solidFill>
                <a:prstClr val="white"/>
              </a:solidFill>
            </a:endParaRPr>
          </a:p>
          <a:p>
            <a:pPr lvl="0">
              <a:buClr>
                <a:srgbClr val="7FD13B"/>
              </a:buClr>
              <a:buSzPct val="70000"/>
            </a:pPr>
            <a:r>
              <a:rPr lang="ru-RU" altLang="ru-RU" sz="2800" dirty="0" smtClean="0">
                <a:solidFill>
                  <a:prstClr val="white"/>
                </a:solidFill>
              </a:rPr>
              <a:t>Современный вид часовни.   В сентябре 2016 года исполнится 127 лет со дня основания школы- </a:t>
            </a:r>
            <a:r>
              <a:rPr lang="ru-RU" altLang="ru-RU" sz="2800" dirty="0">
                <a:solidFill>
                  <a:prstClr val="white"/>
                </a:solidFill>
              </a:rPr>
              <a:t>церкви </a:t>
            </a:r>
            <a:r>
              <a:rPr lang="ru-RU" altLang="ru-RU" sz="2800" dirty="0" smtClean="0">
                <a:solidFill>
                  <a:prstClr val="white"/>
                </a:solidFill>
              </a:rPr>
              <a:t> </a:t>
            </a:r>
            <a:r>
              <a:rPr lang="ru-RU" altLang="ru-RU" sz="2800" dirty="0">
                <a:solidFill>
                  <a:prstClr val="white"/>
                </a:solidFill>
              </a:rPr>
              <a:t>(</a:t>
            </a:r>
            <a:r>
              <a:rPr lang="ru-RU" altLang="ru-RU" sz="2800" dirty="0" smtClean="0">
                <a:solidFill>
                  <a:prstClr val="white"/>
                </a:solidFill>
              </a:rPr>
              <a:t>1889г).</a:t>
            </a:r>
            <a:endParaRPr lang="ru-RU" altLang="ru-RU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5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7675" y="6256338"/>
            <a:ext cx="8228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323528" y="62068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solidFill>
                  <a:srgbClr val="FFC000"/>
                </a:solidFill>
              </a:rPr>
              <a:t>Изображение Святого Георгия </a:t>
            </a:r>
            <a:r>
              <a:rPr lang="ru-RU" altLang="ru-RU" sz="2400" dirty="0" smtClean="0">
                <a:solidFill>
                  <a:srgbClr val="FFC000"/>
                </a:solidFill>
              </a:rPr>
              <a:t>на государственных символах.</a:t>
            </a:r>
            <a:endParaRPr lang="ru-RU" altLang="ru-RU" sz="2400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301552"/>
            <a:ext cx="3977808" cy="456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01551"/>
            <a:ext cx="3785776" cy="453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6399" y="602550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altLang="ru-RU" sz="2400" dirty="0">
                <a:solidFill>
                  <a:srgbClr val="FFC000"/>
                </a:solidFill>
              </a:rPr>
              <a:t>Г</a:t>
            </a:r>
            <a:r>
              <a:rPr lang="ru-RU" altLang="ru-RU" sz="2400" dirty="0" smtClean="0">
                <a:solidFill>
                  <a:srgbClr val="FFC000"/>
                </a:solidFill>
              </a:rPr>
              <a:t>ерб </a:t>
            </a:r>
            <a:r>
              <a:rPr lang="ru-RU" altLang="ru-RU" sz="2400" dirty="0">
                <a:solidFill>
                  <a:srgbClr val="FFC000"/>
                </a:solidFill>
              </a:rPr>
              <a:t>Москвы.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0032" y="602550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Герб России.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7675" y="6256338"/>
            <a:ext cx="8228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391960" y="62068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>
                <a:solidFill>
                  <a:srgbClr val="FFC000"/>
                </a:solidFill>
              </a:rPr>
              <a:t>Изображение Георгия Победоносца на монетах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451225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25368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25" y="4221088"/>
            <a:ext cx="24384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2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7675" y="6256338"/>
            <a:ext cx="8228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2606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FFC000"/>
                </a:solidFill>
              </a:rPr>
              <a:t>История  </a:t>
            </a:r>
            <a:r>
              <a:rPr lang="ru-RU" altLang="ru-RU" sz="2800" dirty="0">
                <a:solidFill>
                  <a:srgbClr val="FFC000"/>
                </a:solidFill>
              </a:rPr>
              <a:t>великомученика.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3" y="1434307"/>
            <a:ext cx="3627437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1556792"/>
            <a:ext cx="4536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/>
              <a:t>Георгий Победоносец жил в 3 веке. Он был сыном богатых   родителей, исповедовавших христианскую веру. </a:t>
            </a:r>
          </a:p>
          <a:p>
            <a:r>
              <a:rPr lang="ru-RU" sz="2400" dirty="0"/>
              <a:t> В 20 лет  юноша был образован, красив и имел отличное телосложение. Кроме того, он был очень храбр. Святой Георгий выступил  против императора,  когда тот задумал истребить всех христиан. </a:t>
            </a:r>
          </a:p>
        </p:txBody>
      </p:sp>
    </p:spTree>
    <p:extLst>
      <p:ext uri="{BB962C8B-B14F-4D97-AF65-F5344CB8AC3E}">
        <p14:creationId xmlns:p14="http://schemas.microsoft.com/office/powerpoint/2010/main" val="35282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7675" y="6256338"/>
            <a:ext cx="8228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288792" y="722313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>
                <a:solidFill>
                  <a:srgbClr val="FFC000"/>
                </a:solidFill>
              </a:rPr>
              <a:t>Мученическая кончина Георгия Победоносца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5475287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1700808"/>
            <a:ext cx="32776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Георгий, придя на место казни, помолился и с радостью склонил свою голову под меч (6 мая) 303 г.  Именно поэтому 6 мая - День святого великомученика Георгия. </a:t>
            </a:r>
          </a:p>
        </p:txBody>
      </p:sp>
    </p:spTree>
    <p:extLst>
      <p:ext uri="{BB962C8B-B14F-4D97-AF65-F5344CB8AC3E}">
        <p14:creationId xmlns:p14="http://schemas.microsoft.com/office/powerpoint/2010/main" val="16336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143000"/>
          </a:xfrm>
        </p:spPr>
        <p:txBody>
          <a:bodyPr>
            <a:noAutofit/>
          </a:bodyPr>
          <a:lstStyle/>
          <a:p>
            <a:pPr algn="l"/>
            <a:r>
              <a:rPr lang="ru-RU" sz="3000" dirty="0" smtClean="0">
                <a:solidFill>
                  <a:srgbClr val="FFC000"/>
                </a:solidFill>
              </a:rPr>
              <a:t>Георгий Победоносец- покровитель земледельцев и воинов. Дни поминовения 6 мая и 9 декабря.</a:t>
            </a:r>
            <a:endParaRPr lang="ru-RU" sz="30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Documents and Settings\лёха космас\Рабочий стол\картины георгий победоносец\георгий победоносец ико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44824"/>
            <a:ext cx="3456384" cy="4680520"/>
          </a:xfrm>
          <a:noFill/>
        </p:spPr>
      </p:pic>
      <p:pic>
        <p:nvPicPr>
          <p:cNvPr id="5" name="Picture 6" descr="C:\Documents and Settings\лёха космас\Рабочий стол\картины георгий победоносец\икона святого георг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44824"/>
            <a:ext cx="367240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63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1236</TotalTime>
  <Words>328</Words>
  <Application>Microsoft Office PowerPoint</Application>
  <PresentationFormat>Экран (4:3)</PresentationFormat>
  <Paragraphs>34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Литейная</vt:lpstr>
      <vt:lpstr>Престольный праздник «Егорьев день» </vt:lpstr>
      <vt:lpstr>Престольный праздник «Егорьев день» 6.05.2016года. </vt:lpstr>
      <vt:lpstr>История церковно-приходской школы.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Георгий Победоносец- покровитель земледельцев и воинов. Дни поминовения 6 мая и 9 декабря.</vt:lpstr>
      <vt:lpstr>Презентация PowerPoint</vt:lpstr>
      <vt:lpstr>Презентация PowerPoint</vt:lpstr>
      <vt:lpstr>Презентация PowerPoint</vt:lpstr>
      <vt:lpstr>Этапы строительства.</vt:lpstr>
      <vt:lpstr>Презентация PowerPoint</vt:lpstr>
      <vt:lpstr>Презентация PowerPoint</vt:lpstr>
      <vt:lpstr>Прихожане у часовни в престольный праздник Егорьев день 6.05. 2012 года.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Педсовет МБОУ СОШ № 17  Г. Краснодар</dc:title>
  <dc:creator>Лена</dc:creator>
  <cp:lastModifiedBy>User</cp:lastModifiedBy>
  <cp:revision>89</cp:revision>
  <dcterms:created xsi:type="dcterms:W3CDTF">2012-04-04T14:32:47Z</dcterms:created>
  <dcterms:modified xsi:type="dcterms:W3CDTF">2016-05-19T17:52:50Z</dcterms:modified>
</cp:coreProperties>
</file>