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90" r:id="rId3"/>
    <p:sldId id="295" r:id="rId4"/>
    <p:sldId id="304" r:id="rId5"/>
    <p:sldId id="303" r:id="rId6"/>
    <p:sldId id="291" r:id="rId7"/>
    <p:sldId id="297" r:id="rId8"/>
    <p:sldId id="298" r:id="rId9"/>
    <p:sldId id="300" r:id="rId10"/>
    <p:sldId id="299" r:id="rId11"/>
    <p:sldId id="301" r:id="rId12"/>
    <p:sldId id="302" r:id="rId13"/>
    <p:sldId id="270" r:id="rId14"/>
    <p:sldId id="271" r:id="rId15"/>
    <p:sldId id="272" r:id="rId16"/>
    <p:sldId id="30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5" autoAdjust="0"/>
    <p:restoredTop sz="94004" autoAdjust="0"/>
  </p:normalViewPr>
  <p:slideViewPr>
    <p:cSldViewPr>
      <p:cViewPr>
        <p:scale>
          <a:sx n="117" d="100"/>
          <a:sy n="117" d="100"/>
        </p:scale>
        <p:origin x="-150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B2B49E-E4EA-45A2-A7B3-255ACFF00A07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1C2A08-58B2-4475-97F9-698790C5F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77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Социальная сеть и подростки – проблема ли это?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Примерно с 11 лет подростки начинают погружаться в активное общение со сверстниками, отводя родителей на второй план. Социальные сети дают возможность завести себе друзей, хобби, узнать много новой информации и избавиться от чувства одиночества, которое часто испытывают многие подростки. Там ребенок может найти единомышленников, поделиться душевными переживаниями, спросить совета у старших товарищей.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Общаясь в социальных сетях, подросток присоединяется к различным группам, субкультурам, знакомится с сомнительными людьми. Все это может плачевно обернуться для неустойчивой психики и даже жизни подростка, который легко входит в доверие и поддается влиянию.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одна негативная сторона общения подростков в социальных сетях – ограничение коммуникативных возможностей в реальном мире. Часто подростки, привыкшие знакомиться «заочно», испытывают проблемы в завязывании реальных знакомств. Ведь в интернете ребенок может выбрать для себя любую роль, сделать себя лучше, красивее, придумать себя идеального, но в жизни все не так просто, оказывается, ты такой, какой ты есть, и некоторые, оказывается, не готовы принять это.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Подросток , у которого все хорошо в отношениях с близкими, не будет общаться с окружением, деструктивным для его психики, ведь человек не враг самому себе. И только если у подростка есть какая-то внутренняя боль — тогда он ищет кого-то, кто может ее с ним разделить.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Тогда он тянется в тематические группы в социальных сетях, общается в реальной жизни с теми, кто разделяет его переживания. Но окружение в данном случае — лишь второстепенный элемент, главное — это внутреннее состояние человека. Если у него нет определенных склонностей, никакой социум не сможет его к этому подтолкнуть.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Любой подросток стремится попасть в какую-нибудь группу, еще большей привлекательностью обладают необычные группы.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Взрослые привыкли считать переживания подростков мелкими и незначительными, иногда просто отказывая им в праве на эти переживания («да что ты понимаешь», «да какие твои годы», «у тебя еще будет тысяча таких мальчиков» и т.д.). И это вынуждает детей либо искать это право на стороне, либо просто молча страдать. Если кто-то, обладающий авторитетом для этого подростка, даст право на переживания или, тем более, выдаст информацию о том, что «ты особенный и можешь еще и увидеться с миром волшебства», то он точно получит немалый кредит доверия.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Социальная сеть и подростки – проблема ли это?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Примерно с 11 лет подростки начинают погружаться в активное общение со сверстниками, отводя родителей на второй план. Социальные сети дают возможность завести себе друзей, хобби, узнать много новой информации и избавиться от чувства одиночества, которое часто испытывают многие подростки. Там ребенок может найти единомышленников, поделиться душевными переживаниями, спросить совета у старших товарищей.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Общаясь в социальных сетях, подросток присоединяется к различным группам, субкультурам, знакомится с сомнительными людьми. Все это может плачевно обернуться для неустойчивой психики и даже жизни подростка, который легко входит в доверие и поддается влиянию.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одна негативная сторона общения подростков в социальных сетях – ограничение коммуникативных возможностей в реальном мире. Часто подростки, привыкшие знакомиться «заочно», испытывают проблемы в завязывании реальных знакомств. Ведь в интернете ребенок может выбрать для себя любую роль, сделать себя лучше, красивее, придумать себя идеального, но в жизни все не так просто, оказывается, ты такой, какой ты есть, и некоторые, оказывается, не готовы принять это.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Подросток , у которого все хорошо в отношениях с близкими, не будет общаться с окружением, деструктивным для его психики, ведь человек не враг самому себе. И только если у подростка есть какая-то внутренняя боль — тогда он ищет кого-то, кто может ее с ним разделить.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Тогда он тянется в тематические группы в социальных сетях, общается в реальной жизни с теми, кто разделяет его переживания. Но окружение в данном случае — лишь второстепенный элемент, главное — это внутреннее состояние человека. Если у него нет определенных склонностей, никакой социум не сможет его к этому подтолкнуть.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Любой подросток стремится попасть в какую-нибудь группу, еще большей привлекательностью обладают необычные группы.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Взрослые привыкли считать переживания подростков мелкими и незначительными, иногда просто отказывая им в праве на эти переживания («да что ты понимаешь», «да какие твои годы», «у тебя еще будет тысяча таких мальчиков» и т.д.). И это вынуждает детей либо искать это право на стороне, либо просто молча страдать. Если кто-то, обладающий авторитетом для этого подростка, даст право на переживания или, тем более, выдаст информацию о том, что «ты особенный и можешь еще и увидеться с миром волшебства», то он точно получит немалый кредит доверия.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1C2A08-58B2-4475-97F9-698790C5FEA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6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90% </a:t>
            </a:r>
            <a:r>
              <a:rPr lang="ru-RU" altLang="ru-RU" dirty="0" err="1" smtClean="0"/>
              <a:t>суицидентов</a:t>
            </a:r>
            <a:r>
              <a:rPr lang="ru-RU" altLang="ru-RU" dirty="0" smtClean="0"/>
              <a:t> имели патологические формы воспитания в семье.</a:t>
            </a:r>
          </a:p>
          <a:p>
            <a:pPr eaLnBrk="1" hangingPunct="1"/>
            <a:r>
              <a:rPr lang="ru-RU" altLang="ru-RU" b="1" dirty="0" smtClean="0"/>
              <a:t>Опасные семейные ситуации,  которые могут оказать влияние на развитие суицидального поведения у подростков:</a:t>
            </a:r>
          </a:p>
          <a:p>
            <a:pPr eaLnBrk="1" hangingPunct="1"/>
            <a:r>
              <a:rPr lang="ru-RU" altLang="ru-RU" dirty="0" smtClean="0"/>
              <a:t>- ссора или острый конфликт со значимыми взрослыми;</a:t>
            </a:r>
          </a:p>
          <a:p>
            <a:pPr eaLnBrk="1" hangingPunct="1"/>
            <a:r>
              <a:rPr lang="ru-RU" altLang="ru-RU" dirty="0" smtClean="0"/>
              <a:t>-несчастная любовь или разрыв романтических отношений;</a:t>
            </a:r>
          </a:p>
          <a:p>
            <a:pPr eaLnBrk="1" hangingPunct="1"/>
            <a:r>
              <a:rPr lang="ru-RU" altLang="ru-RU" dirty="0" smtClean="0"/>
              <a:t>- отвержение сверстников, травля (в том числе в социальных сетях);</a:t>
            </a:r>
          </a:p>
          <a:p>
            <a:pPr eaLnBrk="1" hangingPunct="1"/>
            <a:r>
              <a:rPr lang="ru-RU" altLang="ru-RU" dirty="0" smtClean="0"/>
              <a:t>- объективно тяжелая жизненная ситуация (потеря близкого человека, резкое общественное отвержение, тяжелое заболевание);</a:t>
            </a:r>
          </a:p>
          <a:p>
            <a:pPr eaLnBrk="1" hangingPunct="1"/>
            <a:r>
              <a:rPr lang="ru-RU" altLang="ru-RU" dirty="0" smtClean="0"/>
              <a:t>- личная неудача подростка на фоне высокой значимости и ценности социального успеха (особенно в семье);</a:t>
            </a:r>
          </a:p>
          <a:p>
            <a:pPr eaLnBrk="1" hangingPunct="1"/>
            <a:r>
              <a:rPr lang="ru-RU" altLang="ru-RU" dirty="0" smtClean="0"/>
              <a:t>- нестабильная семейная ситуация (развод родителей, конфликты, ситуации насилия);</a:t>
            </a:r>
          </a:p>
          <a:p>
            <a:pPr eaLnBrk="1" hangingPunct="1"/>
            <a:r>
              <a:rPr lang="ru-RU" altLang="ru-RU" dirty="0" smtClean="0"/>
              <a:t>- резкое изменение социального окружения (например, в результате смены места жительства).</a:t>
            </a:r>
          </a:p>
          <a:p>
            <a:pPr eaLnBrk="1" hangingPunct="1"/>
            <a:endParaRPr lang="ru-RU" altLang="ru-RU" b="1" dirty="0" smtClean="0"/>
          </a:p>
          <a:p>
            <a:pPr marL="742950" lvl="1" indent="-285750" eaLnBrk="1" hangingPunct="1"/>
            <a:endParaRPr lang="ru-RU" altLang="ru-RU" dirty="0" smtClean="0"/>
          </a:p>
          <a:p>
            <a:endParaRPr lang="ru-RU" alt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1C2A08-58B2-4475-97F9-698790C5FEA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634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90% </a:t>
            </a:r>
            <a:r>
              <a:rPr lang="ru-RU" altLang="ru-RU" dirty="0" err="1" smtClean="0"/>
              <a:t>суицидентов</a:t>
            </a:r>
            <a:r>
              <a:rPr lang="ru-RU" altLang="ru-RU" dirty="0" smtClean="0"/>
              <a:t> имели патологические формы воспитания в семье.</a:t>
            </a:r>
          </a:p>
          <a:p>
            <a:pPr eaLnBrk="1" hangingPunct="1"/>
            <a:r>
              <a:rPr lang="ru-RU" altLang="ru-RU" b="1" dirty="0" smtClean="0"/>
              <a:t>Опасные семейные ситуации,  которые могут оказать влияние на развитие суицидального поведения у подростков:</a:t>
            </a:r>
          </a:p>
          <a:p>
            <a:pPr eaLnBrk="1" hangingPunct="1"/>
            <a:r>
              <a:rPr lang="ru-RU" altLang="ru-RU" dirty="0" smtClean="0"/>
              <a:t>- ссора или острый конфликт со значимыми взрослыми;</a:t>
            </a:r>
          </a:p>
          <a:p>
            <a:pPr eaLnBrk="1" hangingPunct="1"/>
            <a:r>
              <a:rPr lang="ru-RU" altLang="ru-RU" dirty="0" smtClean="0"/>
              <a:t>-несчастная любовь или разрыв романтических отношений;</a:t>
            </a:r>
          </a:p>
          <a:p>
            <a:pPr eaLnBrk="1" hangingPunct="1"/>
            <a:r>
              <a:rPr lang="ru-RU" altLang="ru-RU" dirty="0" smtClean="0"/>
              <a:t>- отвержение сверстников, травля (в том числе в социальных сетях);</a:t>
            </a:r>
          </a:p>
          <a:p>
            <a:pPr eaLnBrk="1" hangingPunct="1"/>
            <a:r>
              <a:rPr lang="ru-RU" altLang="ru-RU" dirty="0" smtClean="0"/>
              <a:t>- объективно тяжелая жизненная ситуация (потеря близкого человека, резкое общественное отвержение, тяжелое заболевание);</a:t>
            </a:r>
          </a:p>
          <a:p>
            <a:pPr eaLnBrk="1" hangingPunct="1"/>
            <a:r>
              <a:rPr lang="ru-RU" altLang="ru-RU" dirty="0" smtClean="0"/>
              <a:t>- личная неудача подростка на фоне высокой значимости и ценности социального успеха (особенно в семье);</a:t>
            </a:r>
          </a:p>
          <a:p>
            <a:pPr eaLnBrk="1" hangingPunct="1"/>
            <a:r>
              <a:rPr lang="ru-RU" altLang="ru-RU" dirty="0" smtClean="0"/>
              <a:t>- нестабильная семейная ситуация (развод родителей, конфликты, ситуации насилия);</a:t>
            </a:r>
          </a:p>
          <a:p>
            <a:pPr eaLnBrk="1" hangingPunct="1"/>
            <a:r>
              <a:rPr lang="ru-RU" altLang="ru-RU" dirty="0" smtClean="0"/>
              <a:t>- резкое изменение социального окружения (например, в результате смены места жительства).</a:t>
            </a:r>
          </a:p>
          <a:p>
            <a:pPr eaLnBrk="1" hangingPunct="1"/>
            <a:endParaRPr lang="ru-RU" altLang="ru-RU" b="1" dirty="0" smtClean="0"/>
          </a:p>
          <a:p>
            <a:pPr marL="742950" lvl="1" indent="-285750" eaLnBrk="1" hangingPunct="1"/>
            <a:endParaRPr lang="ru-RU" altLang="ru-RU" dirty="0" smtClean="0"/>
          </a:p>
          <a:p>
            <a:pPr eaLnBrk="1" hangingPunct="1"/>
            <a:r>
              <a:rPr lang="ru-RU" altLang="ru-RU" dirty="0" smtClean="0"/>
              <a:t>90% </a:t>
            </a:r>
            <a:r>
              <a:rPr lang="ru-RU" altLang="ru-RU" dirty="0" err="1" smtClean="0"/>
              <a:t>суицидентов</a:t>
            </a:r>
            <a:r>
              <a:rPr lang="ru-RU" altLang="ru-RU" dirty="0" smtClean="0"/>
              <a:t> имели патологические формы воспитания в семье.</a:t>
            </a:r>
          </a:p>
          <a:p>
            <a:pPr eaLnBrk="1" hangingPunct="1"/>
            <a:r>
              <a:rPr lang="ru-RU" altLang="ru-RU" b="1" dirty="0" smtClean="0"/>
              <a:t>Опасные семейные ситуации,  которые могут оказать влияние на развитие суицидального поведения у подростков:</a:t>
            </a:r>
          </a:p>
          <a:p>
            <a:pPr eaLnBrk="1" hangingPunct="1"/>
            <a:r>
              <a:rPr lang="ru-RU" altLang="ru-RU" dirty="0" smtClean="0"/>
              <a:t>- ссора или острый конфликт со значимыми взрослыми;</a:t>
            </a:r>
          </a:p>
          <a:p>
            <a:pPr eaLnBrk="1" hangingPunct="1"/>
            <a:r>
              <a:rPr lang="ru-RU" altLang="ru-RU" dirty="0" smtClean="0"/>
              <a:t>-несчастная любовь или разрыв романтических отношений;</a:t>
            </a:r>
          </a:p>
          <a:p>
            <a:pPr eaLnBrk="1" hangingPunct="1"/>
            <a:r>
              <a:rPr lang="ru-RU" altLang="ru-RU" dirty="0" smtClean="0"/>
              <a:t>- отвержение сверстников, травля (в том числе в социальных сетях);</a:t>
            </a:r>
          </a:p>
          <a:p>
            <a:pPr eaLnBrk="1" hangingPunct="1"/>
            <a:r>
              <a:rPr lang="ru-RU" altLang="ru-RU" dirty="0" smtClean="0"/>
              <a:t>- объективно тяжелая жизненная ситуация (потеря близкого человека, резкое общественное отвержение, тяжелое заболевание);</a:t>
            </a:r>
          </a:p>
          <a:p>
            <a:pPr eaLnBrk="1" hangingPunct="1"/>
            <a:r>
              <a:rPr lang="ru-RU" altLang="ru-RU" dirty="0" smtClean="0"/>
              <a:t>- личная неудача подростка на фоне высокой значимости и ценности социального успеха (особенно в семье);</a:t>
            </a:r>
          </a:p>
          <a:p>
            <a:pPr eaLnBrk="1" hangingPunct="1"/>
            <a:r>
              <a:rPr lang="ru-RU" altLang="ru-RU" dirty="0" smtClean="0"/>
              <a:t>- нестабильная семейная ситуация (развод родителей, конфликты, ситуации насилия);</a:t>
            </a:r>
          </a:p>
          <a:p>
            <a:pPr eaLnBrk="1" hangingPunct="1"/>
            <a:r>
              <a:rPr lang="ru-RU" altLang="ru-RU" dirty="0" smtClean="0"/>
              <a:t>- резкое изменение социального окружения (например, в результате смены места жительства).</a:t>
            </a:r>
          </a:p>
          <a:p>
            <a:pPr eaLnBrk="1" hangingPunct="1"/>
            <a:endParaRPr lang="ru-RU" altLang="ru-RU" b="1" dirty="0" smtClean="0"/>
          </a:p>
          <a:p>
            <a:pPr marL="742950" lvl="1" indent="-285750" eaLnBrk="1" hangingPunct="1"/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1C2A08-58B2-4475-97F9-698790C5FEA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14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/>
              <a:t>90% </a:t>
            </a:r>
            <a:r>
              <a:rPr lang="ru-RU" altLang="ru-RU" dirty="0" err="1" smtClean="0"/>
              <a:t>суицидентов</a:t>
            </a:r>
            <a:r>
              <a:rPr lang="ru-RU" altLang="ru-RU" dirty="0" smtClean="0"/>
              <a:t> имели патологические формы воспитания в семье.</a:t>
            </a:r>
          </a:p>
          <a:p>
            <a:pPr eaLnBrk="1" hangingPunct="1"/>
            <a:r>
              <a:rPr lang="ru-RU" altLang="ru-RU" b="1" dirty="0" smtClean="0"/>
              <a:t>Опасные семейные ситуации,  которые могут оказать влияние на развитие суицидального поведения у подростков:</a:t>
            </a:r>
          </a:p>
          <a:p>
            <a:pPr eaLnBrk="1" hangingPunct="1"/>
            <a:r>
              <a:rPr lang="ru-RU" altLang="ru-RU" dirty="0" smtClean="0"/>
              <a:t>- ссора или острый конфликт со значимыми взрослыми;</a:t>
            </a:r>
          </a:p>
          <a:p>
            <a:pPr eaLnBrk="1" hangingPunct="1"/>
            <a:r>
              <a:rPr lang="ru-RU" altLang="ru-RU" dirty="0" smtClean="0"/>
              <a:t>-несчастная любовь или разрыв романтических отношений;</a:t>
            </a:r>
          </a:p>
          <a:p>
            <a:pPr eaLnBrk="1" hangingPunct="1"/>
            <a:r>
              <a:rPr lang="ru-RU" altLang="ru-RU" dirty="0" smtClean="0"/>
              <a:t>- отвержение сверстников, травля (в том числе в социальных сетях);</a:t>
            </a:r>
          </a:p>
          <a:p>
            <a:pPr eaLnBrk="1" hangingPunct="1"/>
            <a:r>
              <a:rPr lang="ru-RU" altLang="ru-RU" dirty="0" smtClean="0"/>
              <a:t>- объективно тяжелая жизненная ситуация (потеря близкого человека, резкое общественное отвержение, тяжелое заболевание);</a:t>
            </a:r>
          </a:p>
          <a:p>
            <a:pPr eaLnBrk="1" hangingPunct="1"/>
            <a:r>
              <a:rPr lang="ru-RU" altLang="ru-RU" dirty="0" smtClean="0"/>
              <a:t>- личная неудача подростка на фоне высокой значимости и ценности социального успеха (особенно в семье);</a:t>
            </a:r>
          </a:p>
          <a:p>
            <a:pPr eaLnBrk="1" hangingPunct="1"/>
            <a:r>
              <a:rPr lang="ru-RU" altLang="ru-RU" dirty="0" smtClean="0"/>
              <a:t>- нестабильная семейная ситуация (развод родителей, конфликты, ситуации насилия);</a:t>
            </a:r>
          </a:p>
          <a:p>
            <a:pPr eaLnBrk="1" hangingPunct="1"/>
            <a:r>
              <a:rPr lang="ru-RU" altLang="ru-RU" dirty="0" smtClean="0"/>
              <a:t>- резкое изменение социального окружения (например, в результате смены места жительства).</a:t>
            </a:r>
          </a:p>
          <a:p>
            <a:pPr eaLnBrk="1" hangingPunct="1"/>
            <a:endParaRPr lang="ru-RU" altLang="ru-RU" b="1" dirty="0" smtClean="0"/>
          </a:p>
          <a:p>
            <a:pPr marL="742950" lvl="1" indent="-285750" eaLnBrk="1" hangingPunct="1"/>
            <a:endParaRPr lang="ru-RU" altLang="ru-RU" dirty="0" smtClean="0"/>
          </a:p>
          <a:p>
            <a:endParaRPr lang="ru-RU" alt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372CBBB-CDE6-4EC4-86FA-07AE17608713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Arial" charset="0"/>
              </a:rPr>
              <a:t>Однако, анализ причин суицидального поведения подростков показывает, что лишь 8% семей, в которых они воспитывались, относятся к семьям с асоциальной направленностью.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C0736D-A78B-44E7-85B2-6285B69F29C3}" type="slidenum">
              <a:rPr lang="ru-RU" altLang="ru-RU">
                <a:latin typeface="Arial" charset="0"/>
              </a:rPr>
              <a:pPr/>
              <a:t>5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0661EC3-7E55-456D-8694-1FB738BBEF90}" type="slidenum">
              <a:rPr lang="ru-RU" altLang="ru-RU"/>
              <a:pPr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DE5DD-FA87-40B4-ACDC-D8395E3EE11A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FC328-5F64-43E1-85D4-0DC68C62F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E51B1-C843-4022-B367-5984F0A46D52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4F33-3EEB-46C5-B1E6-B339895F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F2007-1BA6-4C7E-8EDB-F57ED2803E2F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D0192-A5ED-4F91-B953-B6E5D97E2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8D55D-D5C0-4D0F-9C98-A5DBCFB9F2E5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A0A9-2647-442A-BE77-C7802CE4E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51A5D-45C0-4938-B9AB-1CA490F66F0A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8BEF-0F6F-417B-BD3B-CA41BADA0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4848D-5A96-4F4A-BAFB-207AAAD59EFF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3969B-AC90-4E35-AD7C-37056A147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CAC00-2414-4F2F-BBEE-844480CE1944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F8E4D-9206-4ACA-A102-6E16F345D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842F2-4239-4443-9E66-5F47AF525549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A86C3-D000-4F95-8E1D-940479D97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8FBDC-9E76-4E1E-B6D6-07FDEE863741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0F565-B443-4183-A997-ED213145F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6DB2-CC96-413B-8DDD-6EE40434B86C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54F6-02AA-4A3E-B7CE-844E9230E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0A64-7E0C-492B-9476-B842E73EE983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33F1-F28F-457D-B193-59BB9F86E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EC8451-B06A-4883-9E95-8DF4DAD07587}" type="datetimeFigureOut">
              <a:rPr lang="ru-RU"/>
              <a:pPr>
                <a:defRPr/>
              </a:pPr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664D41-4498-4495-8889-F60D24C80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securitylab.ru/upload/iblock/51021c813e17e48872b639aa8a055600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curitylab.ru/software/266257.php" TargetMode="External"/><Relationship Id="rId5" Type="http://schemas.openxmlformats.org/officeDocument/2006/relationships/image" Target="../media/image16.gif"/><Relationship Id="rId4" Type="http://schemas.openxmlformats.org/officeDocument/2006/relationships/hyperlink" Target="http://www.securitylab.ru/upload/iblock/61f/61f5e52bafc797552d0e267704ef9fcf.g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securitylab.ru/upload/iblock/a07/a077238ae156648d7422d9f71bb13f1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www.securitylab.ru/upload/iblock/8e9/8e913e15a51b8b086aefe118d4e2018e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__________Microsoft_Excel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ctrTitle" idx="4294967295"/>
          </p:nvPr>
        </p:nvSpPr>
        <p:spPr>
          <a:xfrm>
            <a:off x="3923928" y="3645024"/>
            <a:ext cx="5076007" cy="2736304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Дети </a:t>
            </a:r>
            <a:r>
              <a:rPr lang="ru-RU" sz="7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ИНТЕРНЕТЕ</a:t>
            </a:r>
          </a:p>
        </p:txBody>
      </p:sp>
      <p:sp>
        <p:nvSpPr>
          <p:cNvPr id="14338" name="2 Subtítulo"/>
          <p:cNvSpPr>
            <a:spLocks noGrp="1"/>
          </p:cNvSpPr>
          <p:nvPr>
            <p:ph type="subTitle" idx="4294967295"/>
          </p:nvPr>
        </p:nvSpPr>
        <p:spPr>
          <a:xfrm>
            <a:off x="684213" y="3573463"/>
            <a:ext cx="8459787" cy="32845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b="1" dirty="0" smtClean="0">
                <a:solidFill>
                  <a:srgbClr val="0078B4"/>
                </a:solidFill>
              </a:rPr>
              <a:t>                               </a:t>
            </a:r>
            <a:r>
              <a:rPr lang="ru-RU" sz="2400" b="1" dirty="0" smtClean="0">
                <a:solidFill>
                  <a:srgbClr val="0078B4"/>
                </a:solidFill>
              </a:rPr>
              <a:t>              </a:t>
            </a:r>
            <a:endParaRPr lang="ru-RU" sz="2400" b="1" dirty="0" smtClean="0">
              <a:solidFill>
                <a:srgbClr val="0078B4"/>
              </a:solidFill>
            </a:endParaRPr>
          </a:p>
        </p:txBody>
      </p:sp>
      <p:pic>
        <p:nvPicPr>
          <p:cNvPr id="14339" name="Picture 2" descr="C:\Documents and Settings\User\Мои документы\Мои рисунки\интернет - угрозы\greeninternetchil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485933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folHlink"/>
                </a:solidFill>
              </a:rPr>
              <a:t>СИМВОЛИКА «САЙТОВ СМЕРТИ» </a:t>
            </a:r>
            <a:endParaRPr lang="ru-RU" dirty="0"/>
          </a:p>
        </p:txBody>
      </p:sp>
      <p:pic>
        <p:nvPicPr>
          <p:cNvPr id="4" name="Содержимое 3" descr="https://opennov.ru/files/styles/node_full_width/public/news/b5a80c3f20ff07f4.jpg?itok=Eu-jE-O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82" y="1600200"/>
            <a:ext cx="5659435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folHlink"/>
                </a:solidFill>
              </a:rPr>
              <a:t>СИМВОЛИКА «САЙТОВ СМЕРТИ» </a:t>
            </a:r>
            <a:endParaRPr lang="ru-RU" dirty="0"/>
          </a:p>
        </p:txBody>
      </p:sp>
      <p:pic>
        <p:nvPicPr>
          <p:cNvPr id="4" name="Содержимое 3" descr="https://opennov.ru/files/styles/node_full_width/public/news/68811014eee717b3.jpg?itok=_wi2MK5v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696244"/>
            <a:ext cx="6800850" cy="43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Опознавательные знаки:</a:t>
            </a:r>
            <a:endParaRPr lang="ru-RU" dirty="0"/>
          </a:p>
        </p:txBody>
      </p:sp>
      <p:pic>
        <p:nvPicPr>
          <p:cNvPr id="4" name="Содержимое 3" descr="https://opennov.ru/files/styles/node_full_width/public/news/2a288044d90b2196.png?itok=r1bnVgJr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38" y="1600200"/>
            <a:ext cx="5875523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Как же уберечь ребенка от всего этого кибернетического ужаса? </a:t>
            </a:r>
          </a:p>
        </p:txBody>
      </p:sp>
      <p:pic>
        <p:nvPicPr>
          <p:cNvPr id="28674" name="Содержимое 3" descr="http://www.securitylab.ru/upload/iblock/51021c813e17e48872b639aa8a055600.png">
            <a:hlinkClick r:id="rId2" tooltip="&quot;iProtectYou Pro 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1571625"/>
            <a:ext cx="2571750" cy="1628775"/>
          </a:xfrm>
        </p:spPr>
      </p:pic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3286125" y="1571625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iProtectYou Pro 7.11</a:t>
            </a:r>
            <a:r>
              <a:rPr lang="ru-RU" sz="2400">
                <a:latin typeface="Calibri" pitchFamily="34" charset="0"/>
              </a:rPr>
              <a:t> - программа для запрета показа нежелательного содержимого в Интернете. </a:t>
            </a:r>
          </a:p>
        </p:txBody>
      </p:sp>
      <p:pic>
        <p:nvPicPr>
          <p:cNvPr id="28676" name="Рисунок 5" descr="http://www.securitylab.ru/upload/iblock/61f/61f5e52bafc797552d0e267704ef9fcf.gif">
            <a:hlinkClick r:id="rId4" tooltip="&quot;ParentalControl Bar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3643313"/>
            <a:ext cx="26431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6"/>
          <p:cNvSpPr>
            <a:spLocks noChangeArrowheads="1"/>
          </p:cNvSpPr>
          <p:nvPr/>
        </p:nvSpPr>
        <p:spPr bwMode="auto">
          <a:xfrm>
            <a:off x="3643313" y="4357688"/>
            <a:ext cx="4572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ParentalControl </a:t>
            </a:r>
            <a:r>
              <a:rPr lang="ru-RU" sz="2400">
                <a:latin typeface="Calibri" pitchFamily="34" charset="0"/>
              </a:rPr>
              <a:t>– дополнение к </a:t>
            </a:r>
            <a:r>
              <a:rPr lang="ru-RU" sz="2400">
                <a:latin typeface="Calibri" pitchFamily="34" charset="0"/>
                <a:hlinkClick r:id="rId6"/>
              </a:rPr>
              <a:t>Internet Explorer,</a:t>
            </a:r>
            <a:r>
              <a:rPr lang="ru-RU" sz="2400">
                <a:latin typeface="Calibri" pitchFamily="34" charset="0"/>
              </a:rPr>
              <a:t> которое помогает родителям предотвратить доступ детям к сайтам для взрослых.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 descr="http://www.securitylab.ru/upload/iblock/a07/a077238ae156648d7422d9f71bb13f1b.jpg">
            <a:hlinkClick r:id="rId2" tooltip="KidsControl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8"/>
            <a:ext cx="30718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4"/>
          <p:cNvSpPr>
            <a:spLocks noChangeArrowheads="1"/>
          </p:cNvSpPr>
          <p:nvPr/>
        </p:nvSpPr>
        <p:spPr bwMode="auto">
          <a:xfrm>
            <a:off x="3635375" y="404813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Предназначение KidsControl – контроль времени, которое ребенок проводит в интернете</a:t>
            </a:r>
            <a:r>
              <a:rPr lang="ru-RU" b="1">
                <a:latin typeface="Calibri" pitchFamily="34" charset="0"/>
              </a:rPr>
              <a:t>. </a:t>
            </a:r>
          </a:p>
        </p:txBody>
      </p:sp>
      <p:pic>
        <p:nvPicPr>
          <p:cNvPr id="29699" name="Рисунок 5" descr="http://www.securitylab.ru/upload/iblock/8e9/8e913e15a51b8b086aefe118d4e2018e.jpg">
            <a:hlinkClick r:id="rId4" tooltip="&quot;My Kids Browser 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286125"/>
            <a:ext cx="321468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C:\Documents and Settings\User\Мои документы\Мои рисунки\интернет - угрозы\браузеры - защита ребенка от угроз интернета.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2143125"/>
            <a:ext cx="31765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7"/>
          <p:cNvSpPr>
            <a:spLocks noChangeArrowheads="1"/>
          </p:cNvSpPr>
          <p:nvPr/>
        </p:nvSpPr>
        <p:spPr bwMode="auto">
          <a:xfrm>
            <a:off x="3786188" y="4857750"/>
            <a:ext cx="45720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My Kids Browser  и </a:t>
            </a:r>
            <a:r>
              <a:rPr lang="en-US" sz="2000" b="1">
                <a:latin typeface="Calibri" pitchFamily="34" charset="0"/>
              </a:rPr>
              <a:t>Kidoz</a:t>
            </a:r>
            <a:r>
              <a:rPr lang="ru-RU" sz="2000" b="1">
                <a:latin typeface="Calibri" pitchFamily="34" charset="0"/>
              </a:rPr>
              <a:t>– веб браузеры для детей. Содержит предопределенный список сайтов для детей, а родители могут добавить произвольный список Web сайтов для доступа.</a:t>
            </a:r>
            <a:r>
              <a:rPr lang="ru-RU">
                <a:latin typeface="Calibri" pitchFamily="34" charset="0"/>
              </a:rPr>
              <a:t> 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folHlink"/>
                </a:solidFill>
                <a:latin typeface="Arial" charset="0"/>
              </a:rPr>
              <a:t>П</a:t>
            </a:r>
            <a:r>
              <a:rPr lang="ru-RU" sz="4000" b="1" smtClean="0">
                <a:solidFill>
                  <a:schemeClr val="folHlink"/>
                </a:solidFill>
              </a:rPr>
              <a:t>осетите данные сайты</a:t>
            </a:r>
            <a:br>
              <a:rPr lang="ru-RU" sz="4000" b="1" smtClean="0">
                <a:solidFill>
                  <a:schemeClr val="folHlink"/>
                </a:solidFill>
              </a:rPr>
            </a:br>
            <a:endParaRPr lang="ru-RU" sz="4000" b="1" smtClean="0">
              <a:solidFill>
                <a:schemeClr val="folHlink"/>
              </a:solidFill>
            </a:endParaRPr>
          </a:p>
        </p:txBody>
      </p:sp>
      <p:pic>
        <p:nvPicPr>
          <p:cNvPr id="30722" name="Picture 2" descr="C:\Documents and Settings\User\Мои документы\Мои рисунки\интернет - угрозы\hand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125" y="2000250"/>
            <a:ext cx="4384675" cy="3452813"/>
          </a:xfrm>
        </p:spPr>
      </p:pic>
      <p:sp>
        <p:nvSpPr>
          <p:cNvPr id="30723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620713"/>
            <a:ext cx="4038600" cy="5268912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hlink"/>
                </a:solidFill>
              </a:rPr>
              <a:t>Защита детей от интернет – угроз</a:t>
            </a:r>
            <a:r>
              <a:rPr lang="ru-RU" sz="2400" b="1" smtClean="0">
                <a:solidFill>
                  <a:schemeClr val="folHlink"/>
                </a:solidFill>
              </a:rPr>
              <a:t>   http://www.securitylab.ru/software/1423/ </a:t>
            </a:r>
          </a:p>
          <a:p>
            <a:pPr eaLnBrk="1" hangingPunct="1"/>
            <a:r>
              <a:rPr lang="ru-RU" sz="2400" b="1" smtClean="0">
                <a:solidFill>
                  <a:schemeClr val="hlink"/>
                </a:solidFill>
              </a:rPr>
              <a:t>Интернет-угрозы     </a:t>
            </a:r>
            <a:r>
              <a:rPr lang="ru-RU" sz="2400" b="1" smtClean="0">
                <a:solidFill>
                  <a:schemeClr val="folHlink"/>
                </a:solidFill>
              </a:rPr>
              <a:t>        http://ru-best.ru/ugroza.htm</a:t>
            </a:r>
          </a:p>
          <a:p>
            <a:pPr eaLnBrk="1" hangingPunct="1"/>
            <a:r>
              <a:rPr lang="ru-RU" sz="2400" b="1" smtClean="0">
                <a:solidFill>
                  <a:schemeClr val="hlink"/>
                </a:solidFill>
              </a:rPr>
              <a:t>Как оградить детей от интернет-угроз?</a:t>
            </a:r>
            <a:r>
              <a:rPr lang="ru-RU" sz="2400" b="1" smtClean="0">
                <a:solidFill>
                  <a:schemeClr val="folHlink"/>
                </a:solidFill>
                <a:latin typeface="Arial" charset="0"/>
              </a:rPr>
              <a:t>  </a:t>
            </a:r>
            <a:r>
              <a:rPr lang="ru-RU" sz="2400" b="1" smtClean="0">
                <a:solidFill>
                  <a:schemeClr val="folHlink"/>
                </a:solidFill>
              </a:rPr>
              <a:t>http://www.trud.ru/article/05-02</a:t>
            </a:r>
            <a:r>
              <a:rPr lang="ru-RU" sz="2400" b="1" smtClean="0">
                <a:solidFill>
                  <a:schemeClr val="folHlink"/>
                </a:solidFill>
                <a:latin typeface="Arial" charset="0"/>
              </a:rPr>
              <a:t>-</a:t>
            </a:r>
            <a:r>
              <a:rPr lang="ru-RU" sz="2400" b="1" smtClean="0">
                <a:solidFill>
                  <a:schemeClr val="folHlink"/>
                </a:solidFill>
              </a:rPr>
              <a:t>2010/236101_kak_ogradit</a:t>
            </a:r>
            <a:endParaRPr lang="ru-RU" sz="2400" b="1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b="1" smtClean="0">
                <a:solidFill>
                  <a:schemeClr val="folHlink"/>
                </a:solidFill>
                <a:latin typeface="Arial" charset="0"/>
              </a:rPr>
              <a:t>     </a:t>
            </a:r>
            <a:r>
              <a:rPr lang="ru-RU" sz="2400" b="1" smtClean="0">
                <a:solidFill>
                  <a:schemeClr val="folHlink"/>
                </a:solidFill>
              </a:rPr>
              <a:t>_detej_ot_internet-ugroz.html</a:t>
            </a:r>
          </a:p>
          <a:p>
            <a:pPr eaLnBrk="1" hangingPunct="1"/>
            <a:endParaRPr lang="ru-RU" sz="2000" b="1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3"/>
          <p:cNvSpPr>
            <a:spLocks noGrp="1" noChangeArrowheads="1"/>
          </p:cNvSpPr>
          <p:nvPr>
            <p:ph idx="1"/>
          </p:nvPr>
        </p:nvSpPr>
        <p:spPr>
          <a:xfrm>
            <a:off x="107950" y="781050"/>
            <a:ext cx="8928100" cy="2246313"/>
          </a:xfrm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800" b="1" i="1" smtClean="0">
                <a:latin typeface="Calibri Light" pitchFamily="34" charset="0"/>
              </a:rPr>
              <a:t>Ценить жизнь молодым людям помогает любовь, понимание и сочувствие.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800" b="1" i="1" smtClean="0">
                <a:latin typeface="Calibri Light" pitchFamily="34" charset="0"/>
              </a:rPr>
              <a:t>   От отчаянного шага  может удержать возможность поговорить по душам с близким человеком, который выслушает, посочувствует и поймет.</a:t>
            </a:r>
          </a:p>
        </p:txBody>
      </p:sp>
      <p:pic>
        <p:nvPicPr>
          <p:cNvPr id="41988" name="Picture 5" descr="http://vtyumene.ru/wp-content/uploads/2013/09/happy-fami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284538"/>
            <a:ext cx="5106988" cy="3103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Заголовок 1"/>
          <p:cNvSpPr>
            <a:spLocks noGrp="1"/>
          </p:cNvSpPr>
          <p:nvPr>
            <p:ph type="title"/>
          </p:nvPr>
        </p:nvSpPr>
        <p:spPr>
          <a:xfrm>
            <a:off x="1965325" y="188913"/>
            <a:ext cx="5122863" cy="504825"/>
          </a:xfrm>
        </p:spPr>
        <p:txBody>
          <a:bodyPr/>
          <a:lstStyle/>
          <a:p>
            <a:pPr eaLnBrk="1" hangingPunct="1"/>
            <a:r>
              <a:rPr lang="ru-RU" altLang="ru-RU" sz="2200" b="1" dirty="0" smtClean="0">
                <a:solidFill>
                  <a:srgbClr val="C00000"/>
                </a:solidFill>
              </a:rPr>
              <a:t>Вместо заключения</a:t>
            </a:r>
          </a:p>
        </p:txBody>
      </p:sp>
    </p:spTree>
    <p:extLst>
      <p:ext uri="{BB962C8B-B14F-4D97-AF65-F5344CB8AC3E}">
        <p14:creationId xmlns:p14="http://schemas.microsoft.com/office/powerpoint/2010/main" val="21864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468313" y="4149725"/>
            <a:ext cx="8229600" cy="2336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solidFill>
                  <a:schemeClr val="folHlink"/>
                </a:solidFill>
              </a:rPr>
              <a:t>Сайты, подвергающие опасности:</a:t>
            </a:r>
          </a:p>
          <a:p>
            <a:pPr marL="514350" indent="-514350">
              <a:lnSpc>
                <a:spcPct val="90000"/>
              </a:lnSpc>
              <a:buFont typeface="Arial" charset="0"/>
              <a:buAutoNum type="arabicPeriod"/>
            </a:pPr>
            <a:r>
              <a:rPr lang="ru-RU" sz="2800" b="1" dirty="0" smtClean="0">
                <a:solidFill>
                  <a:schemeClr val="folHlink"/>
                </a:solidFill>
              </a:rPr>
              <a:t>«Тихий дом»</a:t>
            </a:r>
          </a:p>
          <a:p>
            <a:pPr marL="514350" indent="-514350">
              <a:lnSpc>
                <a:spcPct val="90000"/>
              </a:lnSpc>
              <a:buFont typeface="Arial" charset="0"/>
              <a:buAutoNum type="arabicPeriod"/>
            </a:pPr>
            <a:r>
              <a:rPr lang="ru-RU" sz="2800" b="1" dirty="0" smtClean="0">
                <a:solidFill>
                  <a:schemeClr val="folHlink"/>
                </a:solidFill>
              </a:rPr>
              <a:t>«Море китов»</a:t>
            </a:r>
          </a:p>
          <a:p>
            <a:pPr marL="514350" indent="-514350">
              <a:lnSpc>
                <a:spcPct val="90000"/>
              </a:lnSpc>
              <a:buFont typeface="Arial" charset="0"/>
              <a:buAutoNum type="arabicPeriod"/>
            </a:pPr>
            <a:r>
              <a:rPr lang="ru-RU" sz="2800" b="1" dirty="0" smtClean="0">
                <a:solidFill>
                  <a:schemeClr val="folHlink"/>
                </a:solidFill>
              </a:rPr>
              <a:t>«Тебя поставили на счетчик</a:t>
            </a:r>
            <a:r>
              <a:rPr lang="ru-RU" sz="2800" b="1" dirty="0" smtClean="0">
                <a:solidFill>
                  <a:schemeClr val="folHlink"/>
                </a:solidFill>
              </a:rPr>
              <a:t>»</a:t>
            </a:r>
          </a:p>
          <a:p>
            <a:pPr marL="514350" indent="-514350">
              <a:lnSpc>
                <a:spcPct val="90000"/>
              </a:lnSpc>
              <a:buFont typeface="Arial" charset="0"/>
              <a:buAutoNum type="arabicPeriod"/>
            </a:pPr>
            <a:r>
              <a:rPr lang="ru-RU" sz="2800" b="1" dirty="0" smtClean="0">
                <a:solidFill>
                  <a:schemeClr val="folHlink"/>
                </a:solidFill>
              </a:rPr>
              <a:t>«Разбуди меня в 4.20 или иже с ним»</a:t>
            </a:r>
            <a:endParaRPr lang="ru-RU" sz="2800" b="1" dirty="0" smtClean="0">
              <a:solidFill>
                <a:schemeClr val="folHlink"/>
              </a:solidFill>
            </a:endParaRPr>
          </a:p>
        </p:txBody>
      </p:sp>
      <p:pic>
        <p:nvPicPr>
          <p:cNvPr id="59396" name="Picture 4" descr="http://photo.campus.ru/campus.deti_v_internete_bal/b78562d1-9fe8-4649-bcca-879d54107a10/cool-cartoon-172996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285750"/>
            <a:ext cx="64293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8229600" cy="4149741"/>
          </a:xfrm>
        </p:spPr>
        <p:txBody>
          <a:bodyPr/>
          <a:lstStyle/>
          <a:p>
            <a:pPr lvl="0"/>
            <a:r>
              <a:rPr lang="ru-RU" sz="2800" dirty="0" smtClean="0"/>
              <a:t>Дети </a:t>
            </a:r>
            <a:r>
              <a:rPr lang="ru-RU" sz="2800" dirty="0" smtClean="0"/>
              <a:t>из неблагополучных </a:t>
            </a:r>
            <a:r>
              <a:rPr lang="ru-RU" sz="2800" dirty="0" smtClean="0"/>
              <a:t>семей</a:t>
            </a:r>
          </a:p>
          <a:p>
            <a:pPr lvl="0"/>
            <a:r>
              <a:rPr lang="ru-RU" sz="2800" dirty="0" smtClean="0"/>
              <a:t>Дети</a:t>
            </a:r>
            <a:r>
              <a:rPr lang="ru-RU" sz="2800" dirty="0" smtClean="0"/>
              <a:t>, </a:t>
            </a:r>
            <a:r>
              <a:rPr lang="ru-RU" sz="2800" dirty="0" smtClean="0"/>
              <a:t>которые, по  их мнению  лишены родительской  любви ( неучастие и отстранение от жизни детей)</a:t>
            </a:r>
            <a:endParaRPr lang="ru-RU" sz="2800" dirty="0" smtClean="0"/>
          </a:p>
          <a:p>
            <a:pPr lvl="0"/>
            <a:r>
              <a:rPr lang="ru-RU" sz="2800" dirty="0" smtClean="0"/>
              <a:t>Безнадзорные дети</a:t>
            </a:r>
          </a:p>
          <a:p>
            <a:r>
              <a:rPr lang="ru-RU" sz="2800" dirty="0"/>
              <a:t>Дети с </a:t>
            </a:r>
            <a:r>
              <a:rPr lang="ru-RU" sz="2800" dirty="0" smtClean="0"/>
              <a:t>ранимой, неустойчивой  </a:t>
            </a:r>
            <a:r>
              <a:rPr lang="ru-RU" sz="2800" dirty="0"/>
              <a:t>психикой </a:t>
            </a:r>
          </a:p>
          <a:p>
            <a:pPr marL="0" lvl="0" indent="0">
              <a:buNone/>
            </a:pPr>
            <a:endParaRPr lang="ru-RU" sz="2800" dirty="0" smtClean="0"/>
          </a:p>
          <a:p>
            <a:pPr>
              <a:lnSpc>
                <a:spcPct val="80000"/>
              </a:lnSpc>
            </a:pPr>
            <a:endParaRPr lang="ru-RU" sz="2800" b="1" i="1" dirty="0" smtClean="0">
              <a:solidFill>
                <a:schemeClr val="hlink"/>
              </a:solidFill>
              <a:latin typeface="Blackadder ITC" pitchFamily="82" charset="0"/>
            </a:endParaRPr>
          </a:p>
        </p:txBody>
      </p:sp>
      <p:sp>
        <p:nvSpPr>
          <p:cNvPr id="22531" name="Rectangle 4"/>
          <p:cNvSpPr>
            <a:spLocks/>
          </p:cNvSpPr>
          <p:nvPr/>
        </p:nvSpPr>
        <p:spPr bwMode="auto">
          <a:xfrm>
            <a:off x="250825" y="5949950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4400" dirty="0">
              <a:latin typeface="Calibri" pitchFamily="34" charset="0"/>
            </a:endParaRPr>
          </a:p>
        </p:txBody>
      </p:sp>
      <p:pic>
        <p:nvPicPr>
          <p:cNvPr id="22532" name="Picture 2" descr="C:\Documents and Settings\User\Мои документы\Мои рисунки\интернет - угрозы\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1" y="4221088"/>
            <a:ext cx="201612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Дети</a:t>
            </a:r>
            <a:r>
              <a:rPr lang="ru-RU" b="1" dirty="0" smtClean="0">
                <a:solidFill>
                  <a:srgbClr val="7030A0"/>
                </a:solidFill>
              </a:rPr>
              <a:t>, «мишени» «групп смерти»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7"/>
          <p:cNvSpPr txBox="1">
            <a:spLocks noChangeArrowheads="1"/>
          </p:cNvSpPr>
          <p:nvPr/>
        </p:nvSpPr>
        <p:spPr bwMode="auto">
          <a:xfrm>
            <a:off x="80963" y="33338"/>
            <a:ext cx="8982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C00000"/>
                </a:solidFill>
              </a:rPr>
              <a:t>Факторы риска возникновения и развития</a:t>
            </a:r>
          </a:p>
          <a:p>
            <a:pPr algn="ctr" eaLnBrk="1" hangingPunct="1"/>
            <a:r>
              <a:rPr lang="ru-RU" altLang="ru-RU" sz="2400" b="1">
                <a:solidFill>
                  <a:srgbClr val="C00000"/>
                </a:solidFill>
              </a:rPr>
              <a:t>суицидального поведения у детей и подростков  </a:t>
            </a:r>
          </a:p>
        </p:txBody>
      </p:sp>
      <p:sp>
        <p:nvSpPr>
          <p:cNvPr id="12" name="Isosceles Triangle 35"/>
          <p:cNvSpPr/>
          <p:nvPr/>
        </p:nvSpPr>
        <p:spPr bwMode="auto">
          <a:xfrm rot="5400000">
            <a:off x="1701801" y="2025650"/>
            <a:ext cx="271462" cy="14128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0" y="1889125"/>
            <a:ext cx="1814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000"/>
              <a:t>Социальные</a:t>
            </a:r>
            <a:r>
              <a:rPr lang="ru-RU" altLang="ru-RU" sz="180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724400"/>
            <a:ext cx="17065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atin typeface="+mn-lt"/>
              </a:rPr>
              <a:t>Медицинские</a:t>
            </a:r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2051050" y="1195388"/>
            <a:ext cx="4306888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1800"/>
              <a:t>- гипоопека (безнадзорность);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800"/>
              <a:t>- игнорирование базовых потребностей;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800"/>
              <a:t>- жестокое обращение; 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800"/>
              <a:t>- физическое и моральное насилие;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sz="1800"/>
              <a:t>- гиперопека («кумир семьи»)</a:t>
            </a:r>
            <a:endParaRPr lang="ru-RU" altLang="ru-RU" sz="1800">
              <a:latin typeface="Franklin Gothic Book" pitchFamily="34" charset="0"/>
            </a:endParaRPr>
          </a:p>
        </p:txBody>
      </p:sp>
      <p:sp>
        <p:nvSpPr>
          <p:cNvPr id="15367" name="Прямоугольник 15"/>
          <p:cNvSpPr>
            <a:spLocks noChangeArrowheads="1"/>
          </p:cNvSpPr>
          <p:nvPr/>
        </p:nvSpPr>
        <p:spPr bwMode="auto">
          <a:xfrm>
            <a:off x="2051050" y="3822700"/>
            <a:ext cx="430688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ru-RU">
                <a:latin typeface="Calibri" pitchFamily="34" charset="0"/>
              </a:rPr>
              <a:t>- </a:t>
            </a:r>
            <a:r>
              <a:rPr lang="ru-RU" altLang="ru-RU">
                <a:latin typeface="Calibri" pitchFamily="34" charset="0"/>
              </a:rPr>
              <a:t>употребление алкоголя;</a:t>
            </a:r>
            <a:endParaRPr lang="en-US" altLang="ru-RU">
              <a:latin typeface="Calibri" pitchFamily="34" charset="0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ru-RU" altLang="ru-RU">
                <a:latin typeface="Calibri" pitchFamily="34" charset="0"/>
              </a:rPr>
              <a:t>-психические расстройства:</a:t>
            </a:r>
            <a:r>
              <a:rPr lang="en-US" altLang="ru-RU">
                <a:latin typeface="Calibri" pitchFamily="34" charset="0"/>
              </a:rPr>
              <a:t> </a:t>
            </a:r>
            <a:r>
              <a:rPr lang="ru-RU" altLang="ru-RU">
                <a:latin typeface="Calibri" pitchFamily="34" charset="0"/>
              </a:rPr>
              <a:t>депрессия, шизофрения, зависимость от психоактивных веществ, патология характера;</a:t>
            </a:r>
          </a:p>
          <a:p>
            <a:pPr algn="just" eaLnBrk="1" hangingPunct="1">
              <a:spcBef>
                <a:spcPts val="600"/>
              </a:spcBef>
            </a:pPr>
            <a:r>
              <a:rPr lang="ru-RU" altLang="ru-RU">
                <a:latin typeface="Calibri" pitchFamily="34" charset="0"/>
              </a:rPr>
              <a:t>- тяжелые соматические заболевания (ДЦП, сахарный диабет и др.)</a:t>
            </a:r>
            <a:endParaRPr lang="en-US" altLang="ru-RU" sz="1400" b="1">
              <a:latin typeface="Calibri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2222500" y="3630613"/>
            <a:ext cx="3798888" cy="238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://www.1001kak.ru/wp-content/uploads/2016/04/zxcvv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8100" y="1446213"/>
            <a:ext cx="2535238" cy="1766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4208463"/>
            <a:ext cx="2481262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Isosceles Triangle 35"/>
          <p:cNvSpPr/>
          <p:nvPr/>
        </p:nvSpPr>
        <p:spPr bwMode="auto">
          <a:xfrm rot="5400000">
            <a:off x="1716087" y="4862513"/>
            <a:ext cx="271463" cy="141288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Диаграмма 3"/>
          <p:cNvGraphicFramePr>
            <a:graphicFrameLocks/>
          </p:cNvGraphicFramePr>
          <p:nvPr/>
        </p:nvGraphicFramePr>
        <p:xfrm>
          <a:off x="561975" y="1074738"/>
          <a:ext cx="7993063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иаграмма" r:id="rId4" imgW="7998645" imgH="4901609" progId="Excel.Chart.8">
                  <p:embed/>
                </p:oleObj>
              </mc:Choice>
              <mc:Fallback>
                <p:oleObj name="Диаграмма" r:id="rId4" imgW="7998645" imgH="490160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074738"/>
                        <a:ext cx="7993063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2036763" y="6283325"/>
            <a:ext cx="6467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600">
                <a:latin typeface="Calibri Light" pitchFamily="34" charset="0"/>
              </a:rPr>
              <a:t>Сведения Тюменского Центра суицидальной превенции за 2013-2016 гг.</a:t>
            </a:r>
          </a:p>
        </p:txBody>
      </p:sp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>
          <a:xfrm>
            <a:off x="493713" y="149225"/>
            <a:ext cx="8229600" cy="70643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C00000"/>
                </a:solidFill>
              </a:rPr>
              <a:t>Характеристика семей несовершеннолетних, совершивших суицидальные попытки и суициды</a:t>
            </a:r>
          </a:p>
        </p:txBody>
      </p:sp>
    </p:spTree>
    <p:extLst>
      <p:ext uri="{BB962C8B-B14F-4D97-AF65-F5344CB8AC3E}">
        <p14:creationId xmlns:p14="http://schemas.microsoft.com/office/powerpoint/2010/main" val="37882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folHlink"/>
                </a:solidFill>
              </a:rPr>
              <a:t>СИМВОЛИКА «САЙТОВ СМЕРТИ» </a:t>
            </a:r>
            <a:endParaRPr lang="ru-RU" sz="4800" b="1" dirty="0" smtClean="0">
              <a:solidFill>
                <a:schemeClr val="folHlink"/>
              </a:solidFill>
            </a:endParaRPr>
          </a:p>
        </p:txBody>
      </p:sp>
      <p:pic>
        <p:nvPicPr>
          <p:cNvPr id="5" name="Содержимое 4" descr="https://opennov.ru/files/styles/node_full_width/public/news/d6d26d28998df25e.jpg?itok=IZbiSwz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928802"/>
            <a:ext cx="5929355" cy="3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folHlink"/>
                </a:solidFill>
              </a:rPr>
              <a:t>СИМВОЛИКА «САЙТОВ СМЕРТИ» </a:t>
            </a:r>
            <a:endParaRPr lang="ru-RU" dirty="0"/>
          </a:p>
        </p:txBody>
      </p:sp>
      <p:pic>
        <p:nvPicPr>
          <p:cNvPr id="4" name="Содержимое 3" descr="https://opennov.ru/files/styles/node_full_width/public/news/8ad6412c4cabee18.jpg?itok=16eJGEB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folHlink"/>
                </a:solidFill>
              </a:rPr>
              <a:t>СИМВОЛИКА «САЙТОВ СМЕРТИ» </a:t>
            </a:r>
            <a:endParaRPr lang="ru-RU" dirty="0"/>
          </a:p>
        </p:txBody>
      </p:sp>
      <p:pic>
        <p:nvPicPr>
          <p:cNvPr id="4" name="Содержимое 3" descr="https://opennov.ru/files/styles/node_full_width/public/news/8aad8678ed6ace77.jpg?itok=d1CfTQsX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917" y="1600200"/>
            <a:ext cx="6568166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folHlink"/>
                </a:solidFill>
              </a:rPr>
              <a:t>СИМВОЛИКА «САЙТОВ СМЕРТИ» </a:t>
            </a:r>
            <a:endParaRPr lang="ru-RU" dirty="0"/>
          </a:p>
        </p:txBody>
      </p:sp>
      <p:pic>
        <p:nvPicPr>
          <p:cNvPr id="4" name="Содержимое 3" descr="https://opennov.ru/files/styles/node_full_width/public/news/70407d323d0c285c.jpg?itok=lvQRHvM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886" y="1600200"/>
            <a:ext cx="5350228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1064</Words>
  <Application>Microsoft Office PowerPoint</Application>
  <PresentationFormat>Экран (4:3)</PresentationFormat>
  <Paragraphs>114</Paragraphs>
  <Slides>16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Диаграмма Microsoft Excel</vt:lpstr>
      <vt:lpstr>Дети в ИНТЕРНЕТЕ</vt:lpstr>
      <vt:lpstr>Презентация PowerPoint</vt:lpstr>
      <vt:lpstr>Дети, «мишени» «групп смерти»</vt:lpstr>
      <vt:lpstr>Презентация PowerPoint</vt:lpstr>
      <vt:lpstr>Характеристика семей несовершеннолетних, совершивших суицидальные попытки и суициды</vt:lpstr>
      <vt:lpstr>СИМВОЛИКА «САЙТОВ СМЕРТИ» </vt:lpstr>
      <vt:lpstr>СИМВОЛИКА «САЙТОВ СМЕРТИ» </vt:lpstr>
      <vt:lpstr>СИМВОЛИКА «САЙТОВ СМЕРТИ» </vt:lpstr>
      <vt:lpstr>СИМВОЛИКА «САЙТОВ СМЕРТИ» </vt:lpstr>
      <vt:lpstr>СИМВОЛИКА «САЙТОВ СМЕРТИ» </vt:lpstr>
      <vt:lpstr>СИМВОЛИКА «САЙТОВ СМЕРТИ» </vt:lpstr>
      <vt:lpstr>Опознавательные знаки:</vt:lpstr>
      <vt:lpstr>Как же уберечь ребенка от всего этого кибернетического ужаса? </vt:lpstr>
      <vt:lpstr>Презентация PowerPoint</vt:lpstr>
      <vt:lpstr>Посетите данные сайты </vt:lpstr>
      <vt:lpstr>Вместо заключения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«Интернет – да; Интернет – нет.»</dc:title>
  <dc:creator>Comp</dc:creator>
  <cp:lastModifiedBy>User</cp:lastModifiedBy>
  <cp:revision>70</cp:revision>
  <dcterms:created xsi:type="dcterms:W3CDTF">2010-11-23T15:38:03Z</dcterms:created>
  <dcterms:modified xsi:type="dcterms:W3CDTF">2016-12-27T06:02:53Z</dcterms:modified>
</cp:coreProperties>
</file>