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F456B-40F3-4B85-8655-3D693EF6B7B9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BDD35-2381-4E39-8AB7-5ABDB2AB2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96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6190ADE-667F-480F-B328-3391B1A70F8B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03.05.2017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2349DE3-D3B6-4C0E-B83E-A9E57E61CB28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084680" y="2376360"/>
            <a:ext cx="6956280" cy="16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4030920" y="4725360"/>
            <a:ext cx="14004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Ставрополь, 2017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831D853-FFF9-4196-BC56-FBA95D490B4E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10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6024240" y="510840"/>
            <a:ext cx="3119400" cy="374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Если после того, как Вы нажали кнопку </a:t>
            </a:r>
            <a:r>
              <a:rPr lang="ru-RU" sz="14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«Отправить сообщение»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«Ошибка!»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, значит: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AEEF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либо не заполнены или неверно заполнены обязательные для заполнения поля,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AEEF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либо неверно указан защитный код 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(представлено на рисунке).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Внимательно изучите сообщения об ошибках!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«Отправить сообщение»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Объект 3"/>
          <p:cNvPicPr/>
          <p:nvPr/>
        </p:nvPicPr>
        <p:blipFill>
          <a:blip r:embed="rId3"/>
          <a:srcRect t="1869" b="3454"/>
          <a:stretch/>
        </p:blipFill>
        <p:spPr>
          <a:xfrm>
            <a:off x="362520" y="1022040"/>
            <a:ext cx="5596920" cy="3361320"/>
          </a:xfrm>
          <a:prstGeom prst="rect">
            <a:avLst/>
          </a:prstGeom>
          <a:ln>
            <a:noFill/>
          </a:ln>
        </p:spPr>
      </p:pic>
      <p:sp>
        <p:nvSpPr>
          <p:cNvPr id="88" name="CustomShape 4"/>
          <p:cNvSpPr/>
          <p:nvPr/>
        </p:nvSpPr>
        <p:spPr>
          <a:xfrm>
            <a:off x="255600" y="165600"/>
            <a:ext cx="6420600" cy="79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Проверяем отправку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AD9C86-2C5A-45B6-83E5-48387AEBBFD3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11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241920" y="0"/>
            <a:ext cx="590292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Информация о результатах рассмотрения сообщения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5738760" y="742320"/>
            <a:ext cx="3275280" cy="341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случае подтверждения наличия материалов с противоправным контентом </a:t>
            </a:r>
            <a:r>
              <a:rPr lang="ru-RU" sz="18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доступ к указанному Вами ресурсу будет ограничен</a:t>
            </a: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Объект 4"/>
          <p:cNvPicPr/>
          <p:nvPr/>
        </p:nvPicPr>
        <p:blipFill>
          <a:blip r:embed="rId3"/>
          <a:srcRect b="54352"/>
          <a:stretch/>
        </p:blipFill>
        <p:spPr>
          <a:xfrm>
            <a:off x="271440" y="1453320"/>
            <a:ext cx="5177880" cy="176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956520" y="3065040"/>
            <a:ext cx="72302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БЛАГОДАРИМ ВАС ЗА АКТИВНУЮ ГРАЖДАНСКУЮ ПОЗИЦИЮ!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A855D92-BC6E-4D94-9BC2-6A851E05A667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907560" y="239760"/>
            <a:ext cx="6682680" cy="61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ВИДЫ ПРОТИВОПРАВНОЙ ИНФОРМАЦИИ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302400" y="771550"/>
            <a:ext cx="8553600" cy="42637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Через форму на сайте </a:t>
            </a:r>
            <a:r>
              <a:rPr lang="ru-RU" sz="1200" b="1" strike="noStrike" spc="-1" dirty="0" err="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Роскомнадзора</a:t>
            </a:r>
            <a:r>
              <a:rPr lang="ru-RU" sz="1200" b="1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r>
              <a:rPr lang="ru-RU" sz="12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направляются сообщения о наличии в сети Интернет следующей противоправной информации: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80720" algn="just">
              <a:lnSpc>
                <a:spcPct val="100000"/>
              </a:lnSpc>
            </a:pPr>
            <a:r>
              <a:rPr lang="ru-RU" sz="1050" b="0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—  </a:t>
            </a:r>
            <a:r>
              <a:rPr lang="ru-RU" sz="105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информации о способах, методах разработки, изготовления и использования наркотических средств, психотропных веществ и их </a:t>
            </a:r>
            <a:r>
              <a:rPr lang="ru-RU" sz="1050" b="0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прекурсоров</a:t>
            </a:r>
            <a:r>
              <a:rPr lang="ru-RU" sz="105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, новых потенциально опасных </a:t>
            </a:r>
            <a:r>
              <a:rPr lang="ru-RU" sz="1050" b="0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психоактивных</a:t>
            </a:r>
            <a:r>
              <a:rPr lang="ru-RU" sz="105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веществ, местах их приобретения, способах и местах культивирования </a:t>
            </a:r>
            <a:r>
              <a:rPr lang="ru-RU" sz="1050" b="0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наркосодержащих</a:t>
            </a:r>
            <a:r>
              <a:rPr lang="ru-RU" sz="105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растений;</a:t>
            </a:r>
            <a:endParaRPr lang="ru-RU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8200" indent="-267840" algn="just">
              <a:lnSpc>
                <a:spcPct val="100000"/>
              </a:lnSpc>
            </a:pPr>
            <a:endParaRPr lang="ru-RU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80720" algn="just">
              <a:lnSpc>
                <a:spcPct val="100000"/>
              </a:lnSpc>
            </a:pPr>
            <a:r>
              <a:rPr lang="ru-RU" sz="1050" b="0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—</a:t>
            </a:r>
            <a:r>
              <a:rPr lang="ru-RU" sz="105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 информация о способах совершения самоубийства, а также призывах к совершению самоубийства;</a:t>
            </a:r>
            <a:endParaRPr lang="ru-RU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8200" indent="-267840" algn="just">
              <a:lnSpc>
                <a:spcPct val="100000"/>
              </a:lnSpc>
            </a:pPr>
            <a:endParaRPr lang="ru-RU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80720" algn="just">
              <a:lnSpc>
                <a:spcPct val="100000"/>
              </a:lnSpc>
            </a:pPr>
            <a:r>
              <a:rPr lang="ru-RU" sz="1050" b="0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—</a:t>
            </a:r>
            <a:r>
              <a:rPr lang="ru-RU" sz="105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  <a:endParaRPr lang="ru-RU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8200" indent="-267840" algn="just">
              <a:lnSpc>
                <a:spcPct val="100000"/>
              </a:lnSpc>
            </a:pPr>
            <a:endParaRPr lang="ru-RU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80720" algn="just">
              <a:lnSpc>
                <a:spcPct val="100000"/>
              </a:lnSpc>
            </a:pPr>
            <a:r>
              <a:rPr lang="ru-RU" sz="1050" b="0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—</a:t>
            </a:r>
            <a:r>
              <a:rPr lang="ru-RU" sz="105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информация о способах, методах разработки, изготовления и использования наркотических средств, психотропных веществ и их </a:t>
            </a:r>
            <a:r>
              <a:rPr lang="ru-RU" sz="1050" b="0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прекурсоров</a:t>
            </a:r>
            <a:r>
              <a:rPr lang="ru-RU" sz="105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, местах приобретения таких средств, веществ и их </a:t>
            </a:r>
            <a:r>
              <a:rPr lang="ru-RU" sz="1050" b="0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прекурсоров</a:t>
            </a:r>
            <a:r>
              <a:rPr lang="ru-RU" sz="105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, о способах и местах культивирования </a:t>
            </a:r>
            <a:r>
              <a:rPr lang="ru-RU" sz="1050" b="0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наркосодержащих</a:t>
            </a:r>
            <a:r>
              <a:rPr lang="ru-RU" sz="105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растений;</a:t>
            </a:r>
            <a:endParaRPr lang="ru-RU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8200" indent="-267840" algn="just">
              <a:lnSpc>
                <a:spcPct val="100000"/>
              </a:lnSpc>
            </a:pPr>
            <a:endParaRPr lang="ru-RU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80720" algn="just">
              <a:lnSpc>
                <a:spcPct val="100000"/>
              </a:lnSpc>
            </a:pPr>
            <a:r>
              <a:rPr lang="ru-RU" sz="1050" b="0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—</a:t>
            </a:r>
            <a:r>
              <a:rPr lang="ru-RU" sz="105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информация,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  <a:endParaRPr lang="ru-RU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8200" indent="-267840" algn="just">
              <a:lnSpc>
                <a:spcPct val="100000"/>
              </a:lnSpc>
            </a:pPr>
            <a:endParaRPr lang="ru-RU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80720" algn="just">
              <a:lnSpc>
                <a:spcPct val="100000"/>
              </a:lnSpc>
            </a:pPr>
            <a:r>
              <a:rPr lang="ru-RU" sz="1050" b="0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—</a:t>
            </a:r>
            <a:r>
              <a:rPr lang="ru-RU" sz="105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информация,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  <a:endParaRPr lang="ru-RU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42F0666-F938-4147-A727-5C48A78D353A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248760" y="205920"/>
            <a:ext cx="6743520" cy="72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6264720" y="1024560"/>
            <a:ext cx="261684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1. Запрещенная информация обведена красным кругом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2. Необходимо скопировать адрес Интернет-страницы (указано стрелкой).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Рисунок 2"/>
          <p:cNvPicPr/>
          <p:nvPr/>
        </p:nvPicPr>
        <p:blipFill>
          <a:blip r:embed="rId3"/>
          <a:stretch/>
        </p:blipFill>
        <p:spPr>
          <a:xfrm>
            <a:off x="365760" y="927720"/>
            <a:ext cx="5821200" cy="3691440"/>
          </a:xfrm>
          <a:prstGeom prst="rect">
            <a:avLst/>
          </a:prstGeom>
          <a:ln>
            <a:noFill/>
          </a:ln>
        </p:spPr>
      </p:pic>
      <p:sp>
        <p:nvSpPr>
          <p:cNvPr id="50" name="CustomShape 5"/>
          <p:cNvSpPr/>
          <p:nvPr/>
        </p:nvSpPr>
        <p:spPr>
          <a:xfrm>
            <a:off x="1914480" y="2921040"/>
            <a:ext cx="1834920" cy="17744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6"/>
          <p:cNvSpPr/>
          <p:nvPr/>
        </p:nvSpPr>
        <p:spPr>
          <a:xfrm>
            <a:off x="888840" y="968400"/>
            <a:ext cx="786960" cy="25992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7"/>
          <p:cNvSpPr/>
          <p:nvPr/>
        </p:nvSpPr>
        <p:spPr>
          <a:xfrm>
            <a:off x="1098720" y="1276200"/>
            <a:ext cx="275760" cy="634680"/>
          </a:xfrm>
          <a:prstGeom prst="upArrow">
            <a:avLst>
              <a:gd name="adj1" fmla="val 50000"/>
              <a:gd name="adj2" fmla="val 50000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8"/>
          <p:cNvSpPr/>
          <p:nvPr/>
        </p:nvSpPr>
        <p:spPr>
          <a:xfrm>
            <a:off x="248760" y="4619520"/>
            <a:ext cx="84949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ВАЖНО!!! Необходимо указывать конкретную ссылку, а не результат поискового запроса, ссылку на главную страницу сайта/сообщества и т.д.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FD6D287-7BA6-4025-81C3-E7D88375240A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3"/>
          <p:cNvSpPr/>
          <p:nvPr/>
        </p:nvSpPr>
        <p:spPr>
          <a:xfrm>
            <a:off x="457200" y="205920"/>
            <a:ext cx="6548400" cy="86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Заходим на главную страницу официального Интернет-сайта Роскомнадзора</a:t>
            </a:r>
            <a:r>
              <a:rPr lang="ru-RU" sz="1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Объект 8"/>
          <p:cNvPicPr/>
          <p:nvPr/>
        </p:nvPicPr>
        <p:blipFill>
          <a:blip r:embed="rId3"/>
          <a:stretch/>
        </p:blipFill>
        <p:spPr>
          <a:xfrm>
            <a:off x="313560" y="982440"/>
            <a:ext cx="4737600" cy="3542400"/>
          </a:xfrm>
          <a:prstGeom prst="rect">
            <a:avLst/>
          </a:prstGeom>
          <a:ln>
            <a:noFill/>
          </a:ln>
        </p:spPr>
      </p:pic>
      <p:sp>
        <p:nvSpPr>
          <p:cNvPr id="58" name="CustomShape 4"/>
          <p:cNvSpPr/>
          <p:nvPr/>
        </p:nvSpPr>
        <p:spPr>
          <a:xfrm>
            <a:off x="5392440" y="739440"/>
            <a:ext cx="3408480" cy="37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Сайт Роскомнадзора находится по адресу </a:t>
            </a:r>
            <a:r>
              <a:rPr lang="ru-RU" sz="1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 Narrow"/>
                <a:hlinkClick r:id="rId4"/>
              </a:rPr>
              <a:t>https://rkn.gov.ru/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ЛИБО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в строке поиска любой поисковой системы набирается слово </a:t>
            </a:r>
            <a:r>
              <a:rPr lang="ru-RU" sz="1600" b="1" i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Роскомнадзор, 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Роскомнадзора </a:t>
            </a:r>
            <a:r>
              <a:rPr lang="ru-RU" sz="1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 Narrow"/>
                <a:hlinkClick r:id="rId4"/>
              </a:rPr>
              <a:t>https://rkn.gov.ru/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C7BDFED-9522-4BD8-AB82-0F4E21EDFC9D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3"/>
          <p:cNvSpPr/>
          <p:nvPr/>
        </p:nvSpPr>
        <p:spPr>
          <a:xfrm>
            <a:off x="457200" y="205920"/>
            <a:ext cx="6427440" cy="79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Переходим на страницу «Единого реестра запрещенной информации»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Объект 3"/>
          <p:cNvPicPr/>
          <p:nvPr/>
        </p:nvPicPr>
        <p:blipFill>
          <a:blip r:embed="rId3"/>
          <a:srcRect t="1904" b="3457"/>
          <a:stretch/>
        </p:blipFill>
        <p:spPr>
          <a:xfrm>
            <a:off x="566280" y="1203480"/>
            <a:ext cx="5229360" cy="3206880"/>
          </a:xfrm>
          <a:prstGeom prst="rect">
            <a:avLst/>
          </a:prstGeom>
          <a:ln>
            <a:noFill/>
          </a:ln>
        </p:spPr>
      </p:pic>
      <p:sp>
        <p:nvSpPr>
          <p:cNvPr id="63" name="CustomShape 4"/>
          <p:cNvSpPr/>
          <p:nvPr/>
        </p:nvSpPr>
        <p:spPr>
          <a:xfrm>
            <a:off x="6084720" y="1221480"/>
            <a:ext cx="246708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7480">
              <a:lnSpc>
                <a:spcPct val="100000"/>
              </a:lnSpc>
            </a:pP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На странице «Единого реестра запрещенной информации» необходимо перейти на страницу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>
              <a:lnSpc>
                <a:spcPct val="100000"/>
              </a:lnSpc>
            </a:pPr>
            <a:r>
              <a:rPr lang="ru-RU" sz="18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«Прием сообщений»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>
              <a:lnSpc>
                <a:spcPct val="100000"/>
              </a:lnSpc>
            </a:pP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(кнопка обведена красным кругом).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7719E5D-E8DA-42A2-87AC-8D6A2F27275E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5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CustomShape 3"/>
          <p:cNvSpPr/>
          <p:nvPr/>
        </p:nvSpPr>
        <p:spPr>
          <a:xfrm>
            <a:off x="268920" y="199080"/>
            <a:ext cx="5990400" cy="82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Открыв страницу «Приема сообщений»,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приступаем к заполнению формы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Объект 9"/>
          <p:cNvPicPr/>
          <p:nvPr/>
        </p:nvPicPr>
        <p:blipFill>
          <a:blip r:embed="rId3"/>
          <a:srcRect t="1862" b="3559"/>
          <a:stretch/>
        </p:blipFill>
        <p:spPr>
          <a:xfrm>
            <a:off x="384120" y="1095840"/>
            <a:ext cx="5400360" cy="3294000"/>
          </a:xfrm>
          <a:prstGeom prst="rect">
            <a:avLst/>
          </a:prstGeom>
          <a:ln>
            <a:noFill/>
          </a:ln>
        </p:spPr>
      </p:pic>
      <p:sp>
        <p:nvSpPr>
          <p:cNvPr id="68" name="CustomShape 4"/>
          <p:cNvSpPr/>
          <p:nvPr/>
        </p:nvSpPr>
        <p:spPr>
          <a:xfrm>
            <a:off x="5896440" y="651600"/>
            <a:ext cx="3159720" cy="386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Поля отмеченные звездочками являются обязательными полями для заполнения!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первом поле 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необходимо вставить ранее скопированный адрес Интернет-страницы, на которой Вами найдена запрещенная информация.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u="sng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Обратите внимание, чтобы   адрес    содержал указание на используемый протокол                </a:t>
            </a:r>
            <a:r>
              <a:rPr lang="ru-RU" sz="1200" b="1" u="sng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http:// </a:t>
            </a:r>
            <a:r>
              <a:rPr lang="ru-RU" sz="1200" b="0" u="sng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или </a:t>
            </a:r>
            <a:r>
              <a:rPr lang="ru-RU" sz="1200" b="1" u="sng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https://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поле 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«Источник информации» 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указать соответствующий источник информации (как правило, 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«веб-сайт»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поле 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«Тип информации»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необходимо выбрать из предложенного, </a:t>
            </a:r>
            <a:r>
              <a:rPr lang="ru-RU" sz="1200" b="0" u="sng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данном случае </a:t>
            </a:r>
            <a:r>
              <a:rPr lang="ru-RU" sz="12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«признаки призыва к самоубийству»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17ED08C-E4C4-4A9A-B833-F84847CE51DF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0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CustomShape 3"/>
          <p:cNvSpPr/>
          <p:nvPr/>
        </p:nvSpPr>
        <p:spPr>
          <a:xfrm>
            <a:off x="457200" y="205920"/>
            <a:ext cx="6373440" cy="7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Продолжаем заполнение формы 
«Прием сообщений»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5733360" y="712800"/>
            <a:ext cx="3296160" cy="392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Графа </a:t>
            </a:r>
            <a:r>
              <a:rPr lang="ru-RU" sz="14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«Выбрать файл»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не является обязательной к заполнению строкой. Однако, в целях оказания помощи специалистам, рассматривающим Ваше сообщение, рекомендуем сделать скриншот запрещенной информации в формате .pdf, .jpeg, .png, объем файла не должен превышать 1Мб.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графе </a:t>
            </a:r>
            <a:r>
              <a:rPr lang="ru-RU" sz="14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«Вид информации»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«Другая информация»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графе </a:t>
            </a:r>
            <a:r>
              <a:rPr lang="ru-RU" sz="14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«Доступ к информации»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свободный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(отсутствие паролей и регистрации).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Объект 4"/>
          <p:cNvPicPr/>
          <p:nvPr/>
        </p:nvPicPr>
        <p:blipFill>
          <a:blip r:embed="rId3"/>
          <a:srcRect t="2239" b="3436"/>
          <a:stretch/>
        </p:blipFill>
        <p:spPr>
          <a:xfrm>
            <a:off x="127440" y="1109520"/>
            <a:ext cx="5562720" cy="332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24DEC41-AF41-40E6-BFD3-850CE43A1CF0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3"/>
          <p:cNvSpPr/>
          <p:nvPr/>
        </p:nvSpPr>
        <p:spPr>
          <a:xfrm>
            <a:off x="302400" y="132120"/>
            <a:ext cx="6433920" cy="8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Продолжаем заполнение формы 
«Прием сообщений»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4"/>
          <p:cNvSpPr/>
          <p:nvPr/>
        </p:nvSpPr>
        <p:spPr>
          <a:xfrm>
            <a:off x="5779080" y="551160"/>
            <a:ext cx="3275280" cy="447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Также как и в случае с прикреплением скриншота страницы рекомендуем заполнить графу </a:t>
            </a:r>
            <a:r>
              <a:rPr lang="ru-RU" sz="12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«Дополнительная информация»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(желательно указать логин и пароль в дополнительно информации, если они обязательны для доступа, например, к «закрытой группе»)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и графы раздела </a:t>
            </a:r>
            <a:r>
              <a:rPr lang="ru-RU" sz="12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«Заявитель»</a:t>
            </a:r>
            <a:r>
              <a:rPr lang="ru-RU" sz="12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- это значительно упростит и ускорит процесс рассмотрения Вашего сообщения.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графе </a:t>
            </a:r>
            <a:r>
              <a:rPr lang="ru-RU" sz="12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«Email»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необходимо указать адрес электронной почты, на который Вам придет информация по итогам рассмотрения Вашего сообщения. Для получения ответа об итогах рассмотрения необходимо поставить галочку напротив опции 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«направлять ответ по эл. почте».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Их не заполнение не является причиной для отказа в рассмотрении Вашего сообщения!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«Защитный код»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и нажать на кнопку </a:t>
            </a:r>
            <a:r>
              <a:rPr lang="ru-RU" sz="12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«Направить сообщение»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Объект 3"/>
          <p:cNvPicPr/>
          <p:nvPr/>
        </p:nvPicPr>
        <p:blipFill>
          <a:blip r:embed="rId3"/>
          <a:srcRect t="2187" b="3636"/>
          <a:stretch/>
        </p:blipFill>
        <p:spPr>
          <a:xfrm>
            <a:off x="358200" y="1136160"/>
            <a:ext cx="5376600" cy="334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A38830C-C963-4155-A0B1-1B90B8572A48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3"/>
          <p:cNvSpPr/>
          <p:nvPr/>
        </p:nvSpPr>
        <p:spPr>
          <a:xfrm>
            <a:off x="134640" y="192600"/>
            <a:ext cx="6420600" cy="79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Проверяем отправку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6212520" y="915480"/>
            <a:ext cx="2514240" cy="301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После того, как Вы нажали на кнопку </a:t>
            </a:r>
            <a:r>
              <a:rPr lang="ru-RU" sz="16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«Направить сообщение»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, должно появиться уведомление следующего содержания </a:t>
            </a:r>
            <a:r>
              <a:rPr lang="ru-RU" sz="16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«Ваше сообщение отправлено. Спасибо»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Это уведомление подтверждает, что Ваше сообщение благополучно отправлено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Объект 5"/>
          <p:cNvPicPr/>
          <p:nvPr/>
        </p:nvPicPr>
        <p:blipFill>
          <a:blip r:embed="rId3"/>
          <a:srcRect t="2233" b="3320"/>
          <a:stretch/>
        </p:blipFill>
        <p:spPr>
          <a:xfrm>
            <a:off x="201600" y="1022040"/>
            <a:ext cx="5556960" cy="337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User</cp:lastModifiedBy>
  <cp:revision>67</cp:revision>
  <cp:lastPrinted>2017-05-02T11:06:16Z</cp:lastPrinted>
  <dcterms:created xsi:type="dcterms:W3CDTF">2015-01-29T07:54:40Z</dcterms:created>
  <dcterms:modified xsi:type="dcterms:W3CDTF">2017-05-03T11:43:29Z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