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77" r:id="rId4"/>
    <p:sldId id="256" r:id="rId5"/>
    <p:sldId id="284" r:id="rId6"/>
    <p:sldId id="270" r:id="rId7"/>
    <p:sldId id="271" r:id="rId8"/>
    <p:sldId id="282" r:id="rId9"/>
    <p:sldId id="265" r:id="rId10"/>
    <p:sldId id="266" r:id="rId11"/>
    <p:sldId id="275" r:id="rId12"/>
    <p:sldId id="274" r:id="rId13"/>
    <p:sldId id="260" r:id="rId14"/>
    <p:sldId id="268" r:id="rId15"/>
    <p:sldId id="283" r:id="rId16"/>
    <p:sldId id="259" r:id="rId17"/>
    <p:sldId id="267" r:id="rId18"/>
    <p:sldId id="285" r:id="rId19"/>
    <p:sldId id="278" r:id="rId20"/>
    <p:sldId id="280" r:id="rId21"/>
    <p:sldId id="279" r:id="rId22"/>
    <p:sldId id="281" r:id="rId23"/>
  </p:sldIdLst>
  <p:sldSz cx="9144000" cy="6858000" type="screen4x3"/>
  <p:notesSz cx="9856788" cy="142954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2" autoAdjust="0"/>
    <p:restoredTop sz="96433" autoAdjust="0"/>
  </p:normalViewPr>
  <p:slideViewPr>
    <p:cSldViewPr>
      <p:cViewPr varScale="1">
        <p:scale>
          <a:sx n="85" d="100"/>
          <a:sy n="85" d="100"/>
        </p:scale>
        <p:origin x="82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2D38-BED9-407B-9FC4-E17E3D7C67ED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C801-676A-425D-BFD0-2172C3D819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2D38-BED9-407B-9FC4-E17E3D7C67ED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C801-676A-425D-BFD0-2172C3D819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2D38-BED9-407B-9FC4-E17E3D7C67ED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C801-676A-425D-BFD0-2172C3D819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2D38-BED9-407B-9FC4-E17E3D7C67ED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C801-676A-425D-BFD0-2172C3D819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2D38-BED9-407B-9FC4-E17E3D7C67ED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C801-676A-425D-BFD0-2172C3D819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2D38-BED9-407B-9FC4-E17E3D7C67ED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C801-676A-425D-BFD0-2172C3D819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2D38-BED9-407B-9FC4-E17E3D7C67ED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C801-676A-425D-BFD0-2172C3D819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2D38-BED9-407B-9FC4-E17E3D7C67ED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C801-676A-425D-BFD0-2172C3D819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2D38-BED9-407B-9FC4-E17E3D7C67ED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C801-676A-425D-BFD0-2172C3D819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2D38-BED9-407B-9FC4-E17E3D7C67ED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C801-676A-425D-BFD0-2172C3D819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2D38-BED9-407B-9FC4-E17E3D7C67ED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C801-676A-425D-BFD0-2172C3D819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52D38-BED9-407B-9FC4-E17E3D7C67ED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FC801-676A-425D-BFD0-2172C3D8191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5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11560" y="188640"/>
            <a:ext cx="7704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Segoe Script" pitchFamily="34" charset="0"/>
              </a:rPr>
              <a:t>«…Я люблю </a:t>
            </a:r>
            <a:r>
              <a:rPr lang="ru-RU" sz="2800" b="1" dirty="0" err="1" smtClean="0">
                <a:solidFill>
                  <a:schemeClr val="tx2"/>
                </a:solidFill>
                <a:latin typeface="Segoe Script" pitchFamily="34" charset="0"/>
              </a:rPr>
              <a:t>Ялуторовский</a:t>
            </a:r>
            <a:r>
              <a:rPr lang="ru-RU" sz="2800" b="1" dirty="0" smtClean="0">
                <a:solidFill>
                  <a:schemeClr val="tx2"/>
                </a:solidFill>
                <a:latin typeface="Segoe Script" pitchFamily="34" charset="0"/>
              </a:rPr>
              <a:t> район…»</a:t>
            </a:r>
          </a:p>
          <a:p>
            <a:pPr algn="ctr"/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2" y="1124744"/>
            <a:ext cx="777686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Segoe Script" pitchFamily="34" charset="0"/>
              </a:rPr>
              <a:t>Проект:</a:t>
            </a:r>
            <a:endParaRPr lang="ru-RU" sz="2800" dirty="0" smtClean="0">
              <a:latin typeface="Segoe Script" pitchFamily="34" charset="0"/>
            </a:endParaRPr>
          </a:p>
          <a:p>
            <a:pPr algn="ctr"/>
            <a:endParaRPr lang="ru-RU" dirty="0">
              <a:latin typeface="Segoe Script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Segoe Script" pitchFamily="34" charset="0"/>
              </a:rPr>
              <a:t>…Мой край –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Segoe Script" pitchFamily="34" charset="0"/>
              </a:rPr>
              <a:t> задумчивый и нежный…</a:t>
            </a:r>
          </a:p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Segoe Script" pitchFamily="34" charset="0"/>
              </a:rPr>
              <a:t>Авторский коллектив  филиала МАОУ «</a:t>
            </a:r>
            <a:r>
              <a:rPr lang="ru-RU" sz="1400" b="1" dirty="0" err="1" smtClean="0">
                <a:solidFill>
                  <a:schemeClr val="tx2"/>
                </a:solidFill>
                <a:latin typeface="Segoe Script" pitchFamily="34" charset="0"/>
              </a:rPr>
              <a:t>БеркутскаяСОШ</a:t>
            </a:r>
            <a:r>
              <a:rPr lang="ru-RU" sz="1400" b="1" dirty="0" smtClean="0">
                <a:solidFill>
                  <a:schemeClr val="tx2"/>
                </a:solidFill>
                <a:latin typeface="Segoe Script" pitchFamily="34" charset="0"/>
              </a:rPr>
              <a:t>»</a:t>
            </a:r>
          </a:p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Segoe Script" pitchFamily="34" charset="0"/>
              </a:rPr>
              <a:t>МАОУ «Южная СОШ»</a:t>
            </a:r>
          </a:p>
        </p:txBody>
      </p:sp>
      <p:pic>
        <p:nvPicPr>
          <p:cNvPr id="8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429000"/>
            <a:ext cx="4824536" cy="26541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923159_zavitushki-uzo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5085184"/>
            <a:ext cx="7560840" cy="21647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67544" y="188640"/>
            <a:ext cx="8027987" cy="6477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Segoe Script" pitchFamily="34" charset="0"/>
                <a:ea typeface="+mj-ea"/>
                <a:cs typeface="+mj-cs"/>
              </a:rPr>
              <a:t>Сельский  клуб  в д.Южной. </a:t>
            </a:r>
            <a:br>
              <a:rPr kumimoji="0" lang="ru-RU" altLang="ru-RU" sz="32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Segoe Script" pitchFamily="34" charset="0"/>
                <a:ea typeface="+mj-ea"/>
                <a:cs typeface="+mj-cs"/>
              </a:rPr>
            </a:br>
            <a:endParaRPr kumimoji="0" lang="ru-RU" altLang="ru-RU" sz="3200" b="1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pic>
        <p:nvPicPr>
          <p:cNvPr id="5" name="Picture 2" descr="I:\скан фото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4513" y="404664"/>
            <a:ext cx="2679487" cy="35270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7" descr="I:\скан фото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581128"/>
            <a:ext cx="3130794" cy="2057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I:\скан фото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692696"/>
            <a:ext cx="2964294" cy="2143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1136" y="3745555"/>
            <a:ext cx="2952327" cy="2215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3203848" y="620688"/>
            <a:ext cx="324036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dirty="0" smtClean="0">
                <a:solidFill>
                  <a:srgbClr val="000000"/>
                </a:solidFill>
                <a:latin typeface="Segoe Script" pitchFamily="34" charset="0"/>
              </a:rPr>
              <a:t>Сельский </a:t>
            </a:r>
            <a:r>
              <a:rPr lang="ru-RU" altLang="ru-RU" dirty="0">
                <a:solidFill>
                  <a:srgbClr val="000000"/>
                </a:solidFill>
                <a:latin typeface="Segoe Script" pitchFamily="34" charset="0"/>
              </a:rPr>
              <a:t>клуб располагался в старой школе 1928г. постройки в соседнем с библиотекой помещении. В клубе всегда было многолюдно. Много народа собиралось на киносеансы и на </a:t>
            </a:r>
            <a:r>
              <a:rPr lang="ru-RU" altLang="ru-RU" dirty="0" smtClean="0">
                <a:solidFill>
                  <a:srgbClr val="000000"/>
                </a:solidFill>
                <a:latin typeface="Segoe Script" pitchFamily="34" charset="0"/>
              </a:rPr>
              <a:t>массовые </a:t>
            </a:r>
            <a:r>
              <a:rPr lang="ru-RU" altLang="ru-RU" dirty="0">
                <a:solidFill>
                  <a:srgbClr val="000000"/>
                </a:solidFill>
                <a:latin typeface="Segoe Script" pitchFamily="34" charset="0"/>
              </a:rPr>
              <a:t>мероприятия. Среди участников художественной самодеятельности были победители районных и областных конкурсов</a:t>
            </a:r>
            <a:r>
              <a:rPr lang="ru-RU" altLang="ru-RU" dirty="0" smtClean="0">
                <a:solidFill>
                  <a:srgbClr val="000000"/>
                </a:solidFill>
                <a:latin typeface="Segoe Script" pitchFamily="34" charset="0"/>
              </a:rPr>
              <a:t>.</a:t>
            </a:r>
          </a:p>
          <a:p>
            <a:pPr algn="ctr"/>
            <a:r>
              <a:rPr lang="ru-RU" altLang="ru-RU" dirty="0" smtClean="0">
                <a:solidFill>
                  <a:srgbClr val="000000"/>
                </a:solidFill>
                <a:latin typeface="Segoe Script" pitchFamily="34" charset="0"/>
              </a:rPr>
              <a:t>Заведовал сельским клубом Серебрянников Александр Максимович.</a:t>
            </a:r>
            <a:endParaRPr lang="ru-RU" altLang="ru-RU" dirty="0">
              <a:solidFill>
                <a:srgbClr val="000000"/>
              </a:solidFill>
              <a:latin typeface="Segoe Script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92103" y="5870606"/>
            <a:ext cx="27090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latin typeface="Segoe Script" panose="020B0504020000000003" pitchFamily="34" charset="0"/>
              </a:rPr>
              <a:t>Дом раскулаченного зажиточного крестьянина Ульянова А.В.,</a:t>
            </a:r>
          </a:p>
          <a:p>
            <a:r>
              <a:rPr lang="ru-RU" sz="900" dirty="0">
                <a:latin typeface="Segoe Script" panose="020B0504020000000003" pitchFamily="34" charset="0"/>
              </a:rPr>
              <a:t> расстрелянного в 30-е годы,  до 1960-го г. в нем располагалось </a:t>
            </a:r>
          </a:p>
          <a:p>
            <a:r>
              <a:rPr lang="ru-RU" sz="900" dirty="0">
                <a:latin typeface="Segoe Script" panose="020B0504020000000003" pitchFamily="34" charset="0"/>
              </a:rPr>
              <a:t>правление </a:t>
            </a:r>
            <a:r>
              <a:rPr lang="ru-RU" sz="900" dirty="0" err="1">
                <a:latin typeface="Segoe Script" panose="020B0504020000000003" pitchFamily="34" charset="0"/>
              </a:rPr>
              <a:t>Кутькинского</a:t>
            </a:r>
            <a:r>
              <a:rPr lang="ru-RU" sz="900" dirty="0">
                <a:latin typeface="Segoe Script" panose="020B0504020000000003" pitchFamily="34" charset="0"/>
              </a:rPr>
              <a:t> сельского совета, </a:t>
            </a:r>
            <a:r>
              <a:rPr lang="ru-RU" sz="900" dirty="0" smtClean="0">
                <a:latin typeface="Segoe Script" panose="020B0504020000000003" pitchFamily="34" charset="0"/>
              </a:rPr>
              <a:t>библиотека</a:t>
            </a:r>
            <a:endParaRPr lang="ru-RU" sz="900" dirty="0">
              <a:latin typeface="Segoe Script" panose="020B05040200000000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467545" y="188640"/>
            <a:ext cx="80648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b="1" dirty="0">
                <a:latin typeface="Segoe Script" pitchFamily="34" charset="0"/>
                <a:cs typeface="Tahoma" pitchFamily="34" charset="0"/>
              </a:rPr>
              <a:t>Спортивная жизнь </a:t>
            </a:r>
            <a:r>
              <a:rPr lang="ru-RU" b="1" dirty="0" smtClean="0">
                <a:latin typeface="Segoe Script" pitchFamily="34" charset="0"/>
                <a:cs typeface="Tahoma" pitchFamily="34" charset="0"/>
              </a:rPr>
              <a:t>учащихся Южной </a:t>
            </a:r>
            <a:r>
              <a:rPr lang="ru-RU" b="1" dirty="0">
                <a:latin typeface="Segoe Script" pitchFamily="34" charset="0"/>
                <a:cs typeface="Tahoma" pitchFamily="34" charset="0"/>
              </a:rPr>
              <a:t>восьмилетней </a:t>
            </a:r>
            <a:r>
              <a:rPr lang="ru-RU" b="1" dirty="0" smtClean="0">
                <a:latin typeface="Segoe Script" pitchFamily="34" charset="0"/>
                <a:cs typeface="Tahoma" pitchFamily="34" charset="0"/>
              </a:rPr>
              <a:t>школы в </a:t>
            </a:r>
            <a:r>
              <a:rPr lang="ru-RU" b="1" dirty="0">
                <a:latin typeface="Segoe Script" pitchFamily="34" charset="0"/>
                <a:cs typeface="Tahoma" pitchFamily="34" charset="0"/>
              </a:rPr>
              <a:t>1970-1980 </a:t>
            </a:r>
            <a:r>
              <a:rPr lang="ru-RU" b="1" dirty="0" smtClean="0">
                <a:latin typeface="Segoe Script" pitchFamily="34" charset="0"/>
                <a:cs typeface="Tahoma" pitchFamily="34" charset="0"/>
              </a:rPr>
              <a:t>годах.</a:t>
            </a:r>
            <a:endParaRPr lang="ru-RU" b="1" dirty="0">
              <a:latin typeface="Segoe Script" pitchFamily="34" charset="0"/>
              <a:cs typeface="Tahoma" pitchFamily="34" charset="0"/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395537" y="836712"/>
            <a:ext cx="3456384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100" dirty="0">
                <a:solidFill>
                  <a:schemeClr val="bg1"/>
                </a:solidFill>
                <a:latin typeface="Bookman Old Style" pitchFamily="18" charset="0"/>
              </a:rPr>
              <a:t>Встреча с ветераном педагогического труда, учителем физической культуры  Южной школы </a:t>
            </a:r>
            <a:r>
              <a:rPr lang="ru-RU" sz="1100" dirty="0" smtClean="0">
                <a:solidFill>
                  <a:schemeClr val="bg1"/>
                </a:solidFill>
                <a:latin typeface="Bookman Old Style" pitchFamily="18" charset="0"/>
              </a:rPr>
              <a:t> Плетневым Н.А.</a:t>
            </a:r>
            <a:endParaRPr lang="ru-RU" sz="11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5" name="Picture 2" descr="http://ugnaya.depon72.ru/wp-content/uploads/sites/187/2016/09/IMG_20160929_104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12776"/>
            <a:ext cx="2944328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N24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764705"/>
            <a:ext cx="3619892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1" descr="DSCN247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2780928"/>
            <a:ext cx="3291781" cy="2468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4932040" y="5229200"/>
            <a:ext cx="38161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200" dirty="0">
                <a:solidFill>
                  <a:schemeClr val="bg1"/>
                </a:solidFill>
                <a:latin typeface="Bookman Old Style" pitchFamily="18" charset="0"/>
              </a:rPr>
              <a:t>Переходящее знамя, переданное на вечное хранение в Южную школу за победы в соревнованиях в течение трех лет подряд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9592" y="3140968"/>
            <a:ext cx="47525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Segoe Script" pitchFamily="34" charset="0"/>
              </a:rPr>
              <a:t>	Ученики южной школы всегда вели активный образ жизни, занимались спортом, участвовали в соревнованиях,  школьных и районных, и не раз побеждали. Свидетельством тому – кубки и грамоты, хранящиеся в школьном музее. </a:t>
            </a:r>
            <a:endParaRPr lang="ru-RU" sz="1400" dirty="0">
              <a:latin typeface="Segoe Script" pitchFamily="34" charset="0"/>
            </a:endParaRPr>
          </a:p>
        </p:txBody>
      </p:sp>
      <p:pic>
        <p:nvPicPr>
          <p:cNvPr id="11" name="Рисунок 3" descr="DSCN2476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4509120"/>
            <a:ext cx="432048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187624" y="188640"/>
            <a:ext cx="6328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Segoe Script" pitchFamily="34" charset="0"/>
              </a:rPr>
              <a:t>Учителями славится Россия</a:t>
            </a:r>
            <a:endParaRPr lang="ru-RU" sz="2800" dirty="0">
              <a:latin typeface="Segoe Script" pitchFamily="34" charset="0"/>
            </a:endParaRPr>
          </a:p>
        </p:txBody>
      </p:sp>
      <p:pic>
        <p:nvPicPr>
          <p:cNvPr id="1026" name="Picture 2" descr="C:\Users\1\Downloads\кравец\Кравец фото\1.09.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92696"/>
            <a:ext cx="3028337" cy="21485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1\Downloads\кравец\Кравец фото\5 кл.нояб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692696"/>
            <a:ext cx="2888766" cy="15800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1\Downloads\кравец\Кравец фото\7 класс,ноябрь81 орлов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4797152"/>
            <a:ext cx="2726771" cy="1914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1\Downloads\кравец\Кравец фото\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764704"/>
            <a:ext cx="2300417" cy="17008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355976" y="2276872"/>
            <a:ext cx="41044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Segoe Script" pitchFamily="34" charset="0"/>
              </a:rPr>
              <a:t>Пока на карте есть страна Россия,</a:t>
            </a:r>
            <a:br>
              <a:rPr lang="ru-RU" sz="2000" b="1" dirty="0" smtClean="0">
                <a:latin typeface="Segoe Script" pitchFamily="34" charset="0"/>
              </a:rPr>
            </a:br>
            <a:r>
              <a:rPr lang="ru-RU" sz="2000" b="1" dirty="0" smtClean="0">
                <a:latin typeface="Segoe Script" pitchFamily="34" charset="0"/>
              </a:rPr>
              <a:t>Пока не вышла из-под ног земля,</a:t>
            </a:r>
            <a:br>
              <a:rPr lang="ru-RU" sz="2000" b="1" dirty="0" smtClean="0">
                <a:latin typeface="Segoe Script" pitchFamily="34" charset="0"/>
              </a:rPr>
            </a:br>
            <a:r>
              <a:rPr lang="ru-RU" sz="2000" b="1" dirty="0" smtClean="0">
                <a:latin typeface="Segoe Script" pitchFamily="34" charset="0"/>
              </a:rPr>
              <a:t>Мы все произнесём слова святые:</a:t>
            </a:r>
            <a:br>
              <a:rPr lang="ru-RU" sz="2000" b="1" dirty="0" smtClean="0">
                <a:latin typeface="Segoe Script" pitchFamily="34" charset="0"/>
              </a:rPr>
            </a:br>
            <a:r>
              <a:rPr lang="ru-RU" sz="2000" b="1" dirty="0" smtClean="0">
                <a:latin typeface="Segoe Script" pitchFamily="34" charset="0"/>
              </a:rPr>
              <a:t>"Да здравствуйте же вы, Учителя!"</a:t>
            </a:r>
            <a:endParaRPr lang="ru-RU" sz="2000" b="1" dirty="0">
              <a:latin typeface="Segoe Script" pitchFamily="34" charset="0"/>
            </a:endParaRPr>
          </a:p>
        </p:txBody>
      </p:sp>
      <p:pic>
        <p:nvPicPr>
          <p:cNvPr id="1032" name="Picture 8" descr="C:\Users\1\Downloads\кравец\DSC_095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1600" y="2636912"/>
            <a:ext cx="3507940" cy="2806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1\Downloads\кравец\Кравец фото\DSCN084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3568" y="4869160"/>
            <a:ext cx="2520280" cy="1782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 descr="C:\Users\1\Downloads\кравец\Кравец фото\заключение 00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03848" y="4869160"/>
            <a:ext cx="2952328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Объект 6"/>
          <p:cNvSpPr txBox="1">
            <a:spLocks/>
          </p:cNvSpPr>
          <p:nvPr/>
        </p:nvSpPr>
        <p:spPr>
          <a:xfrm>
            <a:off x="4404697" y="4886959"/>
            <a:ext cx="3754760" cy="2175688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ru-RU" altLang="ru-RU" sz="2400" kern="0" dirty="0" smtClean="0">
                <a:solidFill>
                  <a:srgbClr val="000000"/>
                </a:solidFill>
                <a:latin typeface="Segoe Script" panose="020B0504020000000003" pitchFamily="34" charset="0"/>
                <a:cs typeface="Arial" panose="020B0604020202020204" pitchFamily="34" charset="0"/>
              </a:rPr>
              <a:t>И помнит каждый человек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ru-RU" altLang="ru-RU" sz="2400" kern="0" dirty="0" smtClean="0">
                <a:solidFill>
                  <a:srgbClr val="000000"/>
                </a:solidFill>
                <a:latin typeface="Segoe Script" panose="020B0504020000000003" pitchFamily="34" charset="0"/>
                <a:cs typeface="Arial" panose="020B0604020202020204" pitchFamily="34" charset="0"/>
              </a:rPr>
              <a:t>Войны великие сраженья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ru-RU" altLang="ru-RU" sz="2400" kern="0" dirty="0" smtClean="0">
                <a:solidFill>
                  <a:srgbClr val="000000"/>
                </a:solidFill>
                <a:latin typeface="Segoe Script" panose="020B0504020000000003" pitchFamily="34" charset="0"/>
                <a:cs typeface="Arial" panose="020B0604020202020204" pitchFamily="34" charset="0"/>
              </a:rPr>
              <a:t>И передаст из века в век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ru-RU" altLang="ru-RU" sz="2400" kern="0" dirty="0" smtClean="0">
                <a:solidFill>
                  <a:srgbClr val="000000"/>
                </a:solidFill>
                <a:latin typeface="Segoe Script" panose="020B0504020000000003" pitchFamily="34" charset="0"/>
                <a:cs typeface="Arial" panose="020B0604020202020204" pitchFamily="34" charset="0"/>
              </a:rPr>
              <a:t>Из поколенья в поколенье.</a:t>
            </a:r>
          </a:p>
          <a:p>
            <a:pPr eaLnBrk="0" fontAlgn="base" hangingPunct="0">
              <a:spcAft>
                <a:spcPct val="0"/>
              </a:spcAft>
              <a:buFontTx/>
              <a:buChar char="•"/>
            </a:pPr>
            <a:endParaRPr lang="ru-RU" sz="2000" kern="0" dirty="0" smtClean="0">
              <a:solidFill>
                <a:srgbClr val="000000"/>
              </a:solidFill>
              <a:latin typeface="Segoe Script" panose="020B0504020000000003" pitchFamily="34" charset="0"/>
              <a:cs typeface="Times New Roman"/>
            </a:endParaRPr>
          </a:p>
          <a:p>
            <a:endParaRPr lang="ru-RU" sz="2000" dirty="0">
              <a:latin typeface="Segoe Script" panose="020B0504020000000003" pitchFamily="34" charset="0"/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2200" y="0"/>
            <a:ext cx="2057400" cy="2959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0287" y="2004354"/>
            <a:ext cx="2099452" cy="2882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F:\Фото памятник\DSCN31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4908" y="4638842"/>
            <a:ext cx="2724866" cy="1959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777184" y="1827979"/>
            <a:ext cx="33843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latin typeface="Segoe Script" panose="020B0504020000000003" pitchFamily="34" charset="0"/>
                <a:cs typeface="Arial" panose="020B0604020202020204" pitchFamily="34" charset="0"/>
              </a:rPr>
              <a:t>Нет, не забудет наш народ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latin typeface="Segoe Script" panose="020B0504020000000003" pitchFamily="34" charset="0"/>
                <a:cs typeface="Arial" panose="020B0604020202020204" pitchFamily="34" charset="0"/>
              </a:rPr>
              <a:t>Тот страшный год – войны начало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latin typeface="Segoe Script" panose="020B0504020000000003" pitchFamily="34" charset="0"/>
                <a:cs typeface="Arial" panose="020B0604020202020204" pitchFamily="34" charset="0"/>
              </a:rPr>
              <a:t>И наш победный, славный год,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latin typeface="Segoe Script" panose="020B0504020000000003" pitchFamily="34" charset="0"/>
                <a:cs typeface="Arial" panose="020B0604020202020204" pitchFamily="34" charset="0"/>
              </a:rPr>
              <a:t>Когда войны уже не стало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20320" y="278279"/>
            <a:ext cx="54238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Segoe Script" panose="020B0504020000000003" pitchFamily="34" charset="0"/>
              </a:rPr>
              <a:t>Памятник участникам ВОВ у школы возведен в             2001 году.</a:t>
            </a:r>
          </a:p>
          <a:p>
            <a:endParaRPr lang="ru-RU" sz="2800" b="1" dirty="0">
              <a:latin typeface="Segoe Script" panose="020B05040200000000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23528" y="188640"/>
            <a:ext cx="810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228600" algn="ctr" fontAlgn="base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600" b="1" dirty="0">
                <a:latin typeface="Segoe Script" panose="020B0504020000000003" pitchFamily="34" charset="0"/>
                <a:ea typeface="Times New Roman" pitchFamily="18"/>
                <a:cs typeface="Times New Roman" pitchFamily="18"/>
              </a:rPr>
              <a:t>Мои земляки – фронтовики.</a:t>
            </a:r>
          </a:p>
        </p:txBody>
      </p:sp>
      <p:sp>
        <p:nvSpPr>
          <p:cNvPr id="4" name="Объект 1"/>
          <p:cNvSpPr txBox="1">
            <a:spLocks/>
          </p:cNvSpPr>
          <p:nvPr/>
        </p:nvSpPr>
        <p:spPr>
          <a:xfrm>
            <a:off x="721654" y="692696"/>
            <a:ext cx="5357850" cy="295232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228600" algn="just" fontAlgn="base">
              <a:spcBef>
                <a:spcPts val="0"/>
              </a:spcBef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700" dirty="0" smtClean="0">
                <a:latin typeface="Segoe Script" panose="020B0504020000000003" pitchFamily="34" charset="0"/>
                <a:ea typeface="Times New Roman" pitchFamily="18"/>
                <a:cs typeface="Times New Roman" pitchFamily="18"/>
              </a:rPr>
              <a:t>Грянула война, и из нашего села мужское население стали мобилизовать в действующую Красную Армию. Наши односельчане воевали на всех фронтах, где гремела Отечественная война. Многие не вернулись с войны: пали смертью храбрых, пропали без вести. Вернувшиеся с войны прожили недолго, из-за тяжелых ранений.  Всего из Южной на войну ушло </a:t>
            </a:r>
            <a:r>
              <a:rPr lang="ru-RU" sz="1700" u="sng" dirty="0" smtClean="0">
                <a:latin typeface="Segoe Script" panose="020B0504020000000003" pitchFamily="34" charset="0"/>
                <a:ea typeface="Times New Roman" pitchFamily="18"/>
                <a:cs typeface="Times New Roman" pitchFamily="18"/>
              </a:rPr>
              <a:t>46 человек</a:t>
            </a:r>
            <a:r>
              <a:rPr lang="ru-RU" sz="1700" dirty="0" smtClean="0">
                <a:latin typeface="Segoe Script" panose="020B0504020000000003" pitchFamily="34" charset="0"/>
                <a:ea typeface="Times New Roman" pitchFamily="18"/>
                <a:cs typeface="Times New Roman" pitchFamily="18"/>
              </a:rPr>
              <a:t>.  Погибло 22 человека. 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1654" y="3637250"/>
            <a:ext cx="2420605" cy="3083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83698" y="693737"/>
            <a:ext cx="2333025" cy="2415492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623347" y="3637250"/>
            <a:ext cx="8229600" cy="480686"/>
          </a:xfrm>
          <a:prstGeom prst="rect">
            <a:avLst/>
          </a:prstGeom>
        </p:spPr>
        <p:txBody>
          <a:bodyPr>
            <a:normAutofit fontScale="4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ru-RU" sz="3000" b="1" dirty="0" smtClean="0">
                <a:solidFill>
                  <a:srgbClr val="C00000"/>
                </a:solidFill>
                <a:latin typeface="Segoe Script" panose="020B0504020000000003" pitchFamily="34" charset="0"/>
                <a:ea typeface="+mn-ea"/>
                <a:cs typeface="Times New Roman" pitchFamily="18" charset="0"/>
              </a:rPr>
              <a:t>Павел Иванович </a:t>
            </a:r>
            <a:r>
              <a:rPr lang="ru-RU" sz="3000" b="1" dirty="0" err="1" smtClean="0">
                <a:solidFill>
                  <a:srgbClr val="C00000"/>
                </a:solidFill>
                <a:latin typeface="Segoe Script" panose="020B0504020000000003" pitchFamily="34" charset="0"/>
                <a:ea typeface="+mn-ea"/>
                <a:cs typeface="Times New Roman" pitchFamily="18" charset="0"/>
              </a:rPr>
              <a:t>Прудаев</a:t>
            </a:r>
            <a:r>
              <a:rPr lang="ru-RU" sz="3000" b="1" dirty="0" smtClean="0">
                <a:solidFill>
                  <a:srgbClr val="C00000"/>
                </a:solidFill>
                <a:latin typeface="Segoe Script" panose="020B0504020000000003" pitchFamily="34" charset="0"/>
                <a:ea typeface="+mn-ea"/>
                <a:cs typeface="Times New Roman" pitchFamily="18" charset="0"/>
              </a:rPr>
              <a:t> (1913 -1942гг.)</a:t>
            </a:r>
            <a:br>
              <a:rPr lang="ru-RU" sz="3000" b="1" dirty="0" smtClean="0">
                <a:solidFill>
                  <a:srgbClr val="C00000"/>
                </a:solidFill>
                <a:latin typeface="Segoe Script" panose="020B0504020000000003" pitchFamily="34" charset="0"/>
                <a:ea typeface="+mn-ea"/>
                <a:cs typeface="Times New Roman" pitchFamily="18" charset="0"/>
              </a:rPr>
            </a:br>
            <a:endParaRPr lang="ru-RU" sz="3600" u="sng" dirty="0">
              <a:latin typeface="Segoe Script" panose="020B05040200000000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00871" y="3782797"/>
            <a:ext cx="52435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0000"/>
                </a:solidFill>
                <a:latin typeface="Segoe Script" panose="020B0504020000000003" pitchFamily="34" charset="0"/>
                <a:cs typeface="Times New Roman" pitchFamily="18" charset="0"/>
              </a:rPr>
              <a:t>Родился в деревне </a:t>
            </a:r>
            <a:r>
              <a:rPr lang="ru-RU" sz="1400" dirty="0" err="1">
                <a:solidFill>
                  <a:srgbClr val="000000"/>
                </a:solidFill>
                <a:latin typeface="Segoe Script" panose="020B0504020000000003" pitchFamily="34" charset="0"/>
                <a:cs typeface="Times New Roman" pitchFamily="18" charset="0"/>
              </a:rPr>
              <a:t>Кутькино</a:t>
            </a:r>
            <a:r>
              <a:rPr lang="ru-RU" sz="1400" dirty="0">
                <a:solidFill>
                  <a:srgbClr val="000000"/>
                </a:solidFill>
                <a:latin typeface="Segoe Script" panose="020B0504020000000003" pitchFamily="34" charset="0"/>
                <a:cs typeface="Times New Roman" pitchFamily="18" charset="0"/>
              </a:rPr>
              <a:t>, работал механизатором.  Мобилизован </a:t>
            </a:r>
            <a:r>
              <a:rPr lang="ru-RU" sz="1400" dirty="0" err="1">
                <a:solidFill>
                  <a:srgbClr val="000000"/>
                </a:solidFill>
                <a:latin typeface="Segoe Script" panose="020B0504020000000003" pitchFamily="34" charset="0"/>
                <a:cs typeface="Times New Roman" pitchFamily="18" charset="0"/>
              </a:rPr>
              <a:t>Ялуторовским</a:t>
            </a:r>
            <a:r>
              <a:rPr lang="ru-RU" sz="1400" dirty="0">
                <a:solidFill>
                  <a:srgbClr val="000000"/>
                </a:solidFill>
                <a:latin typeface="Segoe Script" panose="020B0504020000000003" pitchFamily="34" charset="0"/>
                <a:cs typeface="Times New Roman" pitchFamily="18" charset="0"/>
              </a:rPr>
              <a:t> РВК в начале ВОВ в военном звании шофер. Пропал без вести в 1942 году.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0000"/>
                </a:solidFill>
                <a:latin typeface="Segoe Script" panose="020B0504020000000003" pitchFamily="34" charset="0"/>
                <a:cs typeface="Times New Roman" pitchFamily="18" charset="0"/>
              </a:rPr>
              <a:t>Найден в лесах Воронежской области, Острожского района у поселка Сторожевой вместе с десятью красноармейцами Ческидовой </a:t>
            </a:r>
            <a:r>
              <a:rPr lang="ru-RU" sz="1400" dirty="0" smtClean="0">
                <a:solidFill>
                  <a:srgbClr val="000000"/>
                </a:solidFill>
                <a:latin typeface="Segoe Script" panose="020B0504020000000003" pitchFamily="34" charset="0"/>
                <a:cs typeface="Times New Roman" pitchFamily="18" charset="0"/>
              </a:rPr>
              <a:t>Татьяной </a:t>
            </a:r>
            <a:r>
              <a:rPr lang="ru-RU" sz="1400" dirty="0">
                <a:solidFill>
                  <a:srgbClr val="000000"/>
                </a:solidFill>
                <a:latin typeface="Segoe Script" panose="020B0504020000000003" pitchFamily="34" charset="0"/>
                <a:cs typeface="Times New Roman" pitchFamily="18" charset="0"/>
              </a:rPr>
              <a:t>Ивановной.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07052" y="5519495"/>
            <a:ext cx="54621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0000"/>
                </a:solidFill>
                <a:latin typeface="Segoe Script" panose="020B0504020000000003" pitchFamily="34" charset="0"/>
                <a:cs typeface="Times New Roman" pitchFamily="18" charset="0"/>
              </a:rPr>
              <a:t>По посмертному медальону через военкомат о смерти Павла Ивановича была оповещена его дочь </a:t>
            </a:r>
            <a:r>
              <a:rPr lang="ru-RU" sz="1400" dirty="0" err="1">
                <a:solidFill>
                  <a:srgbClr val="000000"/>
                </a:solidFill>
                <a:latin typeface="Segoe Script" panose="020B0504020000000003" pitchFamily="34" charset="0"/>
                <a:cs typeface="Times New Roman" pitchFamily="18" charset="0"/>
              </a:rPr>
              <a:t>Плахина</a:t>
            </a:r>
            <a:r>
              <a:rPr lang="ru-RU" sz="1400" dirty="0">
                <a:solidFill>
                  <a:srgbClr val="000000"/>
                </a:solidFill>
                <a:latin typeface="Segoe Script" panose="020B0504020000000003" pitchFamily="34" charset="0"/>
                <a:cs typeface="Times New Roman" pitchFamily="18" charset="0"/>
              </a:rPr>
              <a:t>    (</a:t>
            </a:r>
            <a:r>
              <a:rPr lang="ru-RU" sz="1400" dirty="0" err="1">
                <a:solidFill>
                  <a:srgbClr val="000000"/>
                </a:solidFill>
                <a:latin typeface="Segoe Script" panose="020B0504020000000003" pitchFamily="34" charset="0"/>
                <a:cs typeface="Times New Roman" pitchFamily="18" charset="0"/>
              </a:rPr>
              <a:t>Прудаева</a:t>
            </a:r>
            <a:r>
              <a:rPr lang="ru-RU" sz="1400" dirty="0">
                <a:solidFill>
                  <a:srgbClr val="000000"/>
                </a:solidFill>
                <a:latin typeface="Segoe Script" panose="020B0504020000000003" pitchFamily="34" charset="0"/>
                <a:cs typeface="Times New Roman" pitchFamily="18" charset="0"/>
              </a:rPr>
              <a:t>) Валентина   Павловна, которая присутствовала на перезахоронении отца </a:t>
            </a:r>
            <a:r>
              <a:rPr lang="ru-RU" sz="1400" dirty="0" smtClean="0">
                <a:solidFill>
                  <a:srgbClr val="000000"/>
                </a:solidFill>
                <a:latin typeface="Segoe Script" panose="020B0504020000000003" pitchFamily="34" charset="0"/>
                <a:cs typeface="Times New Roman" pitchFamily="18" charset="0"/>
              </a:rPr>
              <a:t> 4 </a:t>
            </a:r>
            <a:r>
              <a:rPr lang="ru-RU" sz="1400" dirty="0">
                <a:solidFill>
                  <a:srgbClr val="000000"/>
                </a:solidFill>
                <a:latin typeface="Segoe Script" panose="020B0504020000000003" pitchFamily="34" charset="0"/>
                <a:cs typeface="Times New Roman" pitchFamily="18" charset="0"/>
              </a:rPr>
              <a:t>мая 2010 года.</a:t>
            </a:r>
          </a:p>
        </p:txBody>
      </p:sp>
    </p:spTree>
    <p:extLst>
      <p:ext uri="{BB962C8B-B14F-4D97-AF65-F5344CB8AC3E}">
        <p14:creationId xmlns:p14="http://schemas.microsoft.com/office/powerpoint/2010/main" val="299817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334" y="-538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683568" y="188640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>
                <a:latin typeface="Segoe Script" pitchFamily="34" charset="0"/>
              </a:rPr>
              <a:t>История деревни Романово</a:t>
            </a:r>
            <a:endParaRPr lang="ru-RU" sz="3200" b="1" dirty="0">
              <a:latin typeface="Segoe Scrip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32040" y="4141898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Segoe Script" pitchFamily="34" charset="0"/>
              </a:rPr>
              <a:t>. </a:t>
            </a:r>
            <a:endParaRPr lang="ru-RU" sz="1400" b="1" dirty="0">
              <a:latin typeface="Segoe Script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892046"/>
            <a:ext cx="4097502" cy="27098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692696"/>
            <a:ext cx="1584176" cy="275055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983793" y="692696"/>
            <a:ext cx="345230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Segoe Script" panose="020B0504020000000003" pitchFamily="34" charset="0"/>
              </a:rPr>
              <a:t>	</a:t>
            </a:r>
            <a:r>
              <a:rPr lang="ru-RU" sz="1400" b="1" dirty="0" smtClean="0">
                <a:latin typeface="Segoe Script" panose="020B0504020000000003" pitchFamily="34" charset="0"/>
              </a:rPr>
              <a:t>В </a:t>
            </a:r>
            <a:r>
              <a:rPr lang="ru-RU" sz="1400" b="1" dirty="0">
                <a:latin typeface="Segoe Script" panose="020B0504020000000003" pitchFamily="34" charset="0"/>
              </a:rPr>
              <a:t>четырех километрах от деревни проходил      Великий Сибирский тракт, «кандальный путь», так его  называли в народе, потому что по нему прошли и проехали тысячи арестантов. 5 июня 1837 года будущий император Александр II, направляясь из Тюмени в Ялуторовск, проследовал через с. </a:t>
            </a:r>
            <a:r>
              <a:rPr lang="ru-RU" sz="1400" b="1" dirty="0" smtClean="0">
                <a:latin typeface="Segoe Script" panose="020B0504020000000003" pitchFamily="34" charset="0"/>
              </a:rPr>
              <a:t>Романово.</a:t>
            </a:r>
            <a:endParaRPr lang="ru-RU" sz="1400" b="1" dirty="0">
              <a:latin typeface="Segoe Script" panose="020B0504020000000003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108" y="3717032"/>
            <a:ext cx="3571256" cy="25634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44008" y="3601887"/>
            <a:ext cx="374441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Segoe Script" panose="020B0504020000000003" pitchFamily="34" charset="0"/>
              </a:rPr>
              <a:t>Село </a:t>
            </a:r>
            <a:r>
              <a:rPr lang="ru-RU" sz="1400" b="1" dirty="0">
                <a:solidFill>
                  <a:prstClr val="black"/>
                </a:solidFill>
                <a:latin typeface="Segoe Script" panose="020B0504020000000003" pitchFamily="34" charset="0"/>
              </a:rPr>
              <a:t>Романово при озере Романовском на почтовом тракте. Имеются в селе Почтовая и земская станции, Министерская школа, </a:t>
            </a:r>
            <a:r>
              <a:rPr lang="ru-RU" sz="1400" b="1" dirty="0" err="1">
                <a:solidFill>
                  <a:prstClr val="black"/>
                </a:solidFill>
                <a:latin typeface="Segoe Script" panose="020B0504020000000003" pitchFamily="34" charset="0"/>
              </a:rPr>
              <a:t>Хлебо</a:t>
            </a:r>
            <a:r>
              <a:rPr lang="ru-RU" sz="1400" b="1" dirty="0">
                <a:solidFill>
                  <a:prstClr val="black"/>
                </a:solidFill>
                <a:latin typeface="Segoe Script" panose="020B0504020000000003" pitchFamily="34" charset="0"/>
              </a:rPr>
              <a:t>-запасный магазин «</a:t>
            </a:r>
            <a:r>
              <a:rPr lang="ru-RU" sz="1400" b="1" dirty="0" err="1">
                <a:solidFill>
                  <a:prstClr val="black"/>
                </a:solidFill>
                <a:latin typeface="Segoe Script" panose="020B0504020000000003" pitchFamily="34" charset="0"/>
              </a:rPr>
              <a:t>Этапъ</a:t>
            </a:r>
            <a:r>
              <a:rPr lang="ru-RU" sz="1400" b="1" dirty="0">
                <a:solidFill>
                  <a:prstClr val="black"/>
                </a:solidFill>
                <a:latin typeface="Segoe Script" panose="020B0504020000000003" pitchFamily="34" charset="0"/>
              </a:rPr>
              <a:t>», Казенная винная лавка. Число дворов – 91, Каменную церковь Казанской Божьей Матери в с. Романово возвели в 1876 году, а в 2013г. она была восстановлена.</a:t>
            </a:r>
            <a:r>
              <a:rPr lang="ru-RU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126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7" descr="Церковь Казанской иконы Божией Матери, Романов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68122"/>
            <a:ext cx="2952328" cy="19087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Методика\Проекты. Павлова Е.Н\Проект по кружку Краевед\Фото к кружку Краевед\DSCN01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4904"/>
            <a:ext cx="2771800" cy="18101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J:\Церковь\IMG_72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7" y="4463064"/>
            <a:ext cx="2923930" cy="2096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J:\Церковь\DSC0135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75888"/>
            <a:ext cx="2869844" cy="19010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J:\Церковь\IMG_231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334" y="4682850"/>
            <a:ext cx="2599533" cy="207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52369" y="326059"/>
            <a:ext cx="3427131" cy="6591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2100" indent="-292100" algn="ctr">
              <a:lnSpc>
                <a:spcPct val="107000"/>
              </a:lnSpc>
              <a:spcAft>
                <a:spcPts val="800"/>
              </a:spcAft>
              <a:buClr>
                <a:srgbClr val="7FD13B"/>
              </a:buClr>
              <a:buSzPct val="70000"/>
            </a:pPr>
            <a:endParaRPr lang="ru-RU" sz="12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buClr>
                <a:srgbClr val="7FD13B"/>
              </a:buClr>
              <a:buSzPct val="70000"/>
            </a:pPr>
            <a:r>
              <a:rPr lang="ru-RU" sz="1400" b="1" dirty="0">
                <a:latin typeface="Segoe Script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Сведения из архива: «Церковь в селе каменная, одноэтажная, построенная прихожанами в 1876 году. В ней один престол в честь Казанской иконы Божьей Матери. В приходе деревни: </a:t>
            </a:r>
            <a:r>
              <a:rPr lang="ru-RU" sz="1400" b="1" dirty="0" err="1">
                <a:latin typeface="Segoe Script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Кутькина</a:t>
            </a:r>
            <a:r>
              <a:rPr lang="ru-RU" sz="1400" b="1" dirty="0">
                <a:latin typeface="Segoe Script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1400" b="1" dirty="0" err="1">
                <a:latin typeface="Segoe Script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Зинова</a:t>
            </a:r>
            <a:r>
              <a:rPr lang="ru-RU" sz="1400" b="1" dirty="0">
                <a:latin typeface="Segoe Script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Соснина.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Clr>
                <a:srgbClr val="7FD13B"/>
              </a:buClr>
              <a:buSzPct val="70000"/>
            </a:pPr>
            <a:r>
              <a:rPr lang="ru-RU" sz="1400" b="1" dirty="0">
                <a:latin typeface="Segoe Script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Священники Романовской церкви Андрей Родионов и Евгений Ландышев, курировали приписную церковь в деревне </a:t>
            </a:r>
            <a:r>
              <a:rPr lang="ru-RU" sz="1400" b="1" dirty="0" err="1">
                <a:latin typeface="Segoe Script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Кутькино</a:t>
            </a:r>
            <a:r>
              <a:rPr lang="ru-RU" sz="1400" b="1" dirty="0">
                <a:latin typeface="Segoe Script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часовню в </a:t>
            </a:r>
            <a:r>
              <a:rPr lang="ru-RU" sz="1400" b="1" dirty="0" err="1" smtClean="0">
                <a:latin typeface="Segoe Script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Зиново</a:t>
            </a:r>
            <a:r>
              <a:rPr lang="ru-RU" sz="1400" b="1" dirty="0">
                <a:latin typeface="Segoe Script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latin typeface="Segoe Script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Segoe Script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…Вот округа вымерла- </a:t>
            </a:r>
            <a:br>
              <a:rPr lang="ru-RU" sz="1400" b="1" dirty="0">
                <a:latin typeface="Segoe Script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Segoe Script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Нет давно села </a:t>
            </a:r>
            <a:br>
              <a:rPr lang="ru-RU" sz="1400" b="1" dirty="0">
                <a:latin typeface="Segoe Script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Segoe Script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Только Церковь выжила, </a:t>
            </a:r>
            <a:br>
              <a:rPr lang="ru-RU" sz="1400" b="1" dirty="0">
                <a:latin typeface="Segoe Script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Segoe Script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Встала, расцвела. </a:t>
            </a:r>
            <a:br>
              <a:rPr lang="ru-RU" sz="1400" b="1" dirty="0">
                <a:latin typeface="Segoe Script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Segoe Script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честь Казанской Матушки, </a:t>
            </a:r>
            <a:br>
              <a:rPr lang="ru-RU" sz="1400" b="1" dirty="0">
                <a:latin typeface="Segoe Script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Segoe Script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же ей не быть? </a:t>
            </a:r>
            <a:br>
              <a:rPr lang="ru-RU" sz="1400" b="1" dirty="0">
                <a:latin typeface="Segoe Script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Segoe Script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Кто бывал в Романовском, </a:t>
            </a:r>
            <a:br>
              <a:rPr lang="ru-RU" sz="1400" b="1" dirty="0">
                <a:latin typeface="Segoe Script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Segoe Script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Знает: не забыть </a:t>
            </a:r>
            <a:br>
              <a:rPr lang="ru-RU" sz="1400" b="1" dirty="0">
                <a:latin typeface="Segoe Script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Segoe Script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Матери Владычицы </a:t>
            </a:r>
            <a:br>
              <a:rPr lang="ru-RU" sz="1400" b="1" dirty="0">
                <a:latin typeface="Segoe Script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Segoe Script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Светлый дивный храм. </a:t>
            </a:r>
            <a:br>
              <a:rPr lang="ru-RU" sz="1400" b="1" dirty="0">
                <a:latin typeface="Segoe Script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Segoe Script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легко там дышится. </a:t>
            </a:r>
            <a:br>
              <a:rPr lang="ru-RU" sz="1400" b="1" dirty="0">
                <a:latin typeface="Segoe Script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Segoe Script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Тепло сердцу там!</a:t>
            </a:r>
            <a:endParaRPr lang="ru-RU" sz="1400" b="1" dirty="0">
              <a:latin typeface="Segoe Script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buClr>
                <a:srgbClr val="7FD13B"/>
              </a:buClr>
              <a:buSzPct val="70000"/>
            </a:pPr>
            <a:r>
              <a:rPr lang="ru-RU" sz="1400" b="1" dirty="0" smtClean="0">
                <a:latin typeface="Segoe Script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Татьяна Молодых</a:t>
            </a:r>
            <a:r>
              <a:rPr lang="ru-RU" sz="1400" b="1" dirty="0">
                <a:latin typeface="Segoe Script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b="1" dirty="0">
              <a:latin typeface="Segoe Script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9592" y="133482"/>
            <a:ext cx="777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>
                <a:solidFill>
                  <a:prstClr val="black"/>
                </a:solidFill>
                <a:latin typeface="Segoe Script" pitchFamily="34" charset="0"/>
              </a:rPr>
              <a:t>История Романовской церкви</a:t>
            </a:r>
            <a:endParaRPr lang="ru-RU" sz="3200" b="1" dirty="0">
              <a:solidFill>
                <a:prstClr val="black"/>
              </a:solidFill>
              <a:latin typeface="Segoe Script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6279" y="2423361"/>
            <a:ext cx="2520164" cy="21617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611560" y="188640"/>
            <a:ext cx="7851648" cy="64807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latin typeface="Segoe Script" pitchFamily="34" charset="0"/>
                <a:ea typeface="+mj-ea"/>
                <a:cs typeface="+mj-cs"/>
              </a:rPr>
              <a:t>Ш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Script" pitchFamily="34" charset="0"/>
                <a:ea typeface="+mj-ea"/>
                <a:cs typeface="+mj-cs"/>
              </a:rPr>
              <a:t>кольный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Script" pitchFamily="34" charset="0"/>
                <a:ea typeface="+mj-ea"/>
                <a:cs typeface="+mj-cs"/>
              </a:rPr>
              <a:t> музей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76524" y="3512627"/>
            <a:ext cx="5904656" cy="79208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Script" pitchFamily="34" charset="0"/>
                <a:ea typeface="+mj-ea"/>
                <a:cs typeface="+mj-cs"/>
              </a:rPr>
              <a:t>Опояска, сохранившаяся в доме Ульяновых Петра и Анастасии.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pic>
        <p:nvPicPr>
          <p:cNvPr id="8" name="Содержимое 3" descr="пояс фото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4005064"/>
            <a:ext cx="4752528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3" descr="пояс фото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670" y="1617349"/>
            <a:ext cx="2511243" cy="3790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595913" y="5157192"/>
            <a:ext cx="550447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В</a:t>
            </a:r>
            <a:r>
              <a:rPr lang="ru-RU" sz="1400" dirty="0">
                <a:latin typeface="Segoe Script" panose="020B0504020000000003" pitchFamily="34" charset="0"/>
              </a:rPr>
              <a:t> </a:t>
            </a:r>
            <a:r>
              <a:rPr lang="ru-RU" sz="1400" dirty="0" smtClean="0">
                <a:latin typeface="Segoe Script" panose="020B0504020000000003" pitchFamily="34" charset="0"/>
              </a:rPr>
              <a:t>нашем</a:t>
            </a:r>
            <a:r>
              <a:rPr lang="en-US" sz="1400" dirty="0" smtClean="0">
                <a:latin typeface="Segoe Script" panose="020B0504020000000003" pitchFamily="34" charset="0"/>
              </a:rPr>
              <a:t> </a:t>
            </a:r>
            <a:r>
              <a:rPr lang="ru-RU" sz="1400" dirty="0" smtClean="0">
                <a:latin typeface="Segoe Script" panose="020B0504020000000003" pitchFamily="34" charset="0"/>
              </a:rPr>
              <a:t>школьном </a:t>
            </a:r>
            <a:r>
              <a:rPr lang="ru-RU" sz="1400" dirty="0">
                <a:latin typeface="Segoe Script" panose="020B0504020000000003" pitchFamily="34" charset="0"/>
              </a:rPr>
              <a:t>музее хранится </a:t>
            </a:r>
            <a:r>
              <a:rPr lang="ru-RU" sz="1400" dirty="0" smtClean="0">
                <a:latin typeface="Segoe Script" panose="020B0504020000000003" pitchFamily="34" charset="0"/>
              </a:rPr>
              <a:t>пояс</a:t>
            </a:r>
            <a:r>
              <a:rPr lang="en-US" sz="1400" dirty="0">
                <a:latin typeface="Segoe Script" panose="020B0504020000000003" pitchFamily="34" charset="0"/>
              </a:rPr>
              <a:t>,</a:t>
            </a:r>
            <a:r>
              <a:rPr lang="ru-RU" sz="1400" dirty="0" smtClean="0">
                <a:latin typeface="Segoe Script" panose="020B0504020000000003" pitchFamily="34" charset="0"/>
              </a:rPr>
              <a:t> </a:t>
            </a:r>
            <a:r>
              <a:rPr lang="ru-RU" sz="1400" dirty="0">
                <a:latin typeface="Segoe Script" panose="020B0504020000000003" pitchFamily="34" charset="0"/>
              </a:rPr>
              <a:t>который передавался из поколения в поколение. Этот пояс плела бабушка для своей внучки. На нем выбита надпись «Сей пояс принадлежит носить Окулине Семеновне Чесноковой», далее выбит оберег. Пояс красного цвета, в конце украшен пышными кистями.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39752" y="985235"/>
            <a:ext cx="60999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Segoe Script" pitchFamily="34" charset="0"/>
              </a:rPr>
              <a:t>Музей в школе основан в 2000 </a:t>
            </a:r>
            <a:r>
              <a:rPr lang="ru-RU" sz="2400" b="1" dirty="0">
                <a:solidFill>
                  <a:prstClr val="black"/>
                </a:solidFill>
                <a:latin typeface="Segoe Script" pitchFamily="34" charset="0"/>
              </a:rPr>
              <a:t>г</a:t>
            </a:r>
            <a:r>
              <a:rPr lang="ru-RU" sz="2400" b="1" dirty="0" smtClean="0">
                <a:solidFill>
                  <a:prstClr val="black"/>
                </a:solidFill>
                <a:latin typeface="Segoe Script" pitchFamily="34" charset="0"/>
              </a:rPr>
              <a:t>., а 2007-паспортизирован. В нем хранятся   </a:t>
            </a:r>
            <a:r>
              <a:rPr lang="ru-RU" sz="2400" b="1" dirty="0">
                <a:solidFill>
                  <a:prstClr val="black"/>
                </a:solidFill>
                <a:latin typeface="Segoe Script" pitchFamily="34" charset="0"/>
              </a:rPr>
              <a:t>экспонаты о исторических достопримечательностях </a:t>
            </a:r>
            <a:r>
              <a:rPr lang="ru-RU" sz="2400" b="1" dirty="0" smtClean="0">
                <a:solidFill>
                  <a:prstClr val="black"/>
                </a:solidFill>
                <a:latin typeface="Segoe Script" pitchFamily="34" charset="0"/>
              </a:rPr>
              <a:t>        д</a:t>
            </a:r>
            <a:r>
              <a:rPr lang="ru-RU" sz="2400" b="1" dirty="0">
                <a:solidFill>
                  <a:prstClr val="black"/>
                </a:solidFill>
                <a:latin typeface="Segoe Script" pitchFamily="34" charset="0"/>
              </a:rPr>
              <a:t>. Южная и Прогресс, а также итоги </a:t>
            </a:r>
            <a:r>
              <a:rPr lang="ru-RU" sz="2400" b="1" dirty="0" err="1">
                <a:solidFill>
                  <a:prstClr val="black"/>
                </a:solidFill>
                <a:latin typeface="Segoe Script" pitchFamily="34" charset="0"/>
              </a:rPr>
              <a:t>квест</a:t>
            </a:r>
            <a:r>
              <a:rPr lang="ru-RU" sz="2400" b="1" dirty="0">
                <a:solidFill>
                  <a:prstClr val="black"/>
                </a:solidFill>
                <a:latin typeface="Segoe Script" pitchFamily="34" charset="0"/>
              </a:rPr>
              <a:t>-игры.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875720" y="83585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Segoe Script" panose="020B0504020000000003" pitchFamily="34" charset="0"/>
              </a:rPr>
              <a:t>С чего начинается Родина?</a:t>
            </a:r>
            <a:endParaRPr lang="ru-RU" sz="2800" b="1" dirty="0">
              <a:latin typeface="Segoe Script" panose="020B0504020000000003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55447" cy="694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896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408" y="706258"/>
            <a:ext cx="2258592" cy="26447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796803"/>
            <a:ext cx="2734648" cy="1596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8" y="676495"/>
            <a:ext cx="1997758" cy="2443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920" y="3751357"/>
            <a:ext cx="2304256" cy="3072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0" y="3935954"/>
            <a:ext cx="2171439" cy="2887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0382">
            <a:off x="2410500" y="3672053"/>
            <a:ext cx="1888508" cy="11251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06" y="5067999"/>
            <a:ext cx="2605563" cy="1478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197">
            <a:off x="4867788" y="3591260"/>
            <a:ext cx="1902246" cy="1129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/>
          <p:cNvSpPr txBox="1"/>
          <p:nvPr/>
        </p:nvSpPr>
        <p:spPr>
          <a:xfrm>
            <a:off x="1691680" y="188640"/>
            <a:ext cx="6048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Segoe Script" panose="020B0504020000000003" pitchFamily="34" charset="0"/>
              </a:rPr>
              <a:t>Веков связующая нить</a:t>
            </a:r>
          </a:p>
          <a:p>
            <a:pPr algn="ctr"/>
            <a:endParaRPr lang="ru-RU" sz="3200" b="1" dirty="0"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964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5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11560" y="188640"/>
            <a:ext cx="7271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  <a:latin typeface="Segoe Script" pitchFamily="34" charset="0"/>
              </a:rPr>
              <a:t>Содержание</a:t>
            </a:r>
            <a:r>
              <a:rPr lang="ru-RU" sz="3200" dirty="0" smtClean="0">
                <a:solidFill>
                  <a:schemeClr val="tx2"/>
                </a:solidFill>
                <a:latin typeface="Segoe Script" pitchFamily="34" charset="0"/>
              </a:rPr>
              <a:t> </a:t>
            </a:r>
            <a:r>
              <a:rPr lang="ru-RU" sz="3200" b="1" dirty="0" smtClean="0">
                <a:solidFill>
                  <a:schemeClr val="tx2"/>
                </a:solidFill>
                <a:latin typeface="Segoe Script" pitchFamily="34" charset="0"/>
              </a:rPr>
              <a:t>проекта</a:t>
            </a:r>
            <a:r>
              <a:rPr lang="ru-RU" sz="3200" dirty="0" smtClean="0">
                <a:solidFill>
                  <a:schemeClr val="tx2"/>
                </a:solidFill>
                <a:latin typeface="Segoe Script" pitchFamily="34" charset="0"/>
              </a:rPr>
              <a:t>:</a:t>
            </a:r>
            <a:endParaRPr lang="ru-RU" sz="3200" dirty="0">
              <a:solidFill>
                <a:schemeClr val="tx2"/>
              </a:solidFill>
              <a:latin typeface="Segoe Scrip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620688"/>
            <a:ext cx="8136904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+mj-lt"/>
              <a:buAutoNum type="arabicParenR"/>
            </a:pPr>
            <a:r>
              <a:rPr lang="ru-RU" sz="1400" b="1" dirty="0" smtClean="0">
                <a:latin typeface="Segoe Script" pitchFamily="34" charset="0"/>
              </a:rPr>
              <a:t>7.10.16. «</a:t>
            </a:r>
            <a:r>
              <a:rPr lang="ru-RU" sz="1400" dirty="0" smtClean="0">
                <a:latin typeface="Segoe Script" pitchFamily="34" charset="0"/>
              </a:rPr>
              <a:t>Учителями </a:t>
            </a:r>
            <a:r>
              <a:rPr lang="ru-RU" sz="1400" dirty="0">
                <a:latin typeface="Segoe Script" pitchFamily="34" charset="0"/>
              </a:rPr>
              <a:t>славится </a:t>
            </a:r>
            <a:r>
              <a:rPr lang="ru-RU" sz="1400" dirty="0" smtClean="0">
                <a:latin typeface="Segoe Script" pitchFamily="34" charset="0"/>
              </a:rPr>
              <a:t>Россия»</a:t>
            </a:r>
          </a:p>
          <a:p>
            <a:pPr marL="342900" indent="-342900" algn="ctr"/>
            <a:r>
              <a:rPr lang="ru-RU" sz="1400" b="1" dirty="0" smtClean="0">
                <a:latin typeface="Segoe Script" pitchFamily="34" charset="0"/>
              </a:rPr>
              <a:t>Ученики 9 класса.</a:t>
            </a:r>
          </a:p>
          <a:p>
            <a:pPr marL="342900" indent="-342900" algn="ctr"/>
            <a:r>
              <a:rPr lang="ru-RU" sz="1400" b="1" dirty="0">
                <a:latin typeface="Segoe Script" pitchFamily="34" charset="0"/>
              </a:rPr>
              <a:t>Р</a:t>
            </a:r>
            <a:r>
              <a:rPr lang="ru-RU" sz="1400" b="1" dirty="0" smtClean="0">
                <a:latin typeface="Segoe Script" pitchFamily="34" charset="0"/>
              </a:rPr>
              <a:t>уководитель </a:t>
            </a:r>
            <a:r>
              <a:rPr lang="ru-RU" sz="1400" b="1" dirty="0">
                <a:latin typeface="Segoe Script" pitchFamily="34" charset="0"/>
              </a:rPr>
              <a:t> </a:t>
            </a:r>
            <a:r>
              <a:rPr lang="ru-RU" sz="1400" b="1" dirty="0" err="1" smtClean="0">
                <a:latin typeface="Segoe Script" pitchFamily="34" charset="0"/>
              </a:rPr>
              <a:t>Зумарева</a:t>
            </a:r>
            <a:r>
              <a:rPr lang="ru-RU" sz="1400" b="1" dirty="0" smtClean="0">
                <a:latin typeface="Segoe Script" pitchFamily="34" charset="0"/>
              </a:rPr>
              <a:t> Т.А.</a:t>
            </a:r>
          </a:p>
          <a:p>
            <a:pPr algn="ctr"/>
            <a:r>
              <a:rPr lang="ru-RU" sz="1400" b="1" dirty="0" smtClean="0">
                <a:latin typeface="Segoe Script" pitchFamily="34" charset="0"/>
              </a:rPr>
              <a:t>2) 21.10.16. </a:t>
            </a:r>
            <a:r>
              <a:rPr lang="ru-RU" sz="1400" dirty="0" smtClean="0">
                <a:latin typeface="Segoe Script" pitchFamily="34" charset="0"/>
              </a:rPr>
              <a:t>«Моя деревня, воспетая в стихах» (Южная и Прогресс) </a:t>
            </a:r>
          </a:p>
          <a:p>
            <a:pPr algn="ctr"/>
            <a:r>
              <a:rPr lang="ru-RU" sz="1400" b="1" dirty="0" smtClean="0">
                <a:latin typeface="Segoe Script" pitchFamily="34" charset="0"/>
              </a:rPr>
              <a:t>Руководитель Пономарева </a:t>
            </a:r>
            <a:r>
              <a:rPr lang="ru-RU" sz="1400" b="1" dirty="0">
                <a:latin typeface="Segoe Script" pitchFamily="34" charset="0"/>
              </a:rPr>
              <a:t>К.В</a:t>
            </a:r>
            <a:r>
              <a:rPr lang="ru-RU" sz="1400" b="1" dirty="0" smtClean="0">
                <a:latin typeface="Segoe Script" pitchFamily="34" charset="0"/>
              </a:rPr>
              <a:t>.</a:t>
            </a:r>
            <a:endParaRPr lang="ru-RU" sz="1400" dirty="0">
              <a:latin typeface="Segoe Script" pitchFamily="34" charset="0"/>
            </a:endParaRPr>
          </a:p>
          <a:p>
            <a:pPr algn="ctr"/>
            <a:r>
              <a:rPr lang="ru-RU" sz="1400" b="1" dirty="0" smtClean="0">
                <a:latin typeface="Segoe Script" pitchFamily="34" charset="0"/>
              </a:rPr>
              <a:t>3) 11.11.16.</a:t>
            </a:r>
            <a:r>
              <a:rPr lang="ru-RU" sz="1400" dirty="0" smtClean="0">
                <a:latin typeface="Segoe Script" pitchFamily="34" charset="0"/>
              </a:rPr>
              <a:t> «История Романовской церкви»</a:t>
            </a:r>
            <a:endParaRPr lang="ru-RU" sz="1400" b="1" dirty="0">
              <a:latin typeface="Segoe Script" pitchFamily="34" charset="0"/>
            </a:endParaRPr>
          </a:p>
          <a:p>
            <a:pPr algn="ctr"/>
            <a:r>
              <a:rPr lang="ru-RU" sz="1400" b="1" dirty="0" smtClean="0">
                <a:latin typeface="Segoe Script" pitchFamily="34" charset="0"/>
              </a:rPr>
              <a:t> Ученики </a:t>
            </a:r>
            <a:r>
              <a:rPr lang="ru-RU" sz="1400" b="1" dirty="0">
                <a:latin typeface="Segoe Script" pitchFamily="34" charset="0"/>
              </a:rPr>
              <a:t>10 </a:t>
            </a:r>
            <a:r>
              <a:rPr lang="ru-RU" sz="1400" b="1" dirty="0" smtClean="0">
                <a:latin typeface="Segoe Script" pitchFamily="34" charset="0"/>
              </a:rPr>
              <a:t>класса.</a:t>
            </a:r>
            <a:endParaRPr lang="ru-RU" sz="1400" dirty="0">
              <a:latin typeface="Segoe Script" pitchFamily="34" charset="0"/>
            </a:endParaRPr>
          </a:p>
          <a:p>
            <a:pPr algn="ctr"/>
            <a:r>
              <a:rPr lang="ru-RU" sz="1400" b="1" dirty="0">
                <a:latin typeface="Segoe Script" pitchFamily="34" charset="0"/>
              </a:rPr>
              <a:t>Р</a:t>
            </a:r>
            <a:r>
              <a:rPr lang="ru-RU" sz="1400" b="1" dirty="0" smtClean="0">
                <a:latin typeface="Segoe Script" pitchFamily="34" charset="0"/>
              </a:rPr>
              <a:t>уководитель </a:t>
            </a:r>
            <a:r>
              <a:rPr lang="ru-RU" sz="1400" b="1" dirty="0" err="1" smtClean="0">
                <a:latin typeface="Segoe Script" pitchFamily="34" charset="0"/>
              </a:rPr>
              <a:t>Гущеварова</a:t>
            </a:r>
            <a:r>
              <a:rPr lang="ru-RU" sz="1400" b="1" dirty="0" smtClean="0">
                <a:latin typeface="Segoe Script" pitchFamily="34" charset="0"/>
              </a:rPr>
              <a:t> З.Л.</a:t>
            </a:r>
            <a:endParaRPr lang="ru-RU" sz="1400" dirty="0">
              <a:latin typeface="Segoe Script" pitchFamily="34" charset="0"/>
            </a:endParaRPr>
          </a:p>
          <a:p>
            <a:pPr algn="ctr"/>
            <a:r>
              <a:rPr lang="ru-RU" sz="1400" b="1" dirty="0" smtClean="0">
                <a:latin typeface="Segoe Script" pitchFamily="34" charset="0"/>
              </a:rPr>
              <a:t>4)</a:t>
            </a:r>
            <a:r>
              <a:rPr lang="ru-RU" sz="1400" dirty="0" smtClean="0">
                <a:latin typeface="Segoe Script" pitchFamily="34" charset="0"/>
              </a:rPr>
              <a:t> </a:t>
            </a:r>
            <a:r>
              <a:rPr lang="ru-RU" sz="1400" b="1" dirty="0" smtClean="0">
                <a:latin typeface="Segoe Script" pitchFamily="34" charset="0"/>
              </a:rPr>
              <a:t>25.11.16.</a:t>
            </a:r>
            <a:r>
              <a:rPr lang="ru-RU" sz="1400" dirty="0" smtClean="0">
                <a:latin typeface="Segoe Script" pitchFamily="34" charset="0"/>
              </a:rPr>
              <a:t>«О жизни и быте племени Гороховской культуры»</a:t>
            </a:r>
          </a:p>
          <a:p>
            <a:pPr algn="ctr"/>
            <a:r>
              <a:rPr lang="ru-RU" sz="1400" b="1" dirty="0" smtClean="0">
                <a:latin typeface="Segoe Script" pitchFamily="34" charset="0"/>
              </a:rPr>
              <a:t>Тимофеева</a:t>
            </a:r>
            <a:r>
              <a:rPr lang="ru-RU" sz="1400" dirty="0" smtClean="0">
                <a:latin typeface="Segoe Script" pitchFamily="34" charset="0"/>
              </a:rPr>
              <a:t> </a:t>
            </a:r>
            <a:r>
              <a:rPr lang="ru-RU" sz="1400" b="1" dirty="0" smtClean="0">
                <a:latin typeface="Segoe Script" pitchFamily="34" charset="0"/>
              </a:rPr>
              <a:t>Алена (7кл.) </a:t>
            </a:r>
            <a:r>
              <a:rPr lang="ru-RU" sz="1400" b="1" dirty="0">
                <a:latin typeface="Segoe Script" pitchFamily="34" charset="0"/>
              </a:rPr>
              <a:t>и </a:t>
            </a:r>
            <a:r>
              <a:rPr lang="ru-RU" sz="1400" b="1" dirty="0" smtClean="0">
                <a:latin typeface="Segoe Script" pitchFamily="34" charset="0"/>
              </a:rPr>
              <a:t>Тимофеева Юлия. (6кл.)</a:t>
            </a:r>
            <a:endParaRPr lang="ru-RU" sz="1400" dirty="0">
              <a:latin typeface="Segoe Script" pitchFamily="34" charset="0"/>
            </a:endParaRPr>
          </a:p>
          <a:p>
            <a:pPr algn="ctr"/>
            <a:r>
              <a:rPr lang="ru-RU" sz="1400" b="1" dirty="0" smtClean="0">
                <a:latin typeface="Segoe Script" pitchFamily="34" charset="0"/>
              </a:rPr>
              <a:t>5</a:t>
            </a:r>
            <a:r>
              <a:rPr lang="ru-RU" sz="1400" b="1" dirty="0">
                <a:latin typeface="Segoe Script" pitchFamily="34" charset="0"/>
              </a:rPr>
              <a:t>)</a:t>
            </a:r>
            <a:r>
              <a:rPr lang="ru-RU" sz="1400" b="1" dirty="0" smtClean="0">
                <a:latin typeface="Segoe Script" pitchFamily="34" charset="0"/>
              </a:rPr>
              <a:t> 9.12.16</a:t>
            </a:r>
            <a:r>
              <a:rPr lang="ru-RU" sz="1400" dirty="0" smtClean="0">
                <a:latin typeface="Segoe Script" pitchFamily="34" charset="0"/>
              </a:rPr>
              <a:t> «История возрождения часовни имени</a:t>
            </a:r>
          </a:p>
          <a:p>
            <a:pPr algn="ctr"/>
            <a:r>
              <a:rPr lang="ru-RU" sz="1400" dirty="0" smtClean="0">
                <a:latin typeface="Segoe Script" pitchFamily="34" charset="0"/>
              </a:rPr>
              <a:t>Георгия Победоносца в Южной»</a:t>
            </a:r>
          </a:p>
          <a:p>
            <a:pPr algn="ctr"/>
            <a:r>
              <a:rPr lang="ru-RU" sz="1400" b="1" dirty="0" smtClean="0">
                <a:latin typeface="Segoe Script" pitchFamily="34" charset="0"/>
              </a:rPr>
              <a:t>Ученики 5-6 классов.</a:t>
            </a:r>
            <a:endParaRPr lang="ru-RU" sz="1400" dirty="0">
              <a:latin typeface="Segoe Script" pitchFamily="34" charset="0"/>
            </a:endParaRPr>
          </a:p>
          <a:p>
            <a:pPr algn="ctr"/>
            <a:r>
              <a:rPr lang="ru-RU" sz="1400" b="1" dirty="0" smtClean="0">
                <a:latin typeface="Segoe Script" pitchFamily="34" charset="0"/>
              </a:rPr>
              <a:t>Руководитель Большакова </a:t>
            </a:r>
            <a:r>
              <a:rPr lang="ru-RU" sz="1400" b="1" dirty="0">
                <a:latin typeface="Segoe Script" pitchFamily="34" charset="0"/>
              </a:rPr>
              <a:t>Л.П. </a:t>
            </a:r>
            <a:r>
              <a:rPr lang="ru-RU" sz="1400" dirty="0">
                <a:latin typeface="Segoe Script" pitchFamily="34" charset="0"/>
              </a:rPr>
              <a:t>        </a:t>
            </a:r>
          </a:p>
          <a:p>
            <a:pPr algn="ctr"/>
            <a:r>
              <a:rPr lang="ru-RU" sz="1400" b="1" dirty="0" smtClean="0">
                <a:latin typeface="Segoe Script" pitchFamily="34" charset="0"/>
              </a:rPr>
              <a:t>6</a:t>
            </a:r>
            <a:r>
              <a:rPr lang="ru-RU" sz="1400" b="1" dirty="0">
                <a:latin typeface="Segoe Script" pitchFamily="34" charset="0"/>
              </a:rPr>
              <a:t>)</a:t>
            </a:r>
            <a:r>
              <a:rPr lang="ru-RU" sz="1400" b="1" dirty="0" smtClean="0">
                <a:latin typeface="Segoe Script" pitchFamily="34" charset="0"/>
              </a:rPr>
              <a:t> 23.12.16.</a:t>
            </a:r>
            <a:r>
              <a:rPr lang="ru-RU" sz="1400" dirty="0" smtClean="0">
                <a:latin typeface="Segoe Script" pitchFamily="34" charset="0"/>
              </a:rPr>
              <a:t>«История основания деревни Прогресс» </a:t>
            </a:r>
            <a:endParaRPr lang="ru-RU" sz="1400" b="1" dirty="0" smtClean="0">
              <a:latin typeface="Segoe Script" pitchFamily="34" charset="0"/>
            </a:endParaRPr>
          </a:p>
          <a:p>
            <a:pPr algn="ctr"/>
            <a:r>
              <a:rPr lang="ru-RU" sz="1400" b="1" dirty="0" smtClean="0">
                <a:latin typeface="Segoe Script" pitchFamily="34" charset="0"/>
              </a:rPr>
              <a:t>Ученики </a:t>
            </a:r>
            <a:r>
              <a:rPr lang="ru-RU" sz="1400" b="1" dirty="0">
                <a:latin typeface="Segoe Script" pitchFamily="34" charset="0"/>
              </a:rPr>
              <a:t>2-4 </a:t>
            </a:r>
            <a:r>
              <a:rPr lang="ru-RU" sz="1400" b="1" dirty="0" smtClean="0">
                <a:latin typeface="Segoe Script" pitchFamily="34" charset="0"/>
              </a:rPr>
              <a:t>классов </a:t>
            </a:r>
            <a:endParaRPr lang="ru-RU" sz="1400" b="1" dirty="0">
              <a:latin typeface="Segoe Script" pitchFamily="34" charset="0"/>
            </a:endParaRPr>
          </a:p>
          <a:p>
            <a:pPr algn="ctr"/>
            <a:r>
              <a:rPr lang="ru-RU" sz="1400" b="1" dirty="0" smtClean="0">
                <a:latin typeface="Segoe Script" pitchFamily="34" charset="0"/>
              </a:rPr>
              <a:t>Руководитель </a:t>
            </a:r>
            <a:r>
              <a:rPr lang="ru-RU" sz="1400" b="1" dirty="0" err="1" smtClean="0">
                <a:latin typeface="Segoe Script" pitchFamily="34" charset="0"/>
              </a:rPr>
              <a:t>Сирачева</a:t>
            </a:r>
            <a:r>
              <a:rPr lang="ru-RU" sz="1400" b="1" dirty="0" smtClean="0">
                <a:latin typeface="Segoe Script" pitchFamily="34" charset="0"/>
              </a:rPr>
              <a:t> А.Н.</a:t>
            </a:r>
            <a:endParaRPr lang="ru-RU" sz="1400" dirty="0">
              <a:latin typeface="Segoe Script" pitchFamily="34" charset="0"/>
            </a:endParaRPr>
          </a:p>
          <a:p>
            <a:pPr algn="ctr"/>
            <a:r>
              <a:rPr lang="ru-RU" sz="1400" b="1" dirty="0" smtClean="0">
                <a:latin typeface="Segoe Script" pitchFamily="34" charset="0"/>
              </a:rPr>
              <a:t>7) 20.01.17«</a:t>
            </a:r>
            <a:r>
              <a:rPr lang="ru-RU" sz="1400" dirty="0" smtClean="0">
                <a:latin typeface="Segoe Script" pitchFamily="34" charset="0"/>
              </a:rPr>
              <a:t>О спортивной жизни учащихся</a:t>
            </a:r>
          </a:p>
          <a:p>
            <a:pPr algn="ctr"/>
            <a:r>
              <a:rPr lang="ru-RU" sz="1400" dirty="0" smtClean="0">
                <a:latin typeface="Segoe Script" pitchFamily="34" charset="0"/>
              </a:rPr>
              <a:t> Южной восьмилетней школы в 1970-1980-х </a:t>
            </a:r>
            <a:r>
              <a:rPr lang="ru-RU" sz="1400" dirty="0" err="1" smtClean="0">
                <a:latin typeface="Segoe Script" pitchFamily="34" charset="0"/>
              </a:rPr>
              <a:t>гг</a:t>
            </a:r>
            <a:r>
              <a:rPr lang="ru-RU" sz="1400" dirty="0" smtClean="0">
                <a:latin typeface="Segoe Script" pitchFamily="34" charset="0"/>
              </a:rPr>
              <a:t>». </a:t>
            </a:r>
          </a:p>
          <a:p>
            <a:pPr algn="ctr"/>
            <a:r>
              <a:rPr lang="ru-RU" sz="1400" b="1" dirty="0" smtClean="0">
                <a:latin typeface="Segoe Script" pitchFamily="34" charset="0"/>
              </a:rPr>
              <a:t>Ученики 7-8 классов</a:t>
            </a:r>
          </a:p>
          <a:p>
            <a:pPr algn="ctr"/>
            <a:r>
              <a:rPr lang="ru-RU" sz="1400" b="1" dirty="0" smtClean="0">
                <a:latin typeface="Segoe Script" pitchFamily="34" charset="0"/>
              </a:rPr>
              <a:t>Руководитель Гурьева М.В.</a:t>
            </a:r>
            <a:endParaRPr lang="ru-RU" sz="1400" dirty="0">
              <a:latin typeface="Segoe Script" pitchFamily="34" charset="0"/>
            </a:endParaRPr>
          </a:p>
          <a:p>
            <a:pPr algn="ctr"/>
            <a:r>
              <a:rPr lang="ru-RU" sz="1400" b="1" dirty="0" smtClean="0">
                <a:latin typeface="Segoe Script" pitchFamily="34" charset="0"/>
              </a:rPr>
              <a:t>8</a:t>
            </a:r>
            <a:r>
              <a:rPr lang="ru-RU" sz="1400" b="1" dirty="0">
                <a:latin typeface="Segoe Script" pitchFamily="34" charset="0"/>
              </a:rPr>
              <a:t>)</a:t>
            </a:r>
            <a:r>
              <a:rPr lang="ru-RU" sz="1400" dirty="0" smtClean="0">
                <a:latin typeface="Segoe Script" pitchFamily="34" charset="0"/>
              </a:rPr>
              <a:t> </a:t>
            </a:r>
            <a:r>
              <a:rPr lang="ru-RU" sz="1400" b="1" dirty="0" smtClean="0">
                <a:latin typeface="Segoe Script" pitchFamily="34" charset="0"/>
              </a:rPr>
              <a:t>3.02.17</a:t>
            </a:r>
            <a:r>
              <a:rPr lang="ru-RU" sz="1400" dirty="0" smtClean="0">
                <a:latin typeface="Segoe Script" pitchFamily="34" charset="0"/>
              </a:rPr>
              <a:t>«Южная восьмилетняя школа- культурно-</a:t>
            </a:r>
          </a:p>
          <a:p>
            <a:pPr algn="ctr"/>
            <a:r>
              <a:rPr lang="ru-RU" sz="1400" dirty="0" smtClean="0">
                <a:latin typeface="Segoe Script" pitchFamily="34" charset="0"/>
              </a:rPr>
              <a:t>просветительский центр населения»</a:t>
            </a:r>
          </a:p>
          <a:p>
            <a:pPr algn="ctr"/>
            <a:r>
              <a:rPr lang="ru-RU" sz="1400" b="1" dirty="0" smtClean="0">
                <a:latin typeface="Segoe Script" pitchFamily="34" charset="0"/>
              </a:rPr>
              <a:t>Учащиеся </a:t>
            </a:r>
            <a:r>
              <a:rPr lang="ru-RU" sz="1400" b="1" dirty="0">
                <a:latin typeface="Segoe Script" pitchFamily="34" charset="0"/>
              </a:rPr>
              <a:t>11 класса</a:t>
            </a:r>
            <a:r>
              <a:rPr lang="ru-RU" sz="1400" b="1" dirty="0" smtClean="0">
                <a:latin typeface="Segoe Script" pitchFamily="34" charset="0"/>
              </a:rPr>
              <a:t>. </a:t>
            </a:r>
          </a:p>
          <a:p>
            <a:pPr algn="ctr"/>
            <a:r>
              <a:rPr lang="ru-RU" sz="1400" b="1" dirty="0" smtClean="0">
                <a:latin typeface="Segoe Script" pitchFamily="34" charset="0"/>
              </a:rPr>
              <a:t>Руководитель Павлова Е.Н.</a:t>
            </a:r>
            <a:endParaRPr lang="ru-RU" sz="1400" dirty="0">
              <a:latin typeface="Segoe Script" pitchFamily="34" charset="0"/>
            </a:endParaRPr>
          </a:p>
          <a:p>
            <a:pPr algn="ctr"/>
            <a:r>
              <a:rPr lang="ru-RU" sz="1400" b="1" dirty="0" smtClean="0">
                <a:latin typeface="Segoe Script" pitchFamily="34" charset="0"/>
              </a:rPr>
              <a:t>9</a:t>
            </a:r>
            <a:r>
              <a:rPr lang="ru-RU" sz="1400" b="1" dirty="0">
                <a:latin typeface="Segoe Script" pitchFamily="34" charset="0"/>
              </a:rPr>
              <a:t>)</a:t>
            </a:r>
            <a:r>
              <a:rPr lang="ru-RU" sz="1400" dirty="0" smtClean="0">
                <a:latin typeface="Segoe Script" pitchFamily="34" charset="0"/>
              </a:rPr>
              <a:t> </a:t>
            </a:r>
            <a:r>
              <a:rPr lang="ru-RU" sz="1400" b="1" dirty="0" smtClean="0">
                <a:latin typeface="Segoe Script" pitchFamily="34" charset="0"/>
              </a:rPr>
              <a:t>17.02.17</a:t>
            </a:r>
            <a:r>
              <a:rPr lang="ru-RU" sz="1400" dirty="0" smtClean="0">
                <a:latin typeface="Segoe Script" pitchFamily="34" charset="0"/>
              </a:rPr>
              <a:t>«Тайна прабабушкиной опояски».</a:t>
            </a:r>
            <a:endParaRPr lang="ru-RU" sz="1400" b="1" dirty="0" smtClean="0">
              <a:latin typeface="Segoe Script" pitchFamily="34" charset="0"/>
            </a:endParaRPr>
          </a:p>
          <a:p>
            <a:pPr algn="ctr"/>
            <a:r>
              <a:rPr lang="ru-RU" sz="1400" b="1" dirty="0" smtClean="0">
                <a:latin typeface="Segoe Script" pitchFamily="34" charset="0"/>
              </a:rPr>
              <a:t>Ульянова Анастасия и ученики 1-3 классов.</a:t>
            </a:r>
          </a:p>
          <a:p>
            <a:pPr algn="ctr"/>
            <a:r>
              <a:rPr lang="ru-RU" sz="1400" b="1" dirty="0" smtClean="0">
                <a:latin typeface="Segoe Script" pitchFamily="34" charset="0"/>
              </a:rPr>
              <a:t>Руководитель Котельникова Т.В</a:t>
            </a:r>
            <a:endParaRPr lang="ru-RU" sz="1400" dirty="0">
              <a:latin typeface="Segoe Script" pitchFamily="34" charset="0"/>
            </a:endParaRPr>
          </a:p>
          <a:p>
            <a:pPr marL="342900" indent="-342900" algn="ctr"/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7519">
            <a:off x="4656712" y="799698"/>
            <a:ext cx="2235768" cy="30915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5495">
            <a:off x="6672746" y="1400036"/>
            <a:ext cx="1882916" cy="31412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54" b="7839"/>
          <a:stretch/>
        </p:blipFill>
        <p:spPr>
          <a:xfrm>
            <a:off x="1403088" y="4417654"/>
            <a:ext cx="6074057" cy="23116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3508">
            <a:off x="256958" y="1113554"/>
            <a:ext cx="1738062" cy="26555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2744">
            <a:off x="1897881" y="714005"/>
            <a:ext cx="1761748" cy="26537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5720" y="83585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Segoe Script" panose="020B0504020000000003" pitchFamily="34" charset="0"/>
              </a:rPr>
              <a:t>С чего начинается Родина?</a:t>
            </a:r>
            <a:endParaRPr lang="ru-RU" sz="2800" b="1" dirty="0"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506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18286"/>
          <a:stretch/>
        </p:blipFill>
        <p:spPr>
          <a:xfrm rot="21244935">
            <a:off x="560738" y="917361"/>
            <a:ext cx="3461339" cy="19867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b="27237"/>
          <a:stretch/>
        </p:blipFill>
        <p:spPr>
          <a:xfrm rot="745329">
            <a:off x="4866622" y="1005078"/>
            <a:ext cx="3776862" cy="18112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696" y="3356992"/>
            <a:ext cx="5544615" cy="30243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67643" y="172061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Segoe Script" panose="020B0504020000000003" pitchFamily="34" charset="0"/>
              </a:rPr>
              <a:t>А знаете ли вы…..?</a:t>
            </a:r>
            <a:endParaRPr lang="ru-RU" sz="3200" b="1" dirty="0"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7560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188640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Segoe Script" panose="020B0504020000000003" pitchFamily="34" charset="0"/>
              </a:rPr>
              <a:t>Авторский коллектив</a:t>
            </a:r>
            <a:endParaRPr lang="ru-RU" sz="2800" b="1" dirty="0">
              <a:latin typeface="Segoe Script" panose="020B05040200000000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863">
            <a:off x="5107683" y="4823682"/>
            <a:ext cx="2672935" cy="13507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3308">
            <a:off x="1030928" y="4825178"/>
            <a:ext cx="2634856" cy="13444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7928">
            <a:off x="5109568" y="2751285"/>
            <a:ext cx="3063753" cy="16579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765">
            <a:off x="228836" y="758466"/>
            <a:ext cx="2694956" cy="16346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827" y="787542"/>
            <a:ext cx="2788144" cy="14304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0993">
            <a:off x="747224" y="2878738"/>
            <a:ext cx="3143606" cy="15048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2407">
            <a:off x="6249039" y="981413"/>
            <a:ext cx="2687742" cy="14212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 rot="21003496">
            <a:off x="647297" y="2448472"/>
            <a:ext cx="24580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1</a:t>
            </a:r>
            <a:r>
              <a:rPr lang="ru-RU" sz="90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и 3 классы и Котельникова Т.В.</a:t>
            </a:r>
            <a:endParaRPr lang="ru-RU" sz="900" dirty="0">
              <a:solidFill>
                <a:schemeClr val="bg1"/>
              </a:solidFill>
              <a:latin typeface="Segoe Script" panose="020B05040200000000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29962" y="2280159"/>
            <a:ext cx="26323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4 класс и </a:t>
            </a:r>
            <a:r>
              <a:rPr lang="ru-RU" sz="900" dirty="0" err="1" smtClean="0">
                <a:solidFill>
                  <a:schemeClr val="bg1"/>
                </a:solidFill>
                <a:latin typeface="Segoe Script" panose="020B0504020000000003" pitchFamily="34" charset="0"/>
              </a:rPr>
              <a:t>Сирачева</a:t>
            </a:r>
            <a:r>
              <a:rPr lang="ru-RU" sz="90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 А.Н.</a:t>
            </a:r>
            <a:endParaRPr lang="ru-RU" sz="900" dirty="0">
              <a:solidFill>
                <a:schemeClr val="bg1"/>
              </a:solidFill>
              <a:latin typeface="Segoe Script" panose="020B05040200000000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779379">
            <a:off x="6291093" y="2485112"/>
            <a:ext cx="24034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5-6 классы и Большакова Л.П.</a:t>
            </a:r>
            <a:endParaRPr lang="ru-RU" sz="900" dirty="0">
              <a:solidFill>
                <a:schemeClr val="bg1"/>
              </a:solidFill>
              <a:latin typeface="Segoe Script" panose="020B05040200000000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21091855">
            <a:off x="1395329" y="4401339"/>
            <a:ext cx="25922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7-8 классы и Гурьева М.В</a:t>
            </a:r>
            <a:endParaRPr lang="ru-RU" sz="900" dirty="0">
              <a:solidFill>
                <a:schemeClr val="bg1"/>
              </a:solidFill>
              <a:latin typeface="Segoe Script" panose="020B05040200000000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732785">
            <a:off x="5459501" y="4351481"/>
            <a:ext cx="2579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9 класс и </a:t>
            </a:r>
            <a:r>
              <a:rPr lang="ru-RU" sz="900" dirty="0" err="1" smtClean="0">
                <a:solidFill>
                  <a:schemeClr val="bg1"/>
                </a:solidFill>
                <a:latin typeface="Segoe Script" panose="020B0504020000000003" pitchFamily="34" charset="0"/>
              </a:rPr>
              <a:t>Зумарева</a:t>
            </a:r>
            <a:r>
              <a:rPr lang="ru-RU" sz="90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 Т.А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 rot="21013959">
            <a:off x="1844124" y="6217980"/>
            <a:ext cx="169469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11 класс и Павлова Е.Н</a:t>
            </a:r>
            <a:endParaRPr lang="ru-RU" sz="900" dirty="0">
              <a:solidFill>
                <a:schemeClr val="bg1"/>
              </a:solidFill>
              <a:latin typeface="Segoe Script" panose="020B05040200000000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730804">
            <a:off x="4904899" y="6250195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А также Вахрушева Н.Ю., </a:t>
            </a:r>
            <a:r>
              <a:rPr lang="ru-RU" sz="900" dirty="0" err="1" smtClean="0">
                <a:solidFill>
                  <a:schemeClr val="bg1"/>
                </a:solidFill>
                <a:latin typeface="Segoe Script" panose="020B0504020000000003" pitchFamily="34" charset="0"/>
              </a:rPr>
              <a:t>Гущеварова</a:t>
            </a:r>
            <a:r>
              <a:rPr lang="ru-RU" sz="90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 З.Л., Понамарева К.В. и Кравец Л.Ю.</a:t>
            </a:r>
            <a:endParaRPr lang="ru-RU" sz="900" dirty="0">
              <a:solidFill>
                <a:schemeClr val="bg1"/>
              </a:solidFill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39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790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7664" y="177281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907704" y="1196752"/>
            <a:ext cx="1941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Segoe Script" panose="020B0504020000000003" pitchFamily="34" charset="0"/>
              </a:rPr>
              <a:t>Д. Южная</a:t>
            </a:r>
            <a:endParaRPr lang="ru-RU" b="1" dirty="0">
              <a:latin typeface="Segoe Script" panose="020B05040200000000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4048" y="170080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Segoe Script" panose="020B0504020000000003" pitchFamily="34" charset="0"/>
              </a:rPr>
              <a:t>Д. Романово</a:t>
            </a:r>
            <a:endParaRPr lang="ru-RU" dirty="0">
              <a:latin typeface="Segoe Script" panose="020B05040200000000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64288" y="285293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Segoe Script" panose="020B0504020000000003" pitchFamily="34" charset="0"/>
              </a:rPr>
              <a:t>Д. Прогресс</a:t>
            </a:r>
            <a:endParaRPr lang="ru-RU" dirty="0">
              <a:latin typeface="Segoe Script" panose="020B05040200000000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46090" y="4641478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Segoe Script" panose="020B0504020000000003" pitchFamily="34" charset="0"/>
              </a:rPr>
              <a:t>Оз. </a:t>
            </a:r>
            <a:r>
              <a:rPr lang="ru-RU" sz="1600" dirty="0" err="1" smtClean="0">
                <a:latin typeface="Segoe Script" panose="020B0504020000000003" pitchFamily="34" charset="0"/>
              </a:rPr>
              <a:t>Муслимовское</a:t>
            </a:r>
            <a:endParaRPr lang="ru-RU" sz="1600" dirty="0" smtClean="0">
              <a:latin typeface="Segoe Script" panose="020B0504020000000003" pitchFamily="34" charset="0"/>
            </a:endParaRPr>
          </a:p>
          <a:p>
            <a:pPr algn="ctr"/>
            <a:r>
              <a:rPr lang="ru-RU" sz="1600" dirty="0" smtClean="0">
                <a:latin typeface="Segoe Script" panose="020B0504020000000003" pitchFamily="34" charset="0"/>
              </a:rPr>
              <a:t>(</a:t>
            </a:r>
            <a:r>
              <a:rPr lang="ru-RU" sz="1600" dirty="0" err="1" smtClean="0">
                <a:latin typeface="Segoe Script" panose="020B0504020000000003" pitchFamily="34" charset="0"/>
              </a:rPr>
              <a:t>Магометкуль</a:t>
            </a:r>
            <a:r>
              <a:rPr lang="ru-RU" sz="1600" dirty="0" smtClean="0">
                <a:latin typeface="Segoe Script" panose="020B0504020000000003" pitchFamily="34" charset="0"/>
              </a:rPr>
              <a:t>)</a:t>
            </a:r>
            <a:endParaRPr lang="ru-RU" sz="1600" dirty="0">
              <a:latin typeface="Segoe Script" panose="020B0504020000000003" pitchFamily="34" charset="0"/>
            </a:endParaRP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180900" y="32763"/>
            <a:ext cx="1712984" cy="2030832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 smtClean="0">
              <a:solidFill>
                <a:schemeClr val="tx2"/>
              </a:solidFill>
              <a:latin typeface="Segoe Script" panose="020B0504020000000003" pitchFamily="34" charset="0"/>
            </a:endParaRPr>
          </a:p>
          <a:p>
            <a:pPr algn="ctr"/>
            <a:endParaRPr lang="ru-RU" sz="1000" dirty="0">
              <a:solidFill>
                <a:schemeClr val="tx2"/>
              </a:solidFill>
              <a:latin typeface="Segoe Script" panose="020B0504020000000003" pitchFamily="34" charset="0"/>
            </a:endParaRPr>
          </a:p>
          <a:p>
            <a:pPr algn="ctr"/>
            <a:endParaRPr lang="ru-RU" sz="1000" dirty="0" smtClean="0">
              <a:solidFill>
                <a:schemeClr val="tx2"/>
              </a:solidFill>
              <a:latin typeface="Segoe Script" panose="020B0504020000000003" pitchFamily="34" charset="0"/>
            </a:endParaRPr>
          </a:p>
          <a:p>
            <a:pPr algn="ctr"/>
            <a:endParaRPr lang="ru-RU" sz="1000" dirty="0">
              <a:solidFill>
                <a:schemeClr val="tx2"/>
              </a:solidFill>
              <a:latin typeface="Segoe Script" panose="020B0504020000000003" pitchFamily="34" charset="0"/>
            </a:endParaRPr>
          </a:p>
          <a:p>
            <a:pPr algn="ctr"/>
            <a:endParaRPr lang="ru-RU" sz="1000" dirty="0" smtClean="0">
              <a:solidFill>
                <a:schemeClr val="tx2"/>
              </a:solidFill>
              <a:latin typeface="Segoe Script" panose="020B0504020000000003" pitchFamily="34" charset="0"/>
            </a:endParaRPr>
          </a:p>
          <a:p>
            <a:pPr algn="ctr"/>
            <a:r>
              <a:rPr lang="ru-RU" sz="1000" dirty="0" smtClean="0">
                <a:solidFill>
                  <a:schemeClr val="tx2"/>
                </a:solidFill>
                <a:latin typeface="Segoe Script" panose="020B0504020000000003" pitchFamily="34" charset="0"/>
              </a:rPr>
              <a:t>Деревню Южная украшает часовня</a:t>
            </a:r>
            <a:endParaRPr lang="ru-RU" sz="1000" dirty="0">
              <a:solidFill>
                <a:schemeClr val="tx2"/>
              </a:solidFill>
              <a:latin typeface="Segoe Script" panose="020B0504020000000003" pitchFamily="34" charset="0"/>
            </a:endParaRPr>
          </a:p>
        </p:txBody>
      </p:sp>
      <p:sp>
        <p:nvSpPr>
          <p:cNvPr id="9" name="Горизонтальный свиток 8"/>
          <p:cNvSpPr/>
          <p:nvPr/>
        </p:nvSpPr>
        <p:spPr>
          <a:xfrm>
            <a:off x="34754" y="3550271"/>
            <a:ext cx="2160240" cy="1790908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900" b="1" dirty="0">
                <a:solidFill>
                  <a:srgbClr val="1F497D"/>
                </a:solidFill>
                <a:latin typeface="Segoe Script" panose="020B050402000000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Жители нашей области                                                          </a:t>
            </a:r>
            <a:r>
              <a:rPr lang="ru-RU" sz="900" b="1" dirty="0" smtClean="0">
                <a:solidFill>
                  <a:srgbClr val="1F497D"/>
                </a:solidFill>
                <a:latin typeface="Segoe Script" panose="020B050402000000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знают </a:t>
            </a:r>
            <a:r>
              <a:rPr lang="ru-RU" sz="900" b="1" dirty="0">
                <a:solidFill>
                  <a:srgbClr val="1F497D"/>
                </a:solidFill>
                <a:latin typeface="Segoe Script" panose="020B050402000000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 д. </a:t>
            </a:r>
            <a:r>
              <a:rPr lang="ru-RU" sz="900" b="1" dirty="0" smtClean="0">
                <a:solidFill>
                  <a:srgbClr val="1F497D"/>
                </a:solidFill>
                <a:latin typeface="Segoe Script" panose="020B050402000000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Южная     </a:t>
            </a:r>
            <a:r>
              <a:rPr lang="ru-RU" sz="900" b="1" dirty="0">
                <a:solidFill>
                  <a:srgbClr val="1F497D"/>
                </a:solidFill>
                <a:latin typeface="Segoe Script" panose="020B050402000000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благодаря  </a:t>
            </a:r>
            <a:r>
              <a:rPr lang="ru-RU" sz="900" b="1" dirty="0" smtClean="0">
                <a:solidFill>
                  <a:srgbClr val="1F497D"/>
                </a:solidFill>
                <a:latin typeface="Segoe Script" panose="020B050402000000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озеру                                                                                                                                                                  </a:t>
            </a:r>
            <a:r>
              <a:rPr lang="ru-RU" sz="900" b="1" dirty="0" err="1" smtClean="0">
                <a:solidFill>
                  <a:srgbClr val="1F497D"/>
                </a:solidFill>
                <a:latin typeface="Segoe Script" panose="020B050402000000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Магометкуль</a:t>
            </a:r>
            <a:r>
              <a:rPr lang="ru-RU" sz="900" b="1" dirty="0" smtClean="0">
                <a:solidFill>
                  <a:srgbClr val="1F497D"/>
                </a:solidFill>
                <a:latin typeface="Segoe Script" panose="020B050402000000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900" b="1" dirty="0">
                <a:solidFill>
                  <a:srgbClr val="1F497D"/>
                </a:solidFill>
                <a:latin typeface="Segoe Script" panose="020B050402000000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вкусному</a:t>
            </a:r>
            <a:endParaRPr lang="ru-RU" sz="900" dirty="0">
              <a:latin typeface="Segoe Script" panose="020B05040200000000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900" b="1" dirty="0">
                <a:solidFill>
                  <a:srgbClr val="1F497D"/>
                </a:solidFill>
                <a:latin typeface="Segoe Script" panose="020B050402000000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желтому карасю, который там водится.</a:t>
            </a:r>
            <a:endParaRPr lang="ru-RU" sz="900" dirty="0">
              <a:latin typeface="Segoe Script" panose="020B0504020000000003" pitchFamily="34" charset="0"/>
            </a:endParaRP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5364088" y="4941168"/>
            <a:ext cx="3096343" cy="1916831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Горизонтальный свиток 11"/>
          <p:cNvSpPr/>
          <p:nvPr/>
        </p:nvSpPr>
        <p:spPr>
          <a:xfrm>
            <a:off x="4271632" y="2018763"/>
            <a:ext cx="2187276" cy="1914294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2"/>
                </a:solidFill>
                <a:latin typeface="Segoe Script" panose="020B0504020000000003" pitchFamily="34" charset="0"/>
              </a:rPr>
              <a:t>В четырех километрах от </a:t>
            </a:r>
            <a:r>
              <a:rPr lang="ru-RU" sz="900" dirty="0" smtClean="0">
                <a:solidFill>
                  <a:schemeClr val="tx2"/>
                </a:solidFill>
                <a:latin typeface="Segoe Script" panose="020B0504020000000003" pitchFamily="34" charset="0"/>
              </a:rPr>
              <a:t>деревни Романово </a:t>
            </a:r>
            <a:r>
              <a:rPr lang="ru-RU" sz="900" dirty="0">
                <a:solidFill>
                  <a:schemeClr val="tx2"/>
                </a:solidFill>
                <a:latin typeface="Segoe Script" panose="020B0504020000000003" pitchFamily="34" charset="0"/>
              </a:rPr>
              <a:t>проходил      Великий Сибирский тракт, «кандальный путь»</a:t>
            </a:r>
          </a:p>
        </p:txBody>
      </p:sp>
      <p:sp>
        <p:nvSpPr>
          <p:cNvPr id="14" name="Горизонтальный свиток 13"/>
          <p:cNvSpPr/>
          <p:nvPr/>
        </p:nvSpPr>
        <p:spPr>
          <a:xfrm>
            <a:off x="2233560" y="5335004"/>
            <a:ext cx="2527386" cy="1484705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chemeClr val="tx2"/>
                </a:solidFill>
                <a:latin typeface="Segoe Script" panose="020B0504020000000003" pitchFamily="34" charset="0"/>
              </a:rPr>
              <a:t>В древности территорию вокруг озера обживали кочевые племена. Вокруг озера расположено пять курганов- могильников</a:t>
            </a:r>
            <a:endParaRPr lang="ru-RU" sz="1050" dirty="0">
              <a:solidFill>
                <a:schemeClr val="tx2"/>
              </a:solidFill>
              <a:latin typeface="Segoe Script" panose="020B0504020000000003" pitchFamily="34" charset="0"/>
            </a:endParaRPr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5508104" y="220379"/>
            <a:ext cx="3384376" cy="1345705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i="1" dirty="0">
                <a:solidFill>
                  <a:schemeClr val="tx2"/>
                </a:solidFill>
                <a:latin typeface="Segoe Script" panose="020B0504020000000003" pitchFamily="34" charset="0"/>
              </a:rPr>
              <a:t>Ц</a:t>
            </a:r>
            <a:r>
              <a:rPr lang="ru-RU" sz="1050" i="1" dirty="0" smtClean="0">
                <a:solidFill>
                  <a:schemeClr val="tx2"/>
                </a:solidFill>
                <a:latin typeface="Segoe Script" panose="020B0504020000000003" pitchFamily="34" charset="0"/>
              </a:rPr>
              <a:t>ерковь Казанской</a:t>
            </a:r>
          </a:p>
          <a:p>
            <a:r>
              <a:rPr lang="ru-RU" sz="1050" i="1" dirty="0" smtClean="0">
                <a:solidFill>
                  <a:schemeClr val="tx2"/>
                </a:solidFill>
                <a:latin typeface="Segoe Script" panose="020B0504020000000003" pitchFamily="34" charset="0"/>
              </a:rPr>
              <a:t> </a:t>
            </a:r>
            <a:r>
              <a:rPr lang="ru-RU" sz="1050" i="1" dirty="0">
                <a:solidFill>
                  <a:schemeClr val="tx2"/>
                </a:solidFill>
                <a:latin typeface="Segoe Script" panose="020B0504020000000003" pitchFamily="34" charset="0"/>
              </a:rPr>
              <a:t>Божьей Матери  </a:t>
            </a:r>
            <a:endParaRPr lang="ru-RU" sz="1050" i="1" dirty="0" smtClean="0">
              <a:solidFill>
                <a:schemeClr val="tx2"/>
              </a:solidFill>
              <a:latin typeface="Segoe Script" panose="020B0504020000000003" pitchFamily="34" charset="0"/>
            </a:endParaRPr>
          </a:p>
          <a:p>
            <a:r>
              <a:rPr lang="ru-RU" sz="1050" i="1" dirty="0" smtClean="0">
                <a:solidFill>
                  <a:schemeClr val="tx2"/>
                </a:solidFill>
                <a:latin typeface="Segoe Script" panose="020B0504020000000003" pitchFamily="34" charset="0"/>
              </a:rPr>
              <a:t>в </a:t>
            </a:r>
            <a:r>
              <a:rPr lang="ru-RU" sz="1050" i="1" dirty="0">
                <a:solidFill>
                  <a:schemeClr val="tx2"/>
                </a:solidFill>
                <a:latin typeface="Segoe Script" panose="020B0504020000000003" pitchFamily="34" charset="0"/>
              </a:rPr>
              <a:t>с. </a:t>
            </a:r>
            <a:r>
              <a:rPr lang="ru-RU" sz="1050" i="1" dirty="0" smtClean="0">
                <a:solidFill>
                  <a:schemeClr val="tx2"/>
                </a:solidFill>
                <a:latin typeface="Segoe Script" panose="020B0504020000000003" pitchFamily="34" charset="0"/>
              </a:rPr>
              <a:t>Романово</a:t>
            </a:r>
            <a:endParaRPr lang="ru-RU" sz="1050" dirty="0">
              <a:solidFill>
                <a:schemeClr val="tx2"/>
              </a:solidFill>
              <a:latin typeface="Segoe Script" panose="020B0504020000000003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00292" y="336644"/>
            <a:ext cx="1706008" cy="11646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3573016"/>
            <a:ext cx="2376264" cy="133730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6486" y="255995"/>
            <a:ext cx="1336776" cy="8578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1403648" y="1988840"/>
            <a:ext cx="2736304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51188" algn="l"/>
              </a:tabLst>
            </a:pPr>
            <a:r>
              <a:rPr kumimoji="0" lang="ru-RU" sz="1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Script" pitchFamily="34" charset="0"/>
                <a:ea typeface="Calibri" pitchFamily="34" charset="0"/>
                <a:cs typeface="Times New Roman" pitchFamily="18" charset="0"/>
              </a:rPr>
              <a:t>В настоящее время Южное входит в </a:t>
            </a:r>
            <a:r>
              <a:rPr kumimoji="0" lang="ru-RU" sz="1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egoe Script" pitchFamily="34" charset="0"/>
                <a:ea typeface="Calibri" pitchFamily="34" charset="0"/>
                <a:cs typeface="Times New Roman" pitchFamily="18" charset="0"/>
              </a:rPr>
              <a:t>Зиновское</a:t>
            </a:r>
            <a:r>
              <a:rPr kumimoji="0" lang="ru-RU" sz="1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Script" pitchFamily="34" charset="0"/>
                <a:ea typeface="Calibri" pitchFamily="34" charset="0"/>
                <a:cs typeface="Times New Roman" pitchFamily="18" charset="0"/>
              </a:rPr>
              <a:t> сельское поселение. В деревне  по данным на 1.01.2017 г. </a:t>
            </a:r>
            <a:r>
              <a:rPr kumimoji="0" lang="ru-RU" sz="1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Segoe Script" pitchFamily="34" charset="0"/>
                <a:ea typeface="Calibri" pitchFamily="34" charset="0"/>
                <a:cs typeface="Times New Roman" pitchFamily="18" charset="0"/>
              </a:rPr>
              <a:t>99 </a:t>
            </a:r>
            <a:r>
              <a:rPr kumimoji="0" lang="ru-RU" sz="1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Script" pitchFamily="34" charset="0"/>
                <a:ea typeface="Calibri" pitchFamily="34" charset="0"/>
                <a:cs typeface="Times New Roman" pitchFamily="18" charset="0"/>
              </a:rPr>
              <a:t> дворов и </a:t>
            </a:r>
            <a:r>
              <a:rPr kumimoji="0" lang="ru-RU" sz="1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Segoe Script" pitchFamily="34" charset="0"/>
                <a:ea typeface="Calibri" pitchFamily="34" charset="0"/>
                <a:cs typeface="Times New Roman" pitchFamily="18" charset="0"/>
              </a:rPr>
              <a:t>278</a:t>
            </a:r>
            <a:r>
              <a:rPr kumimoji="0" lang="ru-RU" sz="1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Script" pitchFamily="34" charset="0"/>
                <a:ea typeface="Calibri" pitchFamily="34" charset="0"/>
                <a:cs typeface="Times New Roman" pitchFamily="18" charset="0"/>
              </a:rPr>
              <a:t>  жителей.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51188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7236296" y="3140968"/>
            <a:ext cx="1728192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000" i="1" dirty="0" smtClean="0">
                <a:latin typeface="Segoe Script" pitchFamily="34" charset="0"/>
                <a:ea typeface="Calibri" pitchFamily="34" charset="0"/>
                <a:cs typeface="Times New Roman" pitchFamily="18" charset="0"/>
              </a:rPr>
              <a:t>В </a:t>
            </a:r>
            <a:r>
              <a:rPr kumimoji="0" lang="ru-RU" sz="1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Script" pitchFamily="34" charset="0"/>
                <a:ea typeface="Calibri" pitchFamily="34" charset="0"/>
                <a:cs typeface="Times New Roman" pitchFamily="18" charset="0"/>
              </a:rPr>
              <a:t>Прогрессе </a:t>
            </a:r>
            <a:r>
              <a:rPr kumimoji="0" lang="ru-RU" sz="1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Segoe Script" pitchFamily="34" charset="0"/>
                <a:ea typeface="Calibri" pitchFamily="34" charset="0"/>
                <a:cs typeface="Times New Roman" pitchFamily="18" charset="0"/>
              </a:rPr>
              <a:t>106</a:t>
            </a:r>
            <a:r>
              <a:rPr kumimoji="0" lang="ru-RU" sz="1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Script" pitchFamily="34" charset="0"/>
                <a:ea typeface="Calibri" pitchFamily="34" charset="0"/>
                <a:cs typeface="Times New Roman" pitchFamily="18" charset="0"/>
              </a:rPr>
              <a:t> дворов и </a:t>
            </a:r>
            <a:r>
              <a:rPr kumimoji="0" lang="ru-RU" sz="1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Segoe Script" pitchFamily="34" charset="0"/>
                <a:ea typeface="Calibri" pitchFamily="34" charset="0"/>
                <a:cs typeface="Times New Roman" pitchFamily="18" charset="0"/>
              </a:rPr>
              <a:t>388 </a:t>
            </a:r>
            <a:r>
              <a:rPr kumimoji="0" lang="ru-RU" sz="1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Script" pitchFamily="34" charset="0"/>
                <a:ea typeface="Calibri" pitchFamily="34" charset="0"/>
                <a:cs typeface="Times New Roman" pitchFamily="18" charset="0"/>
              </a:rPr>
              <a:t>жителей.</a:t>
            </a:r>
            <a:r>
              <a:rPr kumimoji="0" lang="ru-RU" sz="1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1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Script" pitchFamily="34" charset="0"/>
                <a:ea typeface="Calibri" pitchFamily="34" charset="0"/>
                <a:cs typeface="Times New Roman" pitchFamily="18" charset="0"/>
              </a:rPr>
              <a:t>В деревне живут и работают хорошие люди ,которые своим трудом прославляют ее. 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8" name="Рисунок 1" descr="C:\Users\1\Downloads\513E1222929CF5B7773C8575AE1095F4.jpg"/>
          <p:cNvPicPr>
            <a:picLocks noChangeArrowheads="1"/>
          </p:cNvPicPr>
          <p:nvPr/>
        </p:nvPicPr>
        <p:blipFill>
          <a:blip r:embed="rId6" cstate="print"/>
          <a:srcRect l="-281" t="-951" r="-533" b="-1202"/>
          <a:stretch>
            <a:fillRect/>
          </a:stretch>
        </p:blipFill>
        <p:spPr bwMode="auto">
          <a:xfrm>
            <a:off x="467544" y="5229200"/>
            <a:ext cx="1682750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5508104" y="5276382"/>
            <a:ext cx="295232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Script" pitchFamily="34" charset="0"/>
                <a:ea typeface="Calibri" pitchFamily="34" charset="0"/>
                <a:cs typeface="Times New Roman" pitchFamily="18" charset="0"/>
              </a:rPr>
              <a:t>СПК «Садовод». 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Segoe Script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Script" pitchFamily="34" charset="0"/>
                <a:ea typeface="Calibri" pitchFamily="34" charset="0"/>
                <a:cs typeface="Times New Roman" pitchFamily="18" charset="0"/>
              </a:rPr>
              <a:t>Посевная площадь земель 2062 га, выращивают пшеницу, овес и ячмень. Развито скотоводство, 805 голов КРС, которые за месяц дают 166,6 тонн молока, а за год 2000 тонн отборного, вкусного и экологически чистого продукта!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Segoe Script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33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5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-3204863" y="-369332"/>
            <a:ext cx="13177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0"/>
            <a:ext cx="82089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atin typeface="Segoe Script" pitchFamily="34" charset="0"/>
                <a:cs typeface="Courier New" pitchFamily="49" charset="0"/>
              </a:rPr>
              <a:t>Деревенька моя…</a:t>
            </a:r>
          </a:p>
        </p:txBody>
      </p:sp>
      <p:pic>
        <p:nvPicPr>
          <p:cNvPr id="9" name="Рисунок 8" descr="image (8)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62488" y="2638679"/>
            <a:ext cx="3281920" cy="1811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Содержимое 4"/>
          <p:cNvSpPr txBox="1">
            <a:spLocks/>
          </p:cNvSpPr>
          <p:nvPr/>
        </p:nvSpPr>
        <p:spPr>
          <a:xfrm>
            <a:off x="-251179" y="2929875"/>
            <a:ext cx="5431103" cy="3653535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</a:t>
            </a:r>
            <a:r>
              <a:rPr kumimoji="0" lang="ru-RU" sz="3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egoe Script" pitchFamily="34" charset="0"/>
              </a:rPr>
              <a:t>Деревушки тёплое название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egoe Script" pitchFamily="34" charset="0"/>
              </a:rPr>
              <a:t>         Много лет меня к себе зовёт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egoe Script" pitchFamily="34" charset="0"/>
              </a:rPr>
              <a:t>         </a:t>
            </a:r>
            <a:r>
              <a:rPr kumimoji="0" lang="ru-RU" sz="3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Segoe Script" pitchFamily="34" charset="0"/>
              </a:rPr>
              <a:t>Южная,-мечты</a:t>
            </a:r>
            <a:r>
              <a:rPr kumimoji="0" lang="ru-RU" sz="3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egoe Script" pitchFamily="34" charset="0"/>
              </a:rPr>
              <a:t> </a:t>
            </a:r>
            <a:r>
              <a:rPr kumimoji="0" lang="ru-RU" sz="3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Segoe Script" pitchFamily="34" charset="0"/>
              </a:rPr>
              <a:t>мои,желания</a:t>
            </a:r>
            <a:r>
              <a:rPr kumimoji="0" lang="ru-RU" sz="3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egoe Script" pitchFamily="34" charset="0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egoe Script" pitchFamily="34" charset="0"/>
              </a:rPr>
              <a:t>         Там карась на озере клюёт.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egoe Script" pitchFamily="34" charset="0"/>
              </a:rPr>
              <a:t>          Поплавок запляшет под                        поклёвками,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egoe Script" pitchFamily="34" charset="0"/>
              </a:rPr>
              <a:t>          Мой садок заполнят караси.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egoe Script" pitchFamily="34" charset="0"/>
              </a:rPr>
              <a:t>       </a:t>
            </a:r>
            <a:r>
              <a:rPr kumimoji="0" lang="ru-RU" sz="3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Segoe Script" pitchFamily="34" charset="0"/>
              </a:rPr>
              <a:t>  </a:t>
            </a:r>
            <a:r>
              <a:rPr kumimoji="0" lang="ru-RU" sz="3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egoe Script" pitchFamily="34" charset="0"/>
              </a:rPr>
              <a:t>Я не буду их манить уловками,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egoe Script" pitchFamily="34" charset="0"/>
              </a:rPr>
              <a:t>          </a:t>
            </a:r>
            <a:r>
              <a:rPr kumimoji="0" lang="ru-RU" sz="3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Segoe Script" pitchFamily="34" charset="0"/>
              </a:rPr>
              <a:t> </a:t>
            </a:r>
            <a:r>
              <a:rPr kumimoji="0" lang="ru-RU" sz="3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egoe Script" pitchFamily="34" charset="0"/>
              </a:rPr>
              <a:t>Лишь смогу у озера просить…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egoe Script" pitchFamily="34" charset="0"/>
              </a:rPr>
              <a:t>                                            В.Ахтырский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Script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807" y="755164"/>
            <a:ext cx="3638181" cy="22168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27984" y="923330"/>
            <a:ext cx="41764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latin typeface="Segoe Script" pitchFamily="34" charset="0"/>
              </a:rPr>
              <a:t>Озеро </a:t>
            </a:r>
            <a:r>
              <a:rPr lang="ru-RU" b="1" dirty="0" err="1" smtClean="0">
                <a:latin typeface="Segoe Script" pitchFamily="34" charset="0"/>
              </a:rPr>
              <a:t>Лагышок</a:t>
            </a:r>
            <a:r>
              <a:rPr lang="ru-RU" b="1" dirty="0" smtClean="0">
                <a:latin typeface="Segoe Script" pitchFamily="34" charset="0"/>
              </a:rPr>
              <a:t> </a:t>
            </a:r>
            <a:r>
              <a:rPr lang="ru-RU" dirty="0" smtClean="0">
                <a:latin typeface="Segoe Script" pitchFamily="34" charset="0"/>
              </a:rPr>
              <a:t>- место</a:t>
            </a:r>
            <a:r>
              <a:rPr lang="ru-RU" dirty="0">
                <a:latin typeface="Segoe Script" pitchFamily="34" charset="0"/>
              </a:rPr>
              <a:t>, где первоначально была основана деревня, но по полету чаек с озера за лес, переселенцы обнаружили другое озеро и переселились к нему.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47265" y="4575982"/>
            <a:ext cx="3816424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 smtClean="0">
                <a:solidFill>
                  <a:prstClr val="black"/>
                </a:solidFill>
                <a:latin typeface="Segoe Script" pitchFamily="34" charset="0"/>
              </a:rPr>
              <a:t>Озеро </a:t>
            </a:r>
            <a:r>
              <a:rPr lang="ru-RU" sz="1900" dirty="0">
                <a:solidFill>
                  <a:prstClr val="black"/>
                </a:solidFill>
                <a:latin typeface="Segoe Script" pitchFamily="34" charset="0"/>
              </a:rPr>
              <a:t>Магомет-Куль Расположено на юге Тюменской области. Славится местным желтым карасем, который перезимовывает даже в сильные морозы.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5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-3204863" y="-369332"/>
            <a:ext cx="13177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0"/>
            <a:ext cx="82089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atin typeface="Segoe Script" pitchFamily="34" charset="0"/>
                <a:cs typeface="Courier New" pitchFamily="49" charset="0"/>
              </a:rPr>
              <a:t>Деревенька моя…</a:t>
            </a:r>
          </a:p>
        </p:txBody>
      </p:sp>
      <p:sp>
        <p:nvSpPr>
          <p:cNvPr id="12" name="Содержимое 4"/>
          <p:cNvSpPr txBox="1">
            <a:spLocks/>
          </p:cNvSpPr>
          <p:nvPr/>
        </p:nvSpPr>
        <p:spPr>
          <a:xfrm>
            <a:off x="809708" y="3789040"/>
            <a:ext cx="4137557" cy="28663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sz="2400" dirty="0">
                <a:latin typeface="Segoe Script" pitchFamily="34" charset="0"/>
              </a:rPr>
              <a:t>В 1893 году д. </a:t>
            </a:r>
            <a:r>
              <a:rPr lang="ru-RU" sz="2400" dirty="0" err="1">
                <a:latin typeface="Segoe Script" pitchFamily="34" charset="0"/>
              </a:rPr>
              <a:t>Куткина</a:t>
            </a:r>
            <a:r>
              <a:rPr lang="ru-RU" sz="2400" dirty="0">
                <a:latin typeface="Segoe Script" pitchFamily="34" charset="0"/>
              </a:rPr>
              <a:t> - это большой населенный пункт. В ней  проживало 595 жителей (111 дворов). Люди жили богато</a:t>
            </a:r>
            <a:endParaRPr lang="ru-RU" sz="3200" dirty="0">
              <a:solidFill>
                <a:schemeClr val="tx1">
                  <a:tint val="75000"/>
                </a:schemeClr>
              </a:solidFill>
              <a:latin typeface="Segoe Script" pitchFamily="34" charset="0"/>
            </a:endParaRPr>
          </a:p>
          <a:p>
            <a:pPr lvl="0" algn="ctr">
              <a:spcBef>
                <a:spcPct val="20000"/>
              </a:spcBef>
              <a:defRPr/>
            </a:pPr>
            <a:r>
              <a:rPr lang="ru-RU" sz="2400" dirty="0" smtClean="0">
                <a:latin typeface="Segoe Script" pitchFamily="34" charset="0"/>
              </a:rPr>
              <a:t>В </a:t>
            </a:r>
            <a:r>
              <a:rPr lang="ru-RU" sz="2400" dirty="0">
                <a:latin typeface="Segoe Script" pitchFamily="34" charset="0"/>
              </a:rPr>
              <a:t>деревне была своя маслодельня, мельница, завод по производству кирпича-сырца.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Scrip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5976" y="973501"/>
            <a:ext cx="41764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latin typeface="Segoe Script" pitchFamily="34" charset="0"/>
              </a:rPr>
              <a:t>Возможно </a:t>
            </a:r>
            <a:r>
              <a:rPr lang="ru-RU" b="1" dirty="0">
                <a:latin typeface="Segoe Script" pitchFamily="34" charset="0"/>
              </a:rPr>
              <a:t>основатели </a:t>
            </a:r>
            <a:r>
              <a:rPr lang="ru-RU" b="1" dirty="0" smtClean="0">
                <a:latin typeface="Segoe Script" pitchFamily="34" charset="0"/>
              </a:rPr>
              <a:t>деревни </a:t>
            </a:r>
            <a:r>
              <a:rPr lang="ru-RU" b="1" dirty="0" err="1" smtClean="0">
                <a:latin typeface="Segoe Script" pitchFamily="34" charset="0"/>
              </a:rPr>
              <a:t>Кутькино</a:t>
            </a:r>
            <a:r>
              <a:rPr lang="ru-RU" b="1" dirty="0" smtClean="0">
                <a:latin typeface="Segoe Script" pitchFamily="34" charset="0"/>
              </a:rPr>
              <a:t>-старообрядцы</a:t>
            </a:r>
            <a:r>
              <a:rPr lang="ru-RU" b="1" dirty="0">
                <a:latin typeface="Segoe Script" pitchFamily="34" charset="0"/>
              </a:rPr>
              <a:t>. За деревней находится старинное  </a:t>
            </a:r>
            <a:r>
              <a:rPr lang="ru-RU" b="1" dirty="0" err="1">
                <a:latin typeface="Segoe Script" pitchFamily="34" charset="0"/>
              </a:rPr>
              <a:t>двоеданское</a:t>
            </a:r>
            <a:r>
              <a:rPr lang="ru-RU" b="1" dirty="0">
                <a:latin typeface="Segoe Script" pitchFamily="34" charset="0"/>
              </a:rPr>
              <a:t>  кладбище. Переселенцы с запада облюбовали место для строительства своих жилищ из-за его изолированности от центра непроходимыми лесами.</a:t>
            </a:r>
          </a:p>
          <a:p>
            <a:pPr lvl="0"/>
            <a:endParaRPr lang="ru-RU" dirty="0">
              <a:latin typeface="Segoe Script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887" y="629221"/>
            <a:ext cx="3664941" cy="31096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1224" y="3934079"/>
            <a:ext cx="3133616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2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909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 descr="C:\Users\User\Desktop\Все мамино\церковь\Фоточасовни\Престольный праздник 6.05.16\DSCN46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10" y="4117431"/>
            <a:ext cx="2952328" cy="2628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sobor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2376264" cy="3888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33823" y="148281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Segoe Script" pitchFamily="34" charset="0"/>
              </a:rPr>
              <a:t>Часовня в деревне Южная</a:t>
            </a:r>
            <a:endParaRPr lang="ru-RU" sz="3200" b="1" dirty="0">
              <a:latin typeface="Segoe Script" pitchFamily="34" charset="0"/>
            </a:endParaRPr>
          </a:p>
        </p:txBody>
      </p:sp>
      <p:pic>
        <p:nvPicPr>
          <p:cNvPr id="6" name="Picture 4" descr="часовенка (1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764704"/>
            <a:ext cx="2458367" cy="327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User\Desktop\Символы региона\dk 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833664"/>
            <a:ext cx="2736304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2483768" y="692696"/>
            <a:ext cx="3888432" cy="3231483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Script" pitchFamily="34" charset="0"/>
              </a:rPr>
              <a:t>Архивные сведения: «Церковь в деревне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Script" pitchFamily="34" charset="0"/>
              </a:rPr>
              <a:t>Кутькино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Script" pitchFamily="34" charset="0"/>
              </a:rPr>
              <a:t>, приписанная к Романовской, деревянная, построена прихожанами в 1889 году. В ней один престол во имя святого Великомученика Георгия. В деревне имеется церковно-приходская школа, открыта первой в Тобольской епархии в 1889 году (с 1902 года школа грамоты)».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Script" pitchFamily="34" charset="0"/>
              </a:rPr>
              <a:t>   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23829" y="3830842"/>
            <a:ext cx="352839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7FD13B"/>
              </a:buClr>
              <a:buSzPct val="70000"/>
            </a:pPr>
            <a:r>
              <a:rPr lang="ru-RU" altLang="ru-RU" sz="1700" dirty="0" smtClean="0">
                <a:solidFill>
                  <a:prstClr val="white"/>
                </a:solidFill>
                <a:latin typeface="Segoe Script" pitchFamily="34" charset="0"/>
              </a:rPr>
              <a:t>  </a:t>
            </a:r>
          </a:p>
          <a:p>
            <a:pPr lvl="0" algn="ctr">
              <a:buClr>
                <a:srgbClr val="7FD13B"/>
              </a:buClr>
              <a:buSzPct val="70000"/>
            </a:pPr>
            <a:r>
              <a:rPr lang="ru-RU" altLang="ru-RU" sz="1700" dirty="0" smtClean="0">
                <a:solidFill>
                  <a:prstClr val="white"/>
                </a:solidFill>
                <a:latin typeface="Segoe Script" pitchFamily="34" charset="0"/>
              </a:rPr>
              <a:t> </a:t>
            </a:r>
            <a:r>
              <a:rPr lang="ru-RU" altLang="ru-RU" sz="1700" dirty="0">
                <a:latin typeface="Segoe Script" pitchFamily="34" charset="0"/>
              </a:rPr>
              <a:t>Внешний вид </a:t>
            </a:r>
            <a:r>
              <a:rPr lang="ru-RU" altLang="ru-RU" sz="1700" dirty="0" err="1">
                <a:latin typeface="Segoe Script" pitchFamily="34" charset="0"/>
              </a:rPr>
              <a:t>Кутькинской</a:t>
            </a:r>
            <a:r>
              <a:rPr lang="ru-RU" altLang="ru-RU" sz="1700" dirty="0">
                <a:latin typeface="Segoe Script" pitchFamily="34" charset="0"/>
              </a:rPr>
              <a:t> церкви походил на Сретенскую часовню г. Ялуторовска, поэтому после строительства собора, ее перенесли в деревню Южная</a:t>
            </a:r>
            <a:r>
              <a:rPr lang="ru-RU" altLang="ru-RU" dirty="0">
                <a:latin typeface="Segoe Script" pitchFamily="34" charset="0"/>
              </a:rPr>
              <a:t>. </a:t>
            </a:r>
            <a:endParaRPr lang="ru-RU" altLang="ru-RU" dirty="0" smtClean="0">
              <a:latin typeface="Segoe Scrip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32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11560" y="188640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Segoe Script" pitchFamily="34" charset="0"/>
              </a:rPr>
              <a:t>Тайна кургана у озера </a:t>
            </a:r>
            <a:r>
              <a:rPr lang="ru-RU" sz="2800" b="1" dirty="0" err="1" smtClean="0">
                <a:latin typeface="Segoe Script" pitchFamily="34" charset="0"/>
              </a:rPr>
              <a:t>Магометкуль</a:t>
            </a:r>
            <a:r>
              <a:rPr lang="ru-RU" sz="2800" b="1" dirty="0" smtClean="0">
                <a:latin typeface="Segoe Script" pitchFamily="34" charset="0"/>
              </a:rPr>
              <a:t>.</a:t>
            </a:r>
            <a:endParaRPr lang="ru-RU" sz="2800" b="1" dirty="0">
              <a:latin typeface="Segoe Scrip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7704" y="1340768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683568" y="836712"/>
            <a:ext cx="482453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Script" pitchFamily="34" charset="0"/>
                <a:ea typeface="Calibri" pitchFamily="34" charset="0"/>
                <a:cs typeface="Times New Roman" pitchFamily="18" charset="0"/>
              </a:rPr>
              <a:t>Территорию  вокруг озера обживали  племена в древности. Вокруг озера расположено пять курганов –могильников.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Segoe Script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292080" y="620688"/>
            <a:ext cx="3672706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3347864" y="2354397"/>
            <a:ext cx="554461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Script" pitchFamily="34" charset="0"/>
                <a:ea typeface="Calibri" pitchFamily="34" charset="0"/>
                <a:cs typeface="Times New Roman" pitchFamily="18" charset="0"/>
              </a:rPr>
              <a:t>По результатам раскопок 1999г.археолога А.А. Ткачева, в первом кургане похоронен вождь племени мало изученной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egoe Script" pitchFamily="34" charset="0"/>
                <a:ea typeface="Calibri" pitchFamily="34" charset="0"/>
                <a:cs typeface="Times New Roman" pitchFamily="18" charset="0"/>
              </a:rPr>
              <a:t>гороховской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Script" pitchFamily="34" charset="0"/>
                <a:ea typeface="Calibri" pitchFamily="34" charset="0"/>
                <a:cs typeface="Times New Roman" pitchFamily="18" charset="0"/>
              </a:rPr>
              <a:t> культуры. Захоронение датируется 3-4 в. До н.э.  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Segoe Script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88840"/>
            <a:ext cx="2016224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40968"/>
            <a:ext cx="2448272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2627784" y="3933056"/>
            <a:ext cx="532859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Script" pitchFamily="34" charset="0"/>
                <a:ea typeface="Calibri" pitchFamily="34" charset="0"/>
                <a:cs typeface="Times New Roman" pitchFamily="18" charset="0"/>
              </a:rPr>
              <a:t>Наиболее ценной находкой является железный кинжал и позолоченные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egoe Script" pitchFamily="34" charset="0"/>
                <a:ea typeface="Calibri" pitchFamily="34" charset="0"/>
                <a:cs typeface="Times New Roman" pitchFamily="18" charset="0"/>
              </a:rPr>
              <a:t>псолия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Script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Segoe Script" pitchFamily="34" charset="0"/>
              <a:cs typeface="Arial" pitchFamily="34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941168"/>
            <a:ext cx="3744416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797152"/>
            <a:ext cx="3240360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909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331640" y="188640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Segoe Script" pitchFamily="34" charset="0"/>
              </a:rPr>
              <a:t>Школа в деревне Южная</a:t>
            </a:r>
            <a:endParaRPr lang="ru-RU" sz="3200" b="1" dirty="0">
              <a:latin typeface="Segoe Script" pitchFamily="34" charset="0"/>
            </a:endParaRP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2483768" y="692696"/>
            <a:ext cx="6048672" cy="323148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Script" pitchFamily="34" charset="0"/>
              </a:rPr>
              <a:t>Романовский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Script" pitchFamily="34" charset="0"/>
              </a:rPr>
              <a:t> </a:t>
            </a:r>
            <a:r>
              <a:rPr kumimoji="0" lang="ru-RU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Script" pitchFamily="34" charset="0"/>
              </a:rPr>
              <a:t>священние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Script" pitchFamily="34" charset="0"/>
              </a:rPr>
              <a:t> Е.В. Ландышев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Script" pitchFamily="34" charset="0"/>
              </a:rPr>
              <a:t>в 1889 году добился разрешения на строительство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Script" pitchFamily="34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Script" pitchFamily="34" charset="0"/>
              </a:rPr>
              <a:t>церкви-школы</a:t>
            </a:r>
            <a:r>
              <a:rPr lang="ru-RU" sz="2000" dirty="0" smtClean="0">
                <a:latin typeface="Segoe Script" pitchFamily="34" charset="0"/>
              </a:rPr>
              <a:t>. Он вел службу и занятия в школе. Первой учительницей была Клавдия </a:t>
            </a:r>
            <a:r>
              <a:rPr lang="ru-RU" sz="2000" dirty="0">
                <a:latin typeface="Segoe Script" pitchFamily="34" charset="0"/>
              </a:rPr>
              <a:t>Николаевская. Священник был репрессирован в 1917 году, а в 1937 году расстрелян в Барнауле.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Script" pitchFamily="34" charset="0"/>
              </a:rPr>
              <a:t>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83768" y="2969599"/>
            <a:ext cx="3384376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7FD13B"/>
              </a:buClr>
              <a:buSzPct val="70000"/>
            </a:pPr>
            <a:r>
              <a:rPr lang="ru-RU" altLang="ru-RU" sz="1700" dirty="0" smtClean="0">
                <a:solidFill>
                  <a:prstClr val="white"/>
                </a:solidFill>
                <a:latin typeface="Segoe Script" pitchFamily="34" charset="0"/>
              </a:rPr>
              <a:t>  </a:t>
            </a:r>
          </a:p>
          <a:p>
            <a:pPr lvl="0" algn="ctr">
              <a:buClr>
                <a:srgbClr val="7FD13B"/>
              </a:buClr>
              <a:buSzPct val="70000"/>
            </a:pPr>
            <a:r>
              <a:rPr lang="ru-RU" altLang="ru-RU" sz="1700" dirty="0" smtClean="0">
                <a:solidFill>
                  <a:prstClr val="white"/>
                </a:solidFill>
                <a:latin typeface="Segoe Script" pitchFamily="34" charset="0"/>
              </a:rPr>
              <a:t> </a:t>
            </a:r>
            <a:r>
              <a:rPr lang="ru-RU" altLang="ru-RU" sz="1700" dirty="0">
                <a:latin typeface="Segoe Script" pitchFamily="34" charset="0"/>
              </a:rPr>
              <a:t> В 1928 году построена </a:t>
            </a:r>
            <a:r>
              <a:rPr lang="ru-RU" altLang="ru-RU" sz="1700" dirty="0" err="1">
                <a:latin typeface="Segoe Script" pitchFamily="34" charset="0"/>
              </a:rPr>
              <a:t>Кутькинская</a:t>
            </a:r>
            <a:r>
              <a:rPr lang="ru-RU" altLang="ru-RU" sz="1700" dirty="0">
                <a:latin typeface="Segoe Script" pitchFamily="34" charset="0"/>
              </a:rPr>
              <a:t> начальная школа. В ней располагался сельский  клуб, библиотека. В 1965г. школа переоборудована под восьмилетнюю</a:t>
            </a:r>
            <a:r>
              <a:rPr lang="ru-RU" altLang="ru-RU" dirty="0" smtClean="0">
                <a:latin typeface="Segoe Script" pitchFamily="34" charset="0"/>
              </a:rPr>
              <a:t>. </a:t>
            </a:r>
          </a:p>
          <a:p>
            <a:pPr lvl="0" algn="ctr">
              <a:buClr>
                <a:srgbClr val="7FD13B"/>
              </a:buClr>
              <a:buSzPct val="70000"/>
            </a:pPr>
            <a:r>
              <a:rPr lang="ru-RU" altLang="ru-RU" dirty="0">
                <a:latin typeface="Segoe Script" pitchFamily="34" charset="0"/>
              </a:rPr>
              <a:t>Современное здание школы построено в 2000 г. Сейчас это средняя школа</a:t>
            </a:r>
            <a:endParaRPr lang="ru-RU" altLang="ru-RU" dirty="0" smtClean="0">
              <a:latin typeface="Segoe Script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692696"/>
            <a:ext cx="2332903" cy="21581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9574" y="3284984"/>
            <a:ext cx="3149475" cy="187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148" y="4578467"/>
            <a:ext cx="2571646" cy="162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820739" y="115888"/>
            <a:ext cx="7999734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latin typeface="Segoe Script" pitchFamily="34" charset="0"/>
              </a:rPr>
              <a:t>Сельская библиотека </a:t>
            </a:r>
            <a:r>
              <a:rPr lang="ru-RU" altLang="ru-RU" sz="2800" b="1" dirty="0">
                <a:latin typeface="Segoe Script" pitchFamily="34" charset="0"/>
              </a:rPr>
              <a:t>в </a:t>
            </a:r>
            <a:r>
              <a:rPr lang="ru-RU" altLang="ru-RU" sz="2800" b="1" dirty="0" smtClean="0">
                <a:latin typeface="Segoe Script" pitchFamily="34" charset="0"/>
              </a:rPr>
              <a:t>д.Южной.</a:t>
            </a:r>
            <a:endParaRPr lang="ru-RU" altLang="ru-RU" sz="2800" b="1" dirty="0">
              <a:latin typeface="Segoe Script" pitchFamily="34" charset="0"/>
            </a:endParaRPr>
          </a:p>
        </p:txBody>
      </p:sp>
      <p:pic>
        <p:nvPicPr>
          <p:cNvPr id="4" name="Picture 2" descr="I:\Фото учителя 8-яя школа\СТАРАЯ ШКОЛА ФОТО\DSCN08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548680"/>
            <a:ext cx="3059832" cy="2557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0" descr="I:\скан фото\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548680"/>
            <a:ext cx="2017365" cy="31721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979712" y="764704"/>
            <a:ext cx="3888432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dirty="0" smtClean="0">
                <a:latin typeface="Segoe Script" pitchFamily="34" charset="0"/>
              </a:rPr>
              <a:t>Первым библиотекарем в деревне была </a:t>
            </a:r>
            <a:r>
              <a:rPr lang="ru-RU" altLang="ru-RU" dirty="0">
                <a:latin typeface="Segoe Script" pitchFamily="34" charset="0"/>
              </a:rPr>
              <a:t>Серебрянникова Валентина Александровна. Закончив Тобольское культпросвет училище в 1956г., по распределению из отдела культуры ее </a:t>
            </a:r>
            <a:r>
              <a:rPr lang="ru-RU" altLang="ru-RU" dirty="0" smtClean="0">
                <a:latin typeface="Segoe Script" pitchFamily="34" charset="0"/>
              </a:rPr>
              <a:t>направили </a:t>
            </a:r>
            <a:r>
              <a:rPr lang="ru-RU" altLang="ru-RU" dirty="0">
                <a:latin typeface="Segoe Script" pitchFamily="34" charset="0"/>
              </a:rPr>
              <a:t>в </a:t>
            </a:r>
            <a:r>
              <a:rPr lang="ru-RU" altLang="ru-RU" dirty="0" err="1">
                <a:latin typeface="Segoe Script" pitchFamily="34" charset="0"/>
              </a:rPr>
              <a:t>д.Кутькино</a:t>
            </a:r>
            <a:r>
              <a:rPr lang="ru-RU" altLang="ru-RU" dirty="0">
                <a:latin typeface="Segoe Script" pitchFamily="34" charset="0"/>
              </a:rPr>
              <a:t> (ныне Южная). Здание </a:t>
            </a:r>
            <a:r>
              <a:rPr lang="ru-RU" altLang="ru-RU" dirty="0">
                <a:solidFill>
                  <a:srgbClr val="000000"/>
                </a:solidFill>
                <a:latin typeface="Segoe Script" pitchFamily="34" charset="0"/>
              </a:rPr>
              <a:t>библиотеки тогда находилось в старой школе 1928г. </a:t>
            </a:r>
            <a:r>
              <a:rPr lang="ru-RU" altLang="ru-RU" dirty="0" smtClean="0">
                <a:solidFill>
                  <a:srgbClr val="000000"/>
                </a:solidFill>
                <a:latin typeface="Segoe Script" pitchFamily="34" charset="0"/>
              </a:rPr>
              <a:t>постройки</a:t>
            </a:r>
            <a:r>
              <a:rPr lang="ru-RU" altLang="ru-RU" dirty="0">
                <a:solidFill>
                  <a:srgbClr val="000000"/>
                </a:solidFill>
                <a:latin typeface="Segoe Script" pitchFamily="34" charset="0"/>
              </a:rPr>
              <a:t>. </a:t>
            </a:r>
          </a:p>
          <a:p>
            <a:pPr algn="ctr" eaLnBrk="1" hangingPunct="1"/>
            <a:r>
              <a:rPr lang="ru-RU" altLang="ru-RU" dirty="0">
                <a:solidFill>
                  <a:srgbClr val="000000"/>
                </a:solidFill>
                <a:latin typeface="Segoe Script" pitchFamily="34" charset="0"/>
              </a:rPr>
              <a:t>     </a:t>
            </a:r>
            <a:endParaRPr lang="ru-RU" altLang="ru-RU" dirty="0">
              <a:latin typeface="Segoe Script" pitchFamily="34" charset="0"/>
            </a:endParaRPr>
          </a:p>
        </p:txBody>
      </p:sp>
      <p:pic>
        <p:nvPicPr>
          <p:cNvPr id="7" name="Picture 5" descr="J:\скан ЕН\5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4026316"/>
            <a:ext cx="3392810" cy="2595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187624" y="4269532"/>
            <a:ext cx="4464495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dirty="0">
                <a:solidFill>
                  <a:srgbClr val="000000"/>
                </a:solidFill>
                <a:latin typeface="Segoe Script" pitchFamily="34" charset="0"/>
              </a:rPr>
              <a:t>Зона обслуживания библиотеки была большая: Русский </a:t>
            </a:r>
            <a:r>
              <a:rPr lang="ru-RU" altLang="ru-RU" dirty="0" err="1">
                <a:solidFill>
                  <a:srgbClr val="000000"/>
                </a:solidFill>
                <a:latin typeface="Segoe Script" pitchFamily="34" charset="0"/>
              </a:rPr>
              <a:t>Сингуль</a:t>
            </a:r>
            <a:r>
              <a:rPr lang="ru-RU" altLang="ru-RU" dirty="0">
                <a:solidFill>
                  <a:srgbClr val="000000"/>
                </a:solidFill>
                <a:latin typeface="Segoe Script" pitchFamily="34" charset="0"/>
              </a:rPr>
              <a:t>, </a:t>
            </a:r>
            <a:r>
              <a:rPr lang="ru-RU" altLang="ru-RU" dirty="0" err="1">
                <a:solidFill>
                  <a:srgbClr val="000000"/>
                </a:solidFill>
                <a:latin typeface="Segoe Script" pitchFamily="34" charset="0"/>
              </a:rPr>
              <a:t>Менгар</a:t>
            </a:r>
            <a:r>
              <a:rPr lang="ru-RU" altLang="ru-RU" dirty="0">
                <a:solidFill>
                  <a:srgbClr val="000000"/>
                </a:solidFill>
                <a:latin typeface="Segoe Script" pitchFamily="34" charset="0"/>
              </a:rPr>
              <a:t>, Аул, Романово. Книги приходилось доставлять на лошади. Численность читателей составляла около 500 человек. Книга выдача – около 11 тысяч экземпляров. </a:t>
            </a:r>
          </a:p>
          <a:p>
            <a:pPr eaLnBrk="1" hangingPunct="1"/>
            <a:r>
              <a:rPr lang="ru-RU" altLang="ru-RU" dirty="0">
                <a:solidFill>
                  <a:srgbClr val="000000"/>
                </a:solidFill>
                <a:latin typeface="Segoe Script" pitchFamily="34" charset="0"/>
              </a:rPr>
              <a:t>  </a:t>
            </a:r>
            <a:endParaRPr lang="ru-RU" altLang="ru-RU" dirty="0">
              <a:latin typeface="Segoe Scrip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1214</TotalTime>
  <Words>1475</Words>
  <Application>Microsoft Office PowerPoint</Application>
  <PresentationFormat>Экран (4:3)</PresentationFormat>
  <Paragraphs>145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</vt:lpstr>
      <vt:lpstr>Bookman Old Style</vt:lpstr>
      <vt:lpstr>Calibri</vt:lpstr>
      <vt:lpstr>Courier New</vt:lpstr>
      <vt:lpstr>Segoe Script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Учитель</cp:lastModifiedBy>
  <cp:revision>69</cp:revision>
  <dcterms:created xsi:type="dcterms:W3CDTF">2017-02-27T06:20:17Z</dcterms:created>
  <dcterms:modified xsi:type="dcterms:W3CDTF">2017-09-21T10:28:13Z</dcterms:modified>
</cp:coreProperties>
</file>