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87C1A-0C76-4FCD-A85B-A8A070B5B4F9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A06B3-BEC6-444B-84EC-5F4CC5AF3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069554"/>
              </p:ext>
            </p:extLst>
          </p:nvPr>
        </p:nvGraphicFramePr>
        <p:xfrm>
          <a:off x="642910" y="1142984"/>
          <a:ext cx="8215370" cy="10579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53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2149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КАЛЕНДАРЬ – ЦИКЛОГРАММА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ОБРАЗОВАТЕЛЬНЫХ СОБЫТИЙ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 2017 – 2018 УЧЕБНЫЙ ГОД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ПРИУРОЧЕННЫХ К ГОСУДАРСТВЕННЫМ И НАЦИОНАЛЬНЫМ ПРАЗДНИКАМ РОССИИ, РЕГИОНАЛЬНЫМ ПАМЯТНЫМ ДАТАМ, 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СОБЫТИЯМ МУНИЦИПАЛЬНОГО УРОВНЯ И ШКОЛЬНОГО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Тюменская область, Ялуторовский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район,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с. Ивановка 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149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100" b="1" u="sng" dirty="0"/>
              <a:t>Филиал МАОУ «Новоатьяловская СОШ»</a:t>
            </a:r>
            <a:br>
              <a:rPr lang="ru-RU" sz="1100" b="1" u="sng" dirty="0"/>
            </a:br>
            <a:r>
              <a:rPr lang="ru-RU" sz="1100" b="1" u="sng" dirty="0"/>
              <a:t>«Ивановская средняя общеобразовательная школа»</a:t>
            </a:r>
            <a:r>
              <a:rPr lang="ru-RU" sz="1100" dirty="0"/>
              <a:t/>
            </a:r>
            <a:br>
              <a:rPr lang="ru-RU" sz="1100" dirty="0"/>
            </a:br>
            <a:r>
              <a:rPr lang="ru-RU" sz="1100" dirty="0"/>
              <a:t>Юридический адрес: ул. Школьная, д. 20, с. Новоатьялово, Ялуторовский р-н, Тюменская </a:t>
            </a:r>
            <a:r>
              <a:rPr lang="ru-RU" sz="1100" dirty="0" err="1"/>
              <a:t>обл</a:t>
            </a:r>
            <a:r>
              <a:rPr lang="ru-RU" sz="1100" dirty="0"/>
              <a:t>, 627050</a:t>
            </a:r>
            <a:br>
              <a:rPr lang="ru-RU" sz="1100" dirty="0"/>
            </a:br>
            <a:r>
              <a:rPr lang="ru-RU" sz="1100" dirty="0"/>
              <a:t>тел./факс 8 (34535) 34-1-60,  e-</a:t>
            </a:r>
            <a:r>
              <a:rPr lang="ru-RU" sz="1100" dirty="0" err="1"/>
              <a:t>mail</a:t>
            </a:r>
            <a:r>
              <a:rPr lang="ru-RU" sz="1100" dirty="0"/>
              <a:t>: novoat_school@inbox.ru</a:t>
            </a:r>
            <a:br>
              <a:rPr lang="ru-RU" sz="1100" dirty="0"/>
            </a:br>
            <a:r>
              <a:rPr lang="ru-RU" sz="1100" dirty="0"/>
              <a:t>Фактический адрес: ул. Новая, д. 2 «а», с. Ивановка, Ялуторовский р-н, Тюменская обл., 627048</a:t>
            </a:r>
            <a:br>
              <a:rPr lang="ru-RU" sz="1100" dirty="0"/>
            </a:br>
            <a:r>
              <a:rPr lang="ru-RU" sz="1100" dirty="0"/>
              <a:t>Тел./факс 8 (34535) 92-1-31/92-1-30, e-</a:t>
            </a:r>
            <a:r>
              <a:rPr lang="ru-RU" sz="1100" dirty="0" err="1"/>
              <a:t>mail</a:t>
            </a:r>
            <a:r>
              <a:rPr lang="ru-RU" sz="1100" dirty="0"/>
              <a:t>: ivanovka51@mail.ru</a:t>
            </a:r>
            <a:br>
              <a:rPr lang="ru-RU" sz="1100" dirty="0"/>
            </a:br>
            <a:r>
              <a:rPr lang="ru-RU" sz="1100" dirty="0"/>
              <a:t>ОКПО 45782046, ОГРН 1027201465741, ИНН/КПП 7228005312/720701001</a:t>
            </a:r>
            <a:br>
              <a:rPr lang="ru-RU" sz="1100" dirty="0"/>
            </a:br>
            <a:endParaRPr lang="ru-RU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9873"/>
              </p:ext>
            </p:extLst>
          </p:nvPr>
        </p:nvGraphicFramePr>
        <p:xfrm>
          <a:off x="357189" y="243745"/>
          <a:ext cx="8572530" cy="612243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861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19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29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8251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4342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7559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76180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Май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2018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« Помним дни былые» </a:t>
                      </a:r>
                      <a:endParaRPr lang="ru-RU" sz="24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4265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день смотра песни и строя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Классные часы «береги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свою планету</a:t>
                      </a:r>
                      <a:b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</a:b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«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3441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Акция «подарок ветерану»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2958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r>
                        <a:rPr lang="ru-RU" sz="1800" kern="1200" dirty="0" smtClean="0"/>
                        <a:t> </a:t>
                      </a:r>
                      <a:r>
                        <a:rPr lang="ru-RU" sz="1000" kern="1200" dirty="0" smtClean="0"/>
                        <a:t>День Победы советского народа в Великой Отечественной войне 1941–1945 годов </a:t>
                      </a:r>
                      <a:endParaRPr lang="ru-RU" sz="1000" kern="120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000" b="1" kern="1200" dirty="0" smtClean="0">
                          <a:solidFill>
                            <a:srgbClr val="7030A0"/>
                          </a:solidFill>
                        </a:rPr>
                        <a:t>- Митинг</a:t>
                      </a:r>
                      <a:r>
                        <a:rPr lang="ru-RU" sz="1000" b="1" kern="1200" baseline="0" dirty="0" smtClean="0">
                          <a:solidFill>
                            <a:srgbClr val="7030A0"/>
                          </a:solidFill>
                        </a:rPr>
                        <a:t> «память»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562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/>
                        <a:t>День славянской письменности и культуры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1462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Последний звонок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 </a:t>
                      </a:r>
                    </a:p>
                    <a:p>
                      <a:r>
                        <a:rPr lang="ru-RU" sz="105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День защиты</a:t>
                      </a:r>
                      <a:r>
                        <a:rPr lang="ru-RU" sz="1050" b="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детей</a:t>
                      </a:r>
                      <a:endParaRPr lang="ru-RU" sz="1050" b="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1363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  <a:p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7060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260878"/>
              </p:ext>
            </p:extLst>
          </p:nvPr>
        </p:nvGraphicFramePr>
        <p:xfrm>
          <a:off x="214280" y="285729"/>
          <a:ext cx="8715437" cy="640102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959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87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72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0019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847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Сентябрь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2017</a:t>
                      </a:r>
                      <a:r>
                        <a:rPr lang="ru-RU" sz="2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месячник «внимание –дети»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724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  <a:endParaRPr lang="ru-RU" sz="105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050" b="1" dirty="0" smtClean="0">
                          <a:solidFill>
                            <a:schemeClr val="tx1"/>
                          </a:solidFill>
                        </a:rPr>
                        <a:t>«Акция желтый лист»</a:t>
                      </a:r>
                      <a:endParaRPr lang="ru-RU" sz="105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50" dirty="0" smtClean="0"/>
                        <a:t>Августовская конференция</a:t>
                      </a:r>
                      <a:endParaRPr lang="ru-RU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r>
                        <a:rPr lang="ru-RU" dirty="0" smtClean="0"/>
                        <a:t> </a:t>
                      </a:r>
                      <a:r>
                        <a:rPr lang="ru-RU" sz="1000" kern="1200" dirty="0" smtClean="0"/>
                        <a:t>200 лет со дня рождения Алексея Константиновича Толстого, русского поэта, писателя, драматурга (1817 г.)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50" kern="1200" dirty="0" smtClean="0"/>
                        <a:t>Неделя безопасности</a:t>
                      </a:r>
                      <a:endParaRPr lang="ru-RU" sz="105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7442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50" kern="1200" dirty="0" smtClean="0"/>
                        <a:t>Неделя безопасности</a:t>
                      </a:r>
                      <a:endParaRPr lang="ru-RU" sz="105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</a:rPr>
                        <a:t>День дошкольного</a:t>
                      </a:r>
                      <a:r>
                        <a:rPr lang="ru-RU" sz="1050" b="1" baseline="0" dirty="0" smtClean="0">
                          <a:solidFill>
                            <a:srgbClr val="002060"/>
                          </a:solidFill>
                        </a:rPr>
                        <a:t> работника </a:t>
                      </a:r>
                      <a:endParaRPr lang="ru-RU" sz="105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93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/>
                        <a:t>Неделя безопасности</a:t>
                      </a:r>
                      <a:endParaRPr lang="ru-RU" sz="1000" dirty="0" smtClean="0"/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3778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День знаний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8  </a:t>
                      </a:r>
                      <a:r>
                        <a:rPr lang="ru-RU" sz="900" kern="1200" dirty="0" smtClean="0"/>
                        <a:t>205 лет со дня Бородинского сражения рус. армии под </a:t>
                      </a:r>
                      <a:r>
                        <a:rPr lang="ru-RU" sz="900" kern="1200" dirty="0" err="1" smtClean="0"/>
                        <a:t>коман</a:t>
                      </a:r>
                      <a:r>
                        <a:rPr lang="ru-RU" sz="900" kern="1200" dirty="0" smtClean="0"/>
                        <a:t>.</a:t>
                      </a:r>
                      <a:r>
                        <a:rPr lang="ru-RU" sz="900" kern="1200" baseline="0" dirty="0" smtClean="0"/>
                        <a:t> </a:t>
                      </a:r>
                      <a:r>
                        <a:rPr lang="ru-RU" sz="900" kern="1200" dirty="0" smtClean="0"/>
                        <a:t>М. И. Кутузова с франц.</a:t>
                      </a:r>
                      <a:r>
                        <a:rPr lang="ru-RU" sz="900" kern="1200" baseline="0" dirty="0" smtClean="0"/>
                        <a:t> </a:t>
                      </a:r>
                      <a:r>
                        <a:rPr lang="ru-RU" sz="900" kern="1200" dirty="0" smtClean="0"/>
                        <a:t>армией (1812 г.)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900" kern="1200" dirty="0" smtClean="0"/>
                        <a:t>Международный день грамотности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Открытие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Всероссийской олимпиады школьников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Трудовой десант к ветеранам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50" kern="1200" dirty="0" smtClean="0"/>
                        <a:t>Неделя безопасности</a:t>
                      </a:r>
                      <a:endParaRPr lang="ru-RU" sz="1050" dirty="0" smtClean="0"/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744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7201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50" kern="1200" dirty="0" smtClean="0"/>
                        <a:t>День солидарности в борьбе с терроризмом</a:t>
                      </a:r>
                      <a:endParaRPr lang="ru-RU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418520"/>
              </p:ext>
            </p:extLst>
          </p:nvPr>
        </p:nvGraphicFramePr>
        <p:xfrm>
          <a:off x="214282" y="79058"/>
          <a:ext cx="8786873" cy="65646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125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5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29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4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245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9037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9037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654172">
                <a:tc gridSpan="7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Октябрь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2017</a:t>
                      </a:r>
                    </a:p>
                    <a:p>
                      <a:pPr algn="ctr"/>
                      <a:r>
                        <a:rPr lang="ru-RU" sz="1100" baseline="0" dirty="0" smtClean="0"/>
                        <a:t>2 – 31 </a:t>
                      </a:r>
                      <a:r>
                        <a:rPr lang="ru-RU" sz="1100" kern="1200" dirty="0" smtClean="0"/>
                        <a:t>Международный месячник школьных </a:t>
                      </a:r>
                      <a:r>
                        <a:rPr lang="ru-RU" sz="1100" kern="1200" dirty="0" smtClean="0"/>
                        <a:t>библиотек;</a:t>
                      </a:r>
                      <a:r>
                        <a:rPr lang="ru-RU" sz="1100" kern="1200" baseline="0" dirty="0" smtClean="0"/>
                        <a:t> Месячник «дорогие мом старики»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365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Всеросс.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урок «Экология и энергосбережение» 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Праздник посвященный дню осени</a:t>
                      </a:r>
                      <a:endParaRPr lang="ru-RU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21147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Международный день политических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репрессий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Всероссийский урок безопасности школьников в сети Интернет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21147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День </a:t>
                      </a:r>
                      <a:r>
                        <a:rPr lang="ru-RU" sz="1000" b="0" kern="1200" dirty="0" err="1" smtClean="0">
                          <a:solidFill>
                            <a:schemeClr val="tx1"/>
                          </a:solidFill>
                        </a:rPr>
                        <a:t>гражд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обороны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60 лет со дня запуска первого </a:t>
                      </a:r>
                      <a:r>
                        <a:rPr lang="ru-RU" sz="1000" b="0" kern="1200" dirty="0" err="1" smtClean="0">
                          <a:solidFill>
                            <a:schemeClr val="tx1"/>
                          </a:solidFill>
                        </a:rPr>
                        <a:t>искусст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спутника Земли (1957 </a:t>
                      </a:r>
                      <a:r>
                        <a:rPr lang="ru-RU" sz="1000" b="1" kern="1200" dirty="0" smtClean="0">
                          <a:solidFill>
                            <a:srgbClr val="7030A0"/>
                          </a:solidFill>
                        </a:rPr>
                        <a:t>)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203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Международный день учителя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764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Акция «чистый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двор»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Дискотека «танцы со звездами»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993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  <a:p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74919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Международный день пожилых людей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234068"/>
              </p:ext>
            </p:extLst>
          </p:nvPr>
        </p:nvGraphicFramePr>
        <p:xfrm>
          <a:off x="357158" y="171511"/>
          <a:ext cx="8572561" cy="66872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861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19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29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825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4342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7560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30829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Ноябрь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2017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«за здоровый образ жизни»</a:t>
                      </a:r>
                      <a:endParaRPr lang="ru-RU" sz="11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936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Всероссийская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неделя профориентации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День прав ребенка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0860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100 лет революции 1917 года в России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Всероссийская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неделя профориентации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классный час «наше здоровье»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0340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Конкурс «кормушка для птиц»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Всероссийская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неделя профориентации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6086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Международный день 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толерантности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Всероссийская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неделя профориентации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Турнир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«русский силомер»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6527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Всероссийская неделя профориентации</a:t>
                      </a:r>
                    </a:p>
                    <a:p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Операция «забота»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6086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</a:rPr>
                        <a:t>День народного единства</a:t>
                      </a:r>
                      <a:endParaRPr lang="ru-RU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  <a:p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15756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</a:p>
                    <a:p>
                      <a:r>
                        <a:rPr lang="ru-RU" sz="1050" b="1" dirty="0" smtClean="0">
                          <a:solidFill>
                            <a:srgbClr val="FF0000"/>
                          </a:solidFill>
                        </a:rPr>
                        <a:t>День Матери в России</a:t>
                      </a:r>
                      <a:endParaRPr lang="ru-RU" sz="105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30109"/>
              </p:ext>
            </p:extLst>
          </p:nvPr>
        </p:nvGraphicFramePr>
        <p:xfrm>
          <a:off x="214282" y="285728"/>
          <a:ext cx="8715437" cy="664982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59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87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372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163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50019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84740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Декабрь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2017   </a:t>
                      </a:r>
                      <a:r>
                        <a:rPr lang="ru-RU" sz="2400" b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4–10 декабря Всероссийская акция «Час кода». Тематический урок </a:t>
                      </a:r>
                      <a:r>
                        <a:rPr lang="ru-RU" sz="11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информатики;</a:t>
                      </a:r>
                      <a:r>
                        <a:rPr lang="ru-RU" sz="11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Месячник «Новый год у ворот» </a:t>
                      </a:r>
                      <a:endParaRPr lang="ru-RU" sz="11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724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</a:p>
                    <a:p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  <a:p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Операция «кормушка»</a:t>
                      </a:r>
                      <a:endParaRPr lang="ru-RU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sz="1000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Конституции Российской Федерации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47442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93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Трудовой десант к ветеранам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3778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 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Международный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день борьбы со СПИДом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dirty="0" smtClean="0"/>
                        <a:t>8</a:t>
                      </a:r>
                      <a:endParaRPr lang="ru-RU" sz="9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Путешествие в новогоднюю сказку,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Дискотека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«Новогоднее шоу»</a:t>
                      </a:r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744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героев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72016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день инвалидов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День Неизвестного Солдата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FF0000"/>
                          </a:solidFill>
                        </a:rPr>
                        <a:t>Празднование</a:t>
                      </a:r>
                      <a:r>
                        <a:rPr lang="ru-RU" sz="1000" b="1" baseline="0" dirty="0" smtClean="0">
                          <a:solidFill>
                            <a:srgbClr val="FF0000"/>
                          </a:solidFill>
                        </a:rPr>
                        <a:t> Нового года </a:t>
                      </a:r>
                      <a:endParaRPr lang="ru-RU" sz="10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1000" b="1" baseline="0" dirty="0" smtClean="0">
                          <a:solidFill>
                            <a:srgbClr val="FF0000"/>
                          </a:solidFill>
                        </a:rPr>
                        <a:t>В кругу семьи</a:t>
                      </a:r>
                      <a:endParaRPr lang="ru-RU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7987210"/>
              </p:ext>
            </p:extLst>
          </p:nvPr>
        </p:nvGraphicFramePr>
        <p:xfrm>
          <a:off x="357189" y="285727"/>
          <a:ext cx="8501091" cy="63481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12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84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589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701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2889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633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33577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Январь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2018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« Я патриот»</a:t>
                      </a:r>
                      <a:endParaRPr lang="ru-RU" sz="24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741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  <a:p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Акция «кормушка»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6467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5818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8691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День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здоровья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8581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Конкурс стихов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</a:rPr>
                        <a:t>  о родине, войне , и мире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84724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день памяти жертв Холокоста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  <a:p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47374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76923"/>
              </p:ext>
            </p:extLst>
          </p:nvPr>
        </p:nvGraphicFramePr>
        <p:xfrm>
          <a:off x="357158" y="285728"/>
          <a:ext cx="8572561" cy="64941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61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19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29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825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4342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7560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38830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Февраль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2018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«Быстрее, выше, сильнее»</a:t>
                      </a:r>
                      <a:endParaRPr lang="ru-RU" sz="24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7496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Конкурс рисунков «Природа нашего времени»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9533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7256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Классные часы «Миром правит любовь»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Международный день родного языка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3617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Трудовой десант к памятникам погибших воинов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российской науки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о россиянах, исполнявших </a:t>
                      </a:r>
                      <a:r>
                        <a:rPr lang="ru-RU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служ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долг за пределами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Конкурс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«а ну - ка мальчики»</a:t>
                      </a:r>
                      <a:endParaRPr lang="ru-RU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3617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разгрома советскими войсками немецко-фашистских войск в Сталинградской битве (1943 г.)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защитника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5319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  <a:p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13326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592104"/>
              </p:ext>
            </p:extLst>
          </p:nvPr>
        </p:nvGraphicFramePr>
        <p:xfrm>
          <a:off x="357159" y="116631"/>
          <a:ext cx="8501122" cy="662473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861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193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29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825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4342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0416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57758">
                <a:tc gridSpan="6"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Март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2018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«читаем вместе»</a:t>
                      </a:r>
                      <a:endParaRPr lang="ru-RU" sz="24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3966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Конкурс классных проектов «наша клумба»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19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  <a:r>
                        <a:rPr lang="ru-RU" dirty="0" smtClean="0"/>
                        <a:t> </a:t>
                      </a:r>
                      <a:r>
                        <a:rPr lang="ru-RU" sz="1000" kern="1200" dirty="0" smtClean="0"/>
                        <a:t>Неделя детской и юношеской книги 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/>
                        <a:t>Неделя музыки для детей и юношества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3966">
                <a:tc>
                  <a:txBody>
                    <a:bodyPr/>
                    <a:lstStyle/>
                    <a:p>
                      <a:r>
                        <a:rPr lang="ru-RU" dirty="0" smtClean="0"/>
                        <a:t>Вт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b="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Операция «забота»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20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000" kern="1200" dirty="0" smtClean="0"/>
                        <a:t>Неделя детской и юношеской книги 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/>
                        <a:t>Неделя музыки для детей и юношества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29137">
                <a:tc>
                  <a:txBody>
                    <a:bodyPr/>
                    <a:lstStyle/>
                    <a:p>
                      <a:r>
                        <a:rPr lang="ru-RU" dirty="0" smtClean="0"/>
                        <a:t>Ср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31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Конкурс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</a:rPr>
                        <a:t>«А ну - ка девушки»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Праздничный концерт, приуроченный 8 марта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 </a:t>
                      </a:r>
                      <a:r>
                        <a:rPr lang="ru-RU" sz="1000" kern="1200" dirty="0" smtClean="0"/>
                        <a:t>Неделя детской и юношеской книги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/>
                        <a:t>150 лет со дня рождения Максима Горького (1868 г.)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7655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Чт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ru-RU" b="1" dirty="0" smtClean="0"/>
                        <a:t> </a:t>
                      </a:r>
                      <a:r>
                        <a:rPr lang="ru-RU" sz="1000" kern="1200" dirty="0" smtClean="0"/>
                        <a:t>Международный день борьбы с наркоманией и </a:t>
                      </a:r>
                      <a:r>
                        <a:rPr lang="ru-RU" sz="1000" kern="1200" dirty="0" smtClean="0"/>
                        <a:t>наркобизнесом</a:t>
                      </a:r>
                    </a:p>
                    <a:p>
                      <a:r>
                        <a:rPr lang="ru-RU" sz="1000" b="1" kern="1200" dirty="0" smtClean="0">
                          <a:solidFill>
                            <a:srgbClr val="7030A0"/>
                          </a:solidFill>
                        </a:rPr>
                        <a:t>Классные часы мы за здоровый образ жизни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r>
                        <a:rPr lang="ru-RU" sz="18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000" kern="1200" dirty="0" smtClean="0"/>
                        <a:t>Международный женский день</a:t>
                      </a:r>
                    </a:p>
                    <a:p>
                      <a:endParaRPr lang="ru-RU" sz="18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15 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22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29</a:t>
                      </a:r>
                      <a:r>
                        <a:rPr lang="ru-RU" dirty="0" smtClean="0"/>
                        <a:t> </a:t>
                      </a:r>
                      <a:r>
                        <a:rPr lang="ru-RU" sz="1000" kern="1200" dirty="0" smtClean="0"/>
                        <a:t>Неделя детской и юношеской книги 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/>
                        <a:t>Неделя музыки для детей и юношества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5104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  <a:r>
                        <a:rPr lang="ru-RU" dirty="0" smtClean="0"/>
                        <a:t> </a:t>
                      </a:r>
                      <a:r>
                        <a:rPr lang="ru-RU" sz="1000" kern="1200" dirty="0" smtClean="0"/>
                        <a:t>Неделя детской и юношеской книги 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kern="1200" dirty="0" smtClean="0"/>
                        <a:t>Неделя музыки для детей и юношества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3835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8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31</a:t>
                      </a:r>
                    </a:p>
                    <a:p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23966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ru-RU" b="1" dirty="0" smtClean="0"/>
                        <a:t> </a:t>
                      </a:r>
                      <a:r>
                        <a:rPr lang="ru-RU" sz="1000" kern="1200" dirty="0" smtClean="0"/>
                        <a:t>200 лет со дня рождения </a:t>
                      </a:r>
                      <a:r>
                        <a:rPr lang="ru-RU" sz="1000" kern="1200" dirty="0" err="1" smtClean="0"/>
                        <a:t>Мариуса</a:t>
                      </a:r>
                      <a:r>
                        <a:rPr lang="ru-RU" sz="1000" kern="1200" dirty="0" smtClean="0"/>
                        <a:t> Петипа, балетмейстера (1818 г.)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000" kern="1200" dirty="0" smtClean="0"/>
                        <a:t>День воссоединения Крыма с Россией</a:t>
                      </a:r>
                      <a:endParaRPr lang="ru-RU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791"/>
              </p:ext>
            </p:extLst>
          </p:nvPr>
        </p:nvGraphicFramePr>
        <p:xfrm>
          <a:off x="214283" y="259727"/>
          <a:ext cx="8643997" cy="6417095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042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66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91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753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9979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6939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6939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92421">
                <a:tc gridSpan="7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Апрель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2400" baseline="0" dirty="0" smtClean="0">
                          <a:solidFill>
                            <a:srgbClr val="FF0000"/>
                          </a:solidFill>
                        </a:rPr>
                        <a:t>2018 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</a:rPr>
                        <a:t>месячник противопожарной безопасности; месячник «чистое село»</a:t>
                      </a:r>
                      <a:endParaRPr lang="ru-RU" sz="1100" baseline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66578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25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Неделя добра 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  <a:p>
                      <a:r>
                        <a:rPr lang="ru-RU" sz="1050" b="1" dirty="0" smtClean="0">
                          <a:solidFill>
                            <a:srgbClr val="7030A0"/>
                          </a:solidFill>
                        </a:rPr>
                        <a:t>Классные часы мое село</a:t>
                      </a:r>
                      <a:endParaRPr lang="ru-RU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  <a:p>
                      <a:r>
                        <a:rPr lang="ru-RU" sz="1000" kern="1200" dirty="0" smtClean="0"/>
                        <a:t>День пожарной охраны. Тематический урок ОБЖ</a:t>
                      </a:r>
                      <a:endParaRPr lang="ru-RU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98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ru-RU" sz="10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smtClean="0">
                          <a:solidFill>
                            <a:srgbClr val="7030A0"/>
                          </a:solidFill>
                        </a:rPr>
                        <a:t>Неделя добра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Конкурс рисунков «мое село»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985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27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smtClean="0">
                          <a:solidFill>
                            <a:srgbClr val="7030A0"/>
                          </a:solidFill>
                        </a:rPr>
                        <a:t>Неделя добра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  <a:p>
                      <a:endParaRPr lang="ru-RU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66578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Чт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28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/>
                        <a:t>День космонавтики. </a:t>
                      </a:r>
                      <a:r>
                        <a:rPr lang="ru-RU" sz="1000" kern="1200" dirty="0" err="1" smtClean="0"/>
                        <a:t>Гагаринский</a:t>
                      </a:r>
                      <a:r>
                        <a:rPr lang="ru-RU" sz="1000" kern="1200" dirty="0" smtClean="0"/>
                        <a:t> урок «Космос – это мы»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smtClean="0">
                          <a:solidFill>
                            <a:srgbClr val="7030A0"/>
                          </a:solidFill>
                        </a:rPr>
                        <a:t>Неделя добра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Уборка школьной территории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7448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Пт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2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ru-RU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Неделя добра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</a:rPr>
                        <a:t>Трудовой десант к ветеранам </a:t>
                      </a:r>
                      <a:endParaRPr lang="ru-RU" sz="10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5543"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Сб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</a:t>
                      </a:r>
                      <a:endParaRPr lang="ru-RU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kern="1200" dirty="0" smtClean="0"/>
                        <a:t>День местного самоуправления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  <a:p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ru-RU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88135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Вс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970</Words>
  <Application>Microsoft Office PowerPoint</Application>
  <PresentationFormat>Экран (4:3)</PresentationFormat>
  <Paragraphs>495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Филиал МАОУ «Новоатьяловская СОШ» «Ивановская средняя общеобразовательная школа» Юридический адрес: ул. Школьная, д. 20, с. Новоатьялово, Ялуторовский р-н, Тюменская обл, 627050 тел./факс 8 (34535) 34-1-60,  e-mail: novoat_school@inbox.ru Фактический адрес: ул. Новая, д. 2 «а», с. Ивановка, Ялуторовский р-н, Тюменская обл., 627048 Тел./факс 8 (34535) 92-1-31/92-1-30, e-mail: ivanovka51@mail.ru ОКПО 45782046, ОГРН 1027201465741, ИНН/КПП 7228005312/720701001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Судак</dc:creator>
  <cp:lastModifiedBy>user</cp:lastModifiedBy>
  <cp:revision>70</cp:revision>
  <cp:lastPrinted>2017-11-22T08:31:26Z</cp:lastPrinted>
  <dcterms:created xsi:type="dcterms:W3CDTF">2017-08-23T14:30:19Z</dcterms:created>
  <dcterms:modified xsi:type="dcterms:W3CDTF">2017-11-22T08:33:39Z</dcterms:modified>
</cp:coreProperties>
</file>