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58" r:id="rId4"/>
    <p:sldId id="259" r:id="rId5"/>
    <p:sldId id="260" r:id="rId6"/>
    <p:sldId id="272" r:id="rId7"/>
    <p:sldId id="261" r:id="rId8"/>
    <p:sldId id="273" r:id="rId9"/>
    <p:sldId id="262" r:id="rId10"/>
    <p:sldId id="263" r:id="rId11"/>
    <p:sldId id="264" r:id="rId12"/>
    <p:sldId id="265" r:id="rId13"/>
    <p:sldId id="266" r:id="rId14"/>
    <p:sldId id="267"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p:cViewPr varScale="1">
        <p:scale>
          <a:sx n="76" d="100"/>
          <a:sy n="76" d="100"/>
        </p:scale>
        <p:origin x="6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3C88B-8A24-4EE2-965E-BC3074C16CDA}" type="datetimeFigureOut">
              <a:rPr lang="ru-RU" smtClean="0"/>
              <a:t>27.03.2018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2EB65-F493-4400-B83C-8A2D67C5FEF8}" type="slidenum">
              <a:rPr lang="ru-RU" smtClean="0"/>
              <a:t>‹#›</a:t>
            </a:fld>
            <a:endParaRPr lang="ru-RU"/>
          </a:p>
        </p:txBody>
      </p:sp>
    </p:spTree>
    <p:extLst>
      <p:ext uri="{BB962C8B-B14F-4D97-AF65-F5344CB8AC3E}">
        <p14:creationId xmlns:p14="http://schemas.microsoft.com/office/powerpoint/2010/main" val="97738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902EB65-F493-4400-B83C-8A2D67C5FEF8}" type="slidenum">
              <a:rPr lang="ru-RU" smtClean="0"/>
              <a:t>14</a:t>
            </a:fld>
            <a:endParaRPr lang="ru-RU"/>
          </a:p>
        </p:txBody>
      </p:sp>
    </p:spTree>
    <p:extLst>
      <p:ext uri="{BB962C8B-B14F-4D97-AF65-F5344CB8AC3E}">
        <p14:creationId xmlns:p14="http://schemas.microsoft.com/office/powerpoint/2010/main" val="57413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27.03.2018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Р</a:t>
            </a:r>
            <a:r>
              <a:rPr lang="ru-RU" dirty="0" smtClean="0"/>
              <a:t>азвивающего обучения</a:t>
            </a:r>
            <a:endParaRPr lang="ru-RU" dirty="0"/>
          </a:p>
        </p:txBody>
      </p:sp>
      <p:sp>
        <p:nvSpPr>
          <p:cNvPr id="3" name="Подзаголовок 2"/>
          <p:cNvSpPr>
            <a:spLocks noGrp="1"/>
          </p:cNvSpPr>
          <p:nvPr>
            <p:ph type="subTitle" idx="1"/>
          </p:nvPr>
        </p:nvSpPr>
        <p:spPr/>
        <p:txBody>
          <a:bodyPr/>
          <a:lstStyle/>
          <a:p>
            <a:r>
              <a:rPr lang="ru-RU" dirty="0" smtClean="0"/>
              <a:t>Учитель русского языка и литературы: </a:t>
            </a:r>
            <a:r>
              <a:rPr lang="ru-RU" dirty="0" err="1" smtClean="0"/>
              <a:t>Кублова</a:t>
            </a:r>
            <a:r>
              <a:rPr lang="ru-RU" dirty="0" smtClean="0"/>
              <a:t> Людмила Анатольевна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 «Составление кластера»</a:t>
            </a:r>
            <a:endParaRPr lang="ru-RU" dirty="0"/>
          </a:p>
        </p:txBody>
      </p:sp>
      <p:pic>
        <p:nvPicPr>
          <p:cNvPr id="4" name="Содержимое 3" descr="ris-0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2050" y="2177256"/>
            <a:ext cx="6819900" cy="390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«Составление кластера»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935163"/>
            <a:ext cx="3886301" cy="286198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212976"/>
            <a:ext cx="4860031" cy="34563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 «Верные и неверные утверждения»</a:t>
            </a:r>
            <a:endParaRPr lang="ru-RU" dirty="0"/>
          </a:p>
        </p:txBody>
      </p:sp>
      <p:graphicFrame>
        <p:nvGraphicFramePr>
          <p:cNvPr id="5" name="Таблица 4"/>
          <p:cNvGraphicFramePr>
            <a:graphicFrameLocks noGrp="1"/>
          </p:cNvGraphicFramePr>
          <p:nvPr/>
        </p:nvGraphicFramePr>
        <p:xfrm>
          <a:off x="1533525" y="1428750"/>
          <a:ext cx="6076950" cy="3578860"/>
        </p:xfrm>
        <a:graphic>
          <a:graphicData uri="http://schemas.openxmlformats.org/drawingml/2006/table">
            <a:tbl>
              <a:tblPr/>
              <a:tblGrid>
                <a:gridCol w="876300"/>
                <a:gridCol w="4048125"/>
                <a:gridCol w="1152525"/>
              </a:tblGrid>
              <a:tr h="0">
                <a:tc>
                  <a:txBody>
                    <a:bodyPr/>
                    <a:lstStyle/>
                    <a:p>
                      <a:pPr>
                        <a:lnSpc>
                          <a:spcPts val="1705"/>
                        </a:lnSpc>
                        <a:spcBef>
                          <a:spcPts val="75"/>
                        </a:spcBef>
                        <a:spcAft>
                          <a:spcPts val="75"/>
                        </a:spcAft>
                      </a:pPr>
                      <a:endParaRPr lang="ru-RU" sz="1100" dirty="0">
                        <a:latin typeface="Calibri"/>
                        <a:ea typeface="Calibri"/>
                        <a:cs typeface="Times New Roman"/>
                      </a:endParaRPr>
                    </a:p>
                  </a:txBody>
                  <a:tcPr marL="47625" marR="47625" marT="47625" marB="47625" anchor="ctr">
                    <a:lnL>
                      <a:noFill/>
                    </a:lnL>
                    <a:lnR>
                      <a:noFill/>
                    </a:lnR>
                    <a:lnT>
                      <a:noFill/>
                    </a:lnT>
                    <a:lnB>
                      <a:noFill/>
                    </a:lnB>
                  </a:tcPr>
                </a:tc>
                <a:tc>
                  <a:txBody>
                    <a:bodyPr/>
                    <a:lstStyle/>
                    <a:p>
                      <a:pPr>
                        <a:lnSpc>
                          <a:spcPts val="1705"/>
                        </a:lnSpc>
                        <a:spcBef>
                          <a:spcPts val="75"/>
                        </a:spcBef>
                        <a:spcAft>
                          <a:spcPts val="75"/>
                        </a:spcAft>
                      </a:pPr>
                      <a:endParaRPr lang="ru-RU" sz="1100" dirty="0">
                        <a:latin typeface="Calibri"/>
                        <a:ea typeface="Calibri"/>
                        <a:cs typeface="Times New Roman"/>
                      </a:endParaRPr>
                    </a:p>
                  </a:txBody>
                  <a:tcPr marL="47625" marR="47625" marT="47625" marB="47625" anchor="ctr">
                    <a:lnL>
                      <a:noFill/>
                    </a:lnL>
                    <a:lnR>
                      <a:noFill/>
                    </a:lnR>
                    <a:lnT>
                      <a:noFill/>
                    </a:lnT>
                    <a:lnB>
                      <a:noFill/>
                    </a:lnB>
                  </a:tcPr>
                </a:tc>
                <a:tc>
                  <a:txBody>
                    <a:bodyPr/>
                    <a:lstStyle/>
                    <a:p>
                      <a:pPr>
                        <a:lnSpc>
                          <a:spcPts val="1705"/>
                        </a:lnSpc>
                        <a:spcBef>
                          <a:spcPts val="75"/>
                        </a:spcBef>
                        <a:spcAft>
                          <a:spcPts val="75"/>
                        </a:spcAft>
                      </a:pPr>
                      <a:endParaRPr lang="ru-RU" sz="1100" dirty="0">
                        <a:latin typeface="Calibri"/>
                        <a:ea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pPr>
                        <a:lnSpc>
                          <a:spcPts val="1705"/>
                        </a:lnSpc>
                        <a:spcBef>
                          <a:spcPts val="75"/>
                        </a:spcBef>
                        <a:spcAft>
                          <a:spcPts val="75"/>
                        </a:spcAft>
                      </a:pPr>
                      <a:endParaRPr lang="ru-RU" sz="1100" dirty="0">
                        <a:latin typeface="Calibri"/>
                        <a:ea typeface="Calibri"/>
                        <a:cs typeface="Times New Roman"/>
                      </a:endParaRPr>
                    </a:p>
                  </a:txBody>
                  <a:tcPr marL="47625" marR="47625" marT="47625" marB="47625" anchor="ctr">
                    <a:lnL>
                      <a:noFill/>
                    </a:lnL>
                    <a:lnR>
                      <a:noFill/>
                    </a:lnR>
                    <a:lnT>
                      <a:noFill/>
                    </a:lnT>
                    <a:lnB>
                      <a:noFill/>
                    </a:lnB>
                  </a:tcPr>
                </a:tc>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dirty="0"/>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r h="0">
                <a:tc>
                  <a:txBody>
                    <a:bodyPr/>
                    <a:lstStyle/>
                    <a:p>
                      <a:pPr>
                        <a:lnSpc>
                          <a:spcPct val="107000"/>
                        </a:lnSpc>
                      </a:pPr>
                      <a:endParaRPr lang="ru-RU" sz="1100">
                        <a:latin typeface="Calibri"/>
                        <a:cs typeface="Times New Roman"/>
                      </a:endParaRPr>
                    </a:p>
                  </a:txBody>
                  <a:tcPr marL="47625" marR="47625" marT="47625" marB="47625" anchor="ctr">
                    <a:lnL>
                      <a:noFill/>
                    </a:lnL>
                    <a:lnR>
                      <a:noFill/>
                    </a:lnR>
                    <a:lnT>
                      <a:noFill/>
                    </a:lnT>
                    <a:lnB>
                      <a:noFill/>
                    </a:lnB>
                  </a:tcPr>
                </a:tc>
                <a:tc>
                  <a:txBody>
                    <a:bodyPr/>
                    <a:lstStyle/>
                    <a:p>
                      <a:endParaRPr lang="ru-RU" dirty="0"/>
                    </a:p>
                  </a:txBody>
                  <a:tcPr marL="47625" marR="47625" marT="47625" marB="47625" anchor="ctr">
                    <a:lnL>
                      <a:noFill/>
                    </a:lnL>
                    <a:lnR>
                      <a:noFill/>
                    </a:lnR>
                    <a:lnT>
                      <a:noFill/>
                    </a:lnT>
                    <a:lnB>
                      <a:noFill/>
                    </a:lnB>
                  </a:tcPr>
                </a:tc>
                <a:tc>
                  <a:txBody>
                    <a:bodyPr/>
                    <a:lstStyle/>
                    <a:p>
                      <a:pPr>
                        <a:lnSpc>
                          <a:spcPct val="107000"/>
                        </a:lnSpc>
                      </a:pPr>
                      <a:endParaRPr lang="ru-RU" sz="1100" dirty="0">
                        <a:latin typeface="Calibri"/>
                        <a:cs typeface="Times New Roman"/>
                      </a:endParaRPr>
                    </a:p>
                  </a:txBody>
                  <a:tcPr marL="47625" marR="47625" marT="47625" marB="47625" anchor="ctr">
                    <a:lnL>
                      <a:noFill/>
                    </a:lnL>
                    <a:lnR>
                      <a:noFill/>
                    </a:lnR>
                    <a:lnT>
                      <a:noFill/>
                    </a:lnT>
                    <a:lnB>
                      <a:noFill/>
                    </a:lnB>
                  </a:tcPr>
                </a:tc>
              </a:tr>
            </a:tbl>
          </a:graphicData>
        </a:graphic>
      </p:graphicFrame>
      <p:graphicFrame>
        <p:nvGraphicFramePr>
          <p:cNvPr id="7" name="Содержимое 6"/>
          <p:cNvGraphicFramePr>
            <a:graphicFrameLocks noGrp="1"/>
          </p:cNvGraphicFramePr>
          <p:nvPr>
            <p:ph idx="1"/>
          </p:nvPr>
        </p:nvGraphicFramePr>
        <p:xfrm>
          <a:off x="457200" y="1935163"/>
          <a:ext cx="8229600" cy="4474210"/>
        </p:xfrm>
        <a:graphic>
          <a:graphicData uri="http://schemas.openxmlformats.org/drawingml/2006/table">
            <a:tbl>
              <a:tblPr firstRow="1" bandRow="1">
                <a:tableStyleId>{5C22544A-7EE6-4342-B048-85BDC9FD1C3A}</a:tableStyleId>
              </a:tblPr>
              <a:tblGrid>
                <a:gridCol w="828652"/>
                <a:gridCol w="6000792"/>
                <a:gridCol w="1400156"/>
              </a:tblGrid>
              <a:tr h="370840">
                <a:tc>
                  <a:txBody>
                    <a:bodyPr/>
                    <a:lstStyle/>
                    <a:p>
                      <a:r>
                        <a:rPr lang="ru-RU" dirty="0" smtClean="0"/>
                        <a:t>ДО</a:t>
                      </a:r>
                      <a:endParaRPr lang="ru-RU" dirty="0"/>
                    </a:p>
                  </a:txBody>
                  <a:tcPr/>
                </a:tc>
                <a:tc>
                  <a:txBody>
                    <a:bodyPr/>
                    <a:lstStyle/>
                    <a:p>
                      <a:r>
                        <a:rPr lang="ru-RU" dirty="0" smtClean="0"/>
                        <a:t>УТВЕРЖДЕНИЯ</a:t>
                      </a:r>
                      <a:endParaRPr lang="ru-RU" dirty="0"/>
                    </a:p>
                  </a:txBody>
                  <a:tcPr/>
                </a:tc>
                <a:tc>
                  <a:txBody>
                    <a:bodyPr/>
                    <a:lstStyle/>
                    <a:p>
                      <a:r>
                        <a:rPr lang="ru-RU" dirty="0" smtClean="0"/>
                        <a:t>ПОСЛЕ</a:t>
                      </a:r>
                      <a:endParaRPr lang="ru-RU" dirty="0"/>
                    </a:p>
                  </a:txBody>
                  <a:tcPr/>
                </a:tc>
              </a:tr>
              <a:tr h="370840">
                <a:tc>
                  <a:txBody>
                    <a:bodyPr/>
                    <a:lstStyle/>
                    <a:p>
                      <a:endParaRPr lang="ru-RU"/>
                    </a:p>
                  </a:txBody>
                  <a:tcPr/>
                </a:tc>
                <a:tc>
                  <a:txBody>
                    <a:bodyPr/>
                    <a:lstStyle/>
                    <a:p>
                      <a:r>
                        <a:rPr kumimoji="0" lang="ru-RU" sz="1800" kern="1200" dirty="0" smtClean="0">
                          <a:solidFill>
                            <a:schemeClr val="dk1"/>
                          </a:solidFill>
                          <a:latin typeface="+mn-lt"/>
                          <a:ea typeface="+mn-ea"/>
                          <a:cs typeface="+mn-cs"/>
                        </a:rPr>
                        <a:t>1. Однородные члены – это всегда слова одной и той же части речи.</a:t>
                      </a:r>
                      <a:endParaRPr lang="ru-RU" dirty="0"/>
                    </a:p>
                  </a:txBody>
                  <a:tcPr/>
                </a:tc>
                <a:tc>
                  <a:txBody>
                    <a:bodyPr/>
                    <a:lstStyle/>
                    <a:p>
                      <a:endParaRPr lang="ru-RU"/>
                    </a:p>
                  </a:txBody>
                  <a:tcPr/>
                </a:tc>
              </a:tr>
              <a:tr h="370840">
                <a:tc>
                  <a:txBody>
                    <a:bodyPr/>
                    <a:lstStyle/>
                    <a:p>
                      <a:endParaRPr lang="ru-RU"/>
                    </a:p>
                  </a:txBody>
                  <a:tcPr/>
                </a:tc>
                <a:tc>
                  <a:txBody>
                    <a:bodyPr/>
                    <a:lstStyle/>
                    <a:p>
                      <a:r>
                        <a:rPr kumimoji="0" lang="ru-RU" sz="1800" kern="1200" dirty="0" smtClean="0">
                          <a:solidFill>
                            <a:schemeClr val="dk1"/>
                          </a:solidFill>
                          <a:latin typeface="+mn-lt"/>
                          <a:ea typeface="+mn-ea"/>
                          <a:cs typeface="+mn-cs"/>
                        </a:rPr>
                        <a:t>2. Однородные члены соединяются только союзами.</a:t>
                      </a:r>
                      <a:endParaRPr lang="ru-RU" dirty="0"/>
                    </a:p>
                  </a:txBody>
                  <a:tcPr/>
                </a:tc>
                <a:tc>
                  <a:txBody>
                    <a:bodyPr/>
                    <a:lstStyle/>
                    <a:p>
                      <a:endParaRPr lang="ru-RU"/>
                    </a:p>
                  </a:txBody>
                  <a:tcPr/>
                </a:tc>
              </a:tr>
              <a:tr h="370840">
                <a:tc>
                  <a:txBody>
                    <a:bodyPr/>
                    <a:lstStyle/>
                    <a:p>
                      <a:endParaRPr lang="ru-RU"/>
                    </a:p>
                  </a:txBody>
                  <a:tcPr/>
                </a:tc>
                <a:tc>
                  <a:txBody>
                    <a:bodyPr/>
                    <a:lstStyle/>
                    <a:p>
                      <a:pPr>
                        <a:lnSpc>
                          <a:spcPts val="1705"/>
                        </a:lnSpc>
                        <a:spcBef>
                          <a:spcPts val="75"/>
                        </a:spcBef>
                        <a:spcAft>
                          <a:spcPts val="75"/>
                        </a:spcAft>
                      </a:pPr>
                      <a:r>
                        <a:rPr kumimoji="0" lang="ru-RU" sz="1800" kern="1200" dirty="0" smtClean="0">
                          <a:solidFill>
                            <a:schemeClr val="dk1"/>
                          </a:solidFill>
                          <a:latin typeface="+mn-lt"/>
                          <a:ea typeface="+mn-ea"/>
                          <a:cs typeface="+mn-cs"/>
                        </a:rPr>
                        <a:t>3. Однородными могут быть все члены предложения: подлежащие, сказуемые, определения, дополнения </a:t>
                      </a:r>
                      <a:endParaRPr lang="ru-RU" sz="1200" dirty="0">
                        <a:latin typeface="Calibri"/>
                        <a:ea typeface="Calibri"/>
                        <a:cs typeface="Times New Roman"/>
                      </a:endParaRPr>
                    </a:p>
                  </a:txBody>
                  <a:tcPr marL="47625" marR="47625" marT="47625" marB="47625" anchor="ctr"/>
                </a:tc>
                <a:tc>
                  <a:txBody>
                    <a:bodyPr/>
                    <a:lstStyle/>
                    <a:p>
                      <a:endParaRPr lang="ru-RU"/>
                    </a:p>
                  </a:txBody>
                  <a:tcPr/>
                </a:tc>
              </a:tr>
              <a:tr h="370840">
                <a:tc>
                  <a:txBody>
                    <a:bodyPr/>
                    <a:lstStyle/>
                    <a:p>
                      <a:endParaRPr lang="ru-RU"/>
                    </a:p>
                  </a:txBody>
                  <a:tcPr/>
                </a:tc>
                <a:tc>
                  <a:txBody>
                    <a:bodyPr/>
                    <a:lstStyle/>
                    <a:p>
                      <a:r>
                        <a:rPr kumimoji="0" lang="ru-RU" sz="1800" kern="1200" dirty="0" smtClean="0">
                          <a:solidFill>
                            <a:schemeClr val="dk1"/>
                          </a:solidFill>
                          <a:latin typeface="+mn-lt"/>
                          <a:ea typeface="+mn-ea"/>
                          <a:cs typeface="+mn-cs"/>
                        </a:rPr>
                        <a:t>4. Однородные члены бывают только нераспространенными.</a:t>
                      </a:r>
                      <a:endParaRPr lang="ru-RU" sz="1200" dirty="0"/>
                    </a:p>
                  </a:txBody>
                  <a:tcPr/>
                </a:tc>
                <a:tc>
                  <a:txBody>
                    <a:bodyPr/>
                    <a:lstStyle/>
                    <a:p>
                      <a:endParaRPr lang="ru-RU"/>
                    </a:p>
                  </a:txBody>
                  <a:tcPr/>
                </a:tc>
              </a:tr>
              <a:tr h="370840">
                <a:tc>
                  <a:txBody>
                    <a:bodyPr/>
                    <a:lstStyle/>
                    <a:p>
                      <a:endParaRPr lang="ru-RU"/>
                    </a:p>
                  </a:txBody>
                  <a:tcPr/>
                </a:tc>
                <a:tc>
                  <a:txBody>
                    <a:bodyPr/>
                    <a:lstStyle/>
                    <a:p>
                      <a:r>
                        <a:rPr kumimoji="0" lang="ru-RU" sz="1800" kern="1200" dirty="0" smtClean="0">
                          <a:solidFill>
                            <a:schemeClr val="dk1"/>
                          </a:solidFill>
                          <a:latin typeface="+mn-lt"/>
                          <a:ea typeface="+mn-ea"/>
                          <a:cs typeface="+mn-cs"/>
                        </a:rPr>
                        <a:t>5. Однородные члены в предложении всегда располагаются рядом.</a:t>
                      </a:r>
                      <a:endParaRPr lang="ru-RU" dirty="0"/>
                    </a:p>
                  </a:txBody>
                  <a:tcPr/>
                </a:tc>
                <a:tc>
                  <a:txBody>
                    <a:bodyPr/>
                    <a:lstStyle/>
                    <a:p>
                      <a:endParaRPr lang="ru-RU"/>
                    </a:p>
                  </a:txBody>
                  <a:tcPr/>
                </a:tc>
              </a:tr>
              <a:tr h="370840">
                <a:tc>
                  <a:txBody>
                    <a:bodyPr/>
                    <a:lstStyle/>
                    <a:p>
                      <a:endParaRPr lang="ru-RU"/>
                    </a:p>
                  </a:txBody>
                  <a:tcPr/>
                </a:tc>
                <a:tc>
                  <a:txBody>
                    <a:bodyPr/>
                    <a:lstStyle/>
                    <a:p>
                      <a:r>
                        <a:rPr kumimoji="0" lang="ru-RU" sz="1800" kern="1200" dirty="0" smtClean="0">
                          <a:solidFill>
                            <a:schemeClr val="dk1"/>
                          </a:solidFill>
                          <a:latin typeface="+mn-lt"/>
                          <a:ea typeface="+mn-ea"/>
                          <a:cs typeface="+mn-cs"/>
                        </a:rPr>
                        <a:t>6. Все слова, отвечающие на один и тот же вопрос и относящиеся к одному и тому же слову, являются однородными членами</a:t>
                      </a:r>
                      <a:endParaRPr lang="ru-RU" dirty="0"/>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 «Написание </a:t>
            </a:r>
            <a:r>
              <a:rPr lang="ru-RU" dirty="0" err="1" smtClean="0"/>
              <a:t>синквейна</a:t>
            </a:r>
            <a:r>
              <a:rPr lang="ru-RU" dirty="0" smtClean="0"/>
              <a:t>»</a:t>
            </a:r>
            <a:endParaRPr lang="ru-RU" dirty="0"/>
          </a:p>
        </p:txBody>
      </p:sp>
      <p:graphicFrame>
        <p:nvGraphicFramePr>
          <p:cNvPr id="4" name="Содержимое 3"/>
          <p:cNvGraphicFramePr>
            <a:graphicFrameLocks noGrp="1"/>
          </p:cNvGraphicFramePr>
          <p:nvPr>
            <p:ph idx="1"/>
          </p:nvPr>
        </p:nvGraphicFramePr>
        <p:xfrm>
          <a:off x="457200" y="1935163"/>
          <a:ext cx="8229600" cy="3312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ru-RU" dirty="0" smtClean="0"/>
                        <a:t>СХЕМА</a:t>
                      </a:r>
                      <a:endParaRPr lang="ru-RU" dirty="0"/>
                    </a:p>
                  </a:txBody>
                  <a:tcPr/>
                </a:tc>
                <a:tc>
                  <a:txBody>
                    <a:bodyPr/>
                    <a:lstStyle/>
                    <a:p>
                      <a:r>
                        <a:rPr lang="ru-RU" dirty="0" smtClean="0"/>
                        <a:t>ПРИМЕР</a:t>
                      </a:r>
                      <a:endParaRPr lang="ru-RU" dirty="0"/>
                    </a:p>
                  </a:txBody>
                  <a:tcPr/>
                </a:tc>
                <a:tc>
                  <a:txBody>
                    <a:bodyPr/>
                    <a:lstStyle/>
                    <a:p>
                      <a:r>
                        <a:rPr lang="ru-RU" dirty="0" smtClean="0"/>
                        <a:t>ПРИМЕР</a:t>
                      </a:r>
                      <a:endParaRPr lang="ru-RU" dirty="0"/>
                    </a:p>
                  </a:txBody>
                  <a:tcPr/>
                </a:tc>
              </a:tr>
              <a:tr h="370840">
                <a:tc>
                  <a:txBody>
                    <a:bodyPr/>
                    <a:lstStyle/>
                    <a:p>
                      <a:r>
                        <a:rPr lang="ru-RU" dirty="0" smtClean="0"/>
                        <a:t>1</a:t>
                      </a:r>
                      <a:r>
                        <a:rPr lang="ru-RU" baseline="0" dirty="0" smtClean="0"/>
                        <a:t> СУЩЕСТВИТЕЛЬНОЕ</a:t>
                      </a:r>
                      <a:endParaRPr lang="ru-RU" dirty="0"/>
                    </a:p>
                  </a:txBody>
                  <a:tcPr/>
                </a:tc>
                <a:tc>
                  <a:txBody>
                    <a:bodyPr/>
                    <a:lstStyle/>
                    <a:p>
                      <a:r>
                        <a:rPr kumimoji="0" lang="ru-RU" sz="1800" kern="1200" dirty="0" smtClean="0">
                          <a:solidFill>
                            <a:schemeClr val="dk1"/>
                          </a:solidFill>
                          <a:latin typeface="+mn-lt"/>
                          <a:ea typeface="+mn-ea"/>
                          <a:cs typeface="+mn-cs"/>
                        </a:rPr>
                        <a:t>Левша</a:t>
                      </a:r>
                      <a:endParaRPr lang="ru-RU" dirty="0"/>
                    </a:p>
                  </a:txBody>
                  <a:tcPr/>
                </a:tc>
                <a:tc>
                  <a:txBody>
                    <a:bodyPr/>
                    <a:lstStyle/>
                    <a:p>
                      <a:r>
                        <a:rPr lang="ru-RU" dirty="0" smtClean="0"/>
                        <a:t>Гринёв</a:t>
                      </a:r>
                      <a:endParaRPr lang="ru-RU" dirty="0"/>
                    </a:p>
                  </a:txBody>
                  <a:tcPr/>
                </a:tc>
              </a:tr>
              <a:tr h="370840">
                <a:tc>
                  <a:txBody>
                    <a:bodyPr/>
                    <a:lstStyle/>
                    <a:p>
                      <a:r>
                        <a:rPr lang="ru-RU" dirty="0" smtClean="0"/>
                        <a:t>2 ПРИЛАГАТЕЛЬНЫХ</a:t>
                      </a:r>
                      <a:endParaRPr lang="ru-RU" dirty="0"/>
                    </a:p>
                  </a:txBody>
                  <a:tcPr/>
                </a:tc>
                <a:tc>
                  <a:txBody>
                    <a:bodyPr/>
                    <a:lstStyle/>
                    <a:p>
                      <a:r>
                        <a:rPr kumimoji="0" lang="ru-RU" sz="1800" kern="1200" dirty="0" smtClean="0">
                          <a:solidFill>
                            <a:schemeClr val="dk1"/>
                          </a:solidFill>
                          <a:latin typeface="+mn-lt"/>
                          <a:ea typeface="+mn-ea"/>
                          <a:cs typeface="+mn-cs"/>
                        </a:rPr>
                        <a:t>талантливый русский</a:t>
                      </a:r>
                      <a:endParaRPr lang="ru-RU" dirty="0"/>
                    </a:p>
                  </a:txBody>
                  <a:tcPr/>
                </a:tc>
                <a:tc>
                  <a:txBody>
                    <a:bodyPr/>
                    <a:lstStyle/>
                    <a:p>
                      <a:r>
                        <a:rPr lang="ru-RU" dirty="0" smtClean="0"/>
                        <a:t>Честный, благородный</a:t>
                      </a:r>
                      <a:endParaRPr lang="ru-RU" dirty="0"/>
                    </a:p>
                  </a:txBody>
                  <a:tcPr/>
                </a:tc>
              </a:tr>
              <a:tr h="370840">
                <a:tc>
                  <a:txBody>
                    <a:bodyPr/>
                    <a:lstStyle/>
                    <a:p>
                      <a:r>
                        <a:rPr lang="ru-RU" dirty="0" smtClean="0"/>
                        <a:t>3 ГЛАГОЛА</a:t>
                      </a:r>
                      <a:endParaRPr lang="ru-RU" dirty="0"/>
                    </a:p>
                  </a:txBody>
                  <a:tcPr/>
                </a:tc>
                <a:tc>
                  <a:txBody>
                    <a:bodyPr/>
                    <a:lstStyle/>
                    <a:p>
                      <a:r>
                        <a:rPr kumimoji="0" lang="ru-RU" sz="1800" kern="1200" dirty="0" smtClean="0">
                          <a:solidFill>
                            <a:schemeClr val="dk1"/>
                          </a:solidFill>
                          <a:latin typeface="+mn-lt"/>
                          <a:ea typeface="+mn-ea"/>
                          <a:cs typeface="+mn-cs"/>
                        </a:rPr>
                        <a:t>подковал, выпивал, скончался</a:t>
                      </a:r>
                      <a:endParaRPr lang="ru-RU" dirty="0"/>
                    </a:p>
                  </a:txBody>
                  <a:tcPr/>
                </a:tc>
                <a:tc>
                  <a:txBody>
                    <a:bodyPr/>
                    <a:lstStyle/>
                    <a:p>
                      <a:r>
                        <a:rPr lang="ru-RU" dirty="0" smtClean="0"/>
                        <a:t>Служит, помогает, любит</a:t>
                      </a:r>
                      <a:endParaRPr lang="ru-RU" dirty="0"/>
                    </a:p>
                  </a:txBody>
                  <a:tcPr/>
                </a:tc>
              </a:tr>
              <a:tr h="370840">
                <a:tc>
                  <a:txBody>
                    <a:bodyPr/>
                    <a:lstStyle/>
                    <a:p>
                      <a:r>
                        <a:rPr lang="ru-RU" dirty="0" smtClean="0"/>
                        <a:t>ПРЕДЛОЖЕНИЕ</a:t>
                      </a:r>
                      <a:endParaRPr lang="ru-RU" dirty="0"/>
                    </a:p>
                  </a:txBody>
                  <a:tcPr/>
                </a:tc>
                <a:tc>
                  <a:txBody>
                    <a:bodyPr/>
                    <a:lstStyle/>
                    <a:p>
                      <a:r>
                        <a:rPr kumimoji="0" lang="ru-RU" sz="1800" kern="1200" dirty="0" smtClean="0">
                          <a:solidFill>
                            <a:schemeClr val="dk1"/>
                          </a:solidFill>
                          <a:latin typeface="+mn-lt"/>
                          <a:ea typeface="+mn-ea"/>
                          <a:cs typeface="+mn-cs"/>
                        </a:rPr>
                        <a:t>повесть Николая Лескова, написанная и опубликованная в 1881 году</a:t>
                      </a:r>
                      <a:endParaRPr lang="ru-RU" dirty="0"/>
                    </a:p>
                  </a:txBody>
                  <a:tcPr/>
                </a:tc>
                <a:tc>
                  <a:txBody>
                    <a:bodyPr/>
                    <a:lstStyle/>
                    <a:p>
                      <a:r>
                        <a:rPr lang="ru-RU" dirty="0" smtClean="0"/>
                        <a:t>Видит в Пугачёве</a:t>
                      </a:r>
                      <a:r>
                        <a:rPr lang="ru-RU" baseline="0" dirty="0" smtClean="0"/>
                        <a:t> человека</a:t>
                      </a:r>
                      <a:endParaRPr lang="ru-RU" dirty="0"/>
                    </a:p>
                  </a:txBody>
                  <a:tcPr/>
                </a:tc>
              </a:tr>
              <a:tr h="370840">
                <a:tc>
                  <a:txBody>
                    <a:bodyPr/>
                    <a:lstStyle/>
                    <a:p>
                      <a:r>
                        <a:rPr lang="ru-RU" dirty="0" smtClean="0"/>
                        <a:t>СУЩЕСТВИТЕЛЬНОЕ</a:t>
                      </a:r>
                      <a:endParaRPr lang="ru-RU" dirty="0"/>
                    </a:p>
                  </a:txBody>
                  <a:tcPr/>
                </a:tc>
                <a:tc>
                  <a:txBody>
                    <a:bodyPr/>
                    <a:lstStyle/>
                    <a:p>
                      <a:r>
                        <a:rPr kumimoji="0" lang="ru-RU" sz="1800" kern="1200" dirty="0" smtClean="0">
                          <a:solidFill>
                            <a:schemeClr val="dk1"/>
                          </a:solidFill>
                          <a:latin typeface="+mn-lt"/>
                          <a:ea typeface="+mn-ea"/>
                          <a:cs typeface="+mn-cs"/>
                        </a:rPr>
                        <a:t>мастеровой</a:t>
                      </a:r>
                      <a:endParaRPr lang="ru-RU" dirty="0"/>
                    </a:p>
                  </a:txBody>
                  <a:tcPr/>
                </a:tc>
                <a:tc>
                  <a:txBody>
                    <a:bodyPr/>
                    <a:lstStyle/>
                    <a:p>
                      <a:r>
                        <a:rPr lang="ru-RU" dirty="0" smtClean="0"/>
                        <a:t>человек</a:t>
                      </a:r>
                      <a:endParaRPr lang="ru-RU"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 «Толстые и тонкие вопросы»</a:t>
            </a:r>
            <a:endParaRPr lang="ru-RU" dirty="0"/>
          </a:p>
        </p:txBody>
      </p:sp>
      <p:graphicFrame>
        <p:nvGraphicFramePr>
          <p:cNvPr id="4" name="Содержимое 3"/>
          <p:cNvGraphicFramePr>
            <a:graphicFrameLocks noGrp="1"/>
          </p:cNvGraphicFramePr>
          <p:nvPr>
            <p:ph idx="1"/>
          </p:nvPr>
        </p:nvGraphicFramePr>
        <p:xfrm>
          <a:off x="457200" y="1935163"/>
          <a:ext cx="8229600" cy="4851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ru-RU" dirty="0" smtClean="0"/>
                        <a:t>ТОНКИЕ ВОПРОСЫ</a:t>
                      </a:r>
                      <a:endParaRPr lang="ru-RU" dirty="0"/>
                    </a:p>
                  </a:txBody>
                  <a:tcPr/>
                </a:tc>
                <a:tc>
                  <a:txBody>
                    <a:bodyPr/>
                    <a:lstStyle/>
                    <a:p>
                      <a:r>
                        <a:rPr lang="ru-RU" dirty="0" smtClean="0"/>
                        <a:t>ТОЛСТЫЕ  ВОПРОСЫ</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800" kern="1200" dirty="0" smtClean="0">
                          <a:solidFill>
                            <a:schemeClr val="dk1"/>
                          </a:solidFill>
                          <a:latin typeface="+mn-lt"/>
                          <a:ea typeface="+mn-ea"/>
                          <a:cs typeface="+mn-cs"/>
                        </a:rPr>
                        <a:t>Что такое приставка?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solidFill>
                            <a:schemeClr val="dk1"/>
                          </a:solidFill>
                          <a:latin typeface="+mn-lt"/>
                          <a:ea typeface="+mn-ea"/>
                          <a:cs typeface="+mn-cs"/>
                        </a:rPr>
                        <a:t>Почему приставка так называется?</a:t>
                      </a:r>
                    </a:p>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solidFill>
                            <a:schemeClr val="dk1"/>
                          </a:solidFill>
                          <a:latin typeface="+mn-lt"/>
                          <a:ea typeface="+mn-ea"/>
                          <a:cs typeface="+mn-cs"/>
                        </a:rPr>
                        <a:t>Для чего нужна приставка?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solidFill>
                            <a:schemeClr val="dk1"/>
                          </a:solidFill>
                          <a:latin typeface="+mn-lt"/>
                          <a:ea typeface="+mn-ea"/>
                          <a:cs typeface="+mn-cs"/>
                        </a:rPr>
                        <a:t>Чем приставка отличается от суффикса?</a:t>
                      </a:r>
                    </a:p>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solidFill>
                            <a:schemeClr val="dk1"/>
                          </a:solidFill>
                          <a:latin typeface="+mn-lt"/>
                          <a:ea typeface="+mn-ea"/>
                          <a:cs typeface="+mn-cs"/>
                        </a:rPr>
                        <a:t>Где пишется приставка в слове?</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solidFill>
                            <a:schemeClr val="dk1"/>
                          </a:solidFill>
                          <a:latin typeface="+mn-lt"/>
                          <a:ea typeface="+mn-ea"/>
                          <a:cs typeface="+mn-cs"/>
                        </a:rPr>
                        <a:t>В чём отличие приставки от предлога?</a:t>
                      </a:r>
                    </a:p>
                    <a:p>
                      <a:endParaRPr lang="ru-RU" dirty="0"/>
                    </a:p>
                  </a:txBody>
                  <a:tcPr/>
                </a:tc>
              </a:tr>
              <a:tr h="370840">
                <a:tc>
                  <a:txBody>
                    <a:bodyPr/>
                    <a:lstStyle/>
                    <a:p>
                      <a:r>
                        <a:rPr kumimoji="0" lang="ru-RU" sz="2400" kern="1200" dirty="0" smtClean="0">
                          <a:solidFill>
                            <a:schemeClr val="dk1"/>
                          </a:solidFill>
                          <a:latin typeface="+mn-lt"/>
                          <a:ea typeface="+mn-ea"/>
                          <a:cs typeface="+mn-cs"/>
                        </a:rPr>
                        <a:t>Как обозначается приставка?</a:t>
                      </a:r>
                      <a:endParaRPr lang="ru-RU" sz="2400" dirty="0"/>
                    </a:p>
                  </a:txBody>
                  <a:tcPr/>
                </a:tc>
                <a:tc>
                  <a:txBody>
                    <a:bodyPr/>
                    <a:lstStyle/>
                    <a:p>
                      <a:r>
                        <a:rPr kumimoji="0" lang="ru-RU" sz="2400" kern="1200" dirty="0" smtClean="0">
                          <a:solidFill>
                            <a:schemeClr val="dk1"/>
                          </a:solidFill>
                          <a:latin typeface="+mn-lt"/>
                          <a:ea typeface="+mn-ea"/>
                          <a:cs typeface="+mn-cs"/>
                        </a:rPr>
                        <a:t>Что будет, если из нашей речи «исчезнут» приставки?</a:t>
                      </a:r>
                      <a:endParaRPr lang="ru-RU" sz="24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Приём «Лови ошибку»</a:t>
            </a:r>
            <a:endParaRPr lang="ru-RU" dirty="0"/>
          </a:p>
        </p:txBody>
      </p:sp>
      <p:sp>
        <p:nvSpPr>
          <p:cNvPr id="3" name="Содержимое 2"/>
          <p:cNvSpPr>
            <a:spLocks noGrp="1"/>
          </p:cNvSpPr>
          <p:nvPr>
            <p:ph idx="1"/>
          </p:nvPr>
        </p:nvSpPr>
        <p:spPr/>
        <p:txBody>
          <a:bodyPr/>
          <a:lstStyle/>
          <a:p>
            <a:pPr algn="ctr">
              <a:buNone/>
            </a:pPr>
            <a:r>
              <a:rPr lang="ru-RU" sz="2800" dirty="0" smtClean="0"/>
              <a:t>Профессору </a:t>
            </a:r>
            <a:r>
              <a:rPr lang="ru-RU" sz="2800" dirty="0" err="1" smtClean="0"/>
              <a:t>Синицину</a:t>
            </a:r>
            <a:r>
              <a:rPr lang="ru-RU" sz="2800" dirty="0" smtClean="0"/>
              <a:t>. </a:t>
            </a:r>
          </a:p>
          <a:p>
            <a:pPr>
              <a:buNone/>
            </a:pPr>
            <a:r>
              <a:rPr lang="ru-RU" sz="2800" dirty="0" smtClean="0"/>
              <a:t>Я отправился в </a:t>
            </a:r>
            <a:r>
              <a:rPr lang="ru-RU" sz="2800" dirty="0" err="1" smtClean="0"/>
              <a:t>экспедицыю</a:t>
            </a:r>
            <a:r>
              <a:rPr lang="ru-RU" sz="2800" dirty="0" smtClean="0"/>
              <a:t>. Погода неблагоприятна: </a:t>
            </a:r>
            <a:r>
              <a:rPr lang="ru-RU" sz="2800" dirty="0" err="1" smtClean="0"/>
              <a:t>цыклон</a:t>
            </a:r>
            <a:r>
              <a:rPr lang="ru-RU" sz="2800" dirty="0" smtClean="0"/>
              <a:t>. Удалось собрать </a:t>
            </a:r>
            <a:r>
              <a:rPr lang="ru-RU" sz="2800" dirty="0" err="1" smtClean="0"/>
              <a:t>коллекцыю</a:t>
            </a:r>
            <a:r>
              <a:rPr lang="ru-RU" sz="2800" dirty="0" smtClean="0"/>
              <a:t> насекомых, попались даже </a:t>
            </a:r>
            <a:r>
              <a:rPr lang="ru-RU" sz="2800" dirty="0" err="1" smtClean="0"/>
              <a:t>цыкады</a:t>
            </a:r>
            <a:r>
              <a:rPr lang="ru-RU" sz="2800" dirty="0" smtClean="0"/>
              <a:t>. </a:t>
            </a:r>
            <a:r>
              <a:rPr lang="ru-RU" sz="2800" dirty="0" err="1" smtClean="0"/>
              <a:t>Птици</a:t>
            </a:r>
            <a:r>
              <a:rPr lang="ru-RU" sz="2800" dirty="0" smtClean="0"/>
              <a:t> мешают в работе. </a:t>
            </a:r>
          </a:p>
          <a:p>
            <a:pPr algn="r">
              <a:buNone/>
            </a:pPr>
            <a:r>
              <a:rPr lang="ru-RU" sz="2800" dirty="0" smtClean="0"/>
              <a:t>Незнайка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Содержимое 2"/>
          <p:cNvSpPr>
            <a:spLocks noGrp="1"/>
          </p:cNvSpPr>
          <p:nvPr>
            <p:ph idx="1"/>
          </p:nvPr>
        </p:nvSpPr>
        <p:spPr/>
        <p:txBody>
          <a:bodyPr/>
          <a:lstStyle/>
          <a:p>
            <a:r>
              <a:rPr lang="ru-RU" smtClean="0"/>
              <a:t>Применение технологии </a:t>
            </a:r>
            <a:r>
              <a:rPr lang="ru-RU" dirty="0" smtClean="0"/>
              <a:t>развивающего обучения дает возможность вырабатывать у обучающихся  </a:t>
            </a:r>
            <a:r>
              <a:rPr lang="ru-RU" dirty="0" err="1" smtClean="0"/>
              <a:t>надпредметные</a:t>
            </a:r>
            <a:r>
              <a:rPr lang="ru-RU" dirty="0" smtClean="0"/>
              <a:t> умения, такие как:</a:t>
            </a:r>
          </a:p>
          <a:p>
            <a:pPr lvl="0"/>
            <a:r>
              <a:rPr lang="ru-RU" dirty="0" smtClean="0"/>
              <a:t>умение работать в группе;</a:t>
            </a:r>
          </a:p>
          <a:p>
            <a:pPr lvl="0"/>
            <a:r>
              <a:rPr lang="ru-RU" dirty="0" smtClean="0"/>
              <a:t>умение графически оформить текстовый материал; умение творчески интерпретировать имеющуюся информацию;</a:t>
            </a:r>
          </a:p>
          <a:p>
            <a:pPr lvl="0"/>
            <a:r>
              <a:rPr lang="ru-RU" dirty="0" smtClean="0"/>
              <a:t>умение распределить информацию по степени новизны и значимости; умение обобщить полученные знания</a:t>
            </a:r>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«Ситуация на успех»</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i="1" dirty="0" smtClean="0"/>
              <a:t>	Однажды султан решил подвергнуть испытанию своих визирей. “О, мои подданные!” - обратился он к ним, - у меня есть для вас трудная задача. Я хотел бы знать, кто решит её. Повёл он их в сад, в углу была ржавая дверь с огромным замком. “Тот, кто откроет дверь, станет первым визирем”. Одни придворные только качали головами, другие стали замок разглядывать, третьи начали неуверенно толкать дверь, но они были убеждены, что не смогут открыть её. Один за другим отходили. Но один визирь внимательно осмотрел и навалился плечом на дверь. Он толкнул её и - о, чудо! - она стала поддаваться, появилась сначала узкая щель, а потом дверь стала двигаться все быстрее и раскрылась. Тогда падишах сказал: “Ты станешь первым визирем, потому что полагаешься не только на то, что видишь и слышишь, но и веришь в свои силы”.</a:t>
            </a:r>
            <a:endParaRPr lang="ru-RU" dirty="0" smtClean="0"/>
          </a:p>
          <a:p>
            <a:r>
              <a:rPr lang="ru-RU" dirty="0" smtClean="0"/>
              <a:t>Как вы понимаете основную мысль текста?</a:t>
            </a:r>
          </a:p>
          <a:p>
            <a:r>
              <a:rPr lang="ru-RU" dirty="0" smtClean="0"/>
              <a:t>Как она нам поможет на уроке?</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Определи тему урока</a:t>
            </a:r>
            <a:endParaRPr lang="ru-RU" dirty="0"/>
          </a:p>
        </p:txBody>
      </p:sp>
      <p:sp>
        <p:nvSpPr>
          <p:cNvPr id="3" name="Содержимое 2"/>
          <p:cNvSpPr>
            <a:spLocks noGrp="1"/>
          </p:cNvSpPr>
          <p:nvPr>
            <p:ph idx="1"/>
          </p:nvPr>
        </p:nvSpPr>
        <p:spPr/>
        <p:txBody>
          <a:bodyPr>
            <a:normAutofit fontScale="85000" lnSpcReduction="20000"/>
          </a:bodyPr>
          <a:lstStyle/>
          <a:p>
            <a:r>
              <a:rPr lang="ru-RU" sz="3300" dirty="0" smtClean="0">
                <a:solidFill>
                  <a:srgbClr val="7030A0"/>
                </a:solidFill>
              </a:rPr>
              <a:t>Сказка о русском языке </a:t>
            </a:r>
          </a:p>
          <a:p>
            <a:r>
              <a:rPr lang="ru-RU" dirty="0" smtClean="0"/>
              <a:t>В некотором царстве, в некотором государстве жили буквы: гласные и согласные. Дружно живут согласные с гласными. Еще бы! Им без гласных никак со своей работой не справиться. Вот и стараются не обижать своих певучих подружек. Но плохо гласной букве, когда перед ней окажется шипящий. А какие шипящие согласные вы знаете? Что мы еще о них знаем?</a:t>
            </a:r>
          </a:p>
          <a:p>
            <a:r>
              <a:rPr lang="ru-RU" dirty="0" smtClean="0"/>
              <a:t>С буквами  Я,Ю,Ы,Э  шипящие вообще знаться не хотят. А уж как трудно с ними буквам  О и Ё! То всем буквам подавай букву Ё. То такая соседка им не по душе, и они согласны стоять  только рядом с О. Вот и приходиться писать по- разному слова с шипящими и буквами О и Ё. </a:t>
            </a:r>
          </a:p>
          <a:p>
            <a:r>
              <a:rPr lang="ru-RU" dirty="0" smtClean="0"/>
              <a:t>-Как вы думаете, о чем мы будем говорить на уроке?</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1"/>
                </a:solidFill>
              </a:rPr>
              <a:t>Реши кроссворд, узнаешь тему урока </a:t>
            </a:r>
            <a:endParaRPr lang="ru-RU" dirty="0"/>
          </a:p>
        </p:txBody>
      </p:sp>
      <p:sp>
        <p:nvSpPr>
          <p:cNvPr id="3" name="Содержимое 2"/>
          <p:cNvSpPr>
            <a:spLocks noGrp="1"/>
          </p:cNvSpPr>
          <p:nvPr>
            <p:ph idx="1"/>
          </p:nvPr>
        </p:nvSpPr>
        <p:spPr/>
        <p:txBody>
          <a:bodyPr/>
          <a:lstStyle/>
          <a:p>
            <a:pPr marL="541782" indent="-514350">
              <a:buAutoNum type="arabicPeriod"/>
            </a:pPr>
            <a:r>
              <a:rPr lang="ru-RU" sz="2400" dirty="0" smtClean="0"/>
              <a:t>Синоним предлогов ВОЗЛЕ, ВБЛИЗИ </a:t>
            </a:r>
          </a:p>
          <a:p>
            <a:pPr marL="541782" indent="-514350">
              <a:buAutoNum type="arabicPeriod"/>
            </a:pPr>
            <a:r>
              <a:rPr lang="ru-RU" sz="2400" dirty="0" smtClean="0"/>
              <a:t>Антоним предлога ВДОЛЬ </a:t>
            </a:r>
          </a:p>
          <a:p>
            <a:pPr marL="541782" indent="-514350">
              <a:buAutoNum type="arabicPeriod"/>
            </a:pPr>
            <a:r>
              <a:rPr lang="ru-RU" sz="2400" dirty="0" smtClean="0"/>
              <a:t>Синоним предлога НАПЕРЕКОР(чему) </a:t>
            </a:r>
          </a:p>
          <a:p>
            <a:pPr marL="541782" indent="-514350">
              <a:buAutoNum type="arabicPeriod"/>
            </a:pPr>
            <a:r>
              <a:rPr lang="ru-RU" sz="2400" dirty="0" smtClean="0"/>
              <a:t>Антоним предлога ВПЕРЕДИ </a:t>
            </a:r>
          </a:p>
          <a:p>
            <a:pPr marL="541782" indent="-514350">
              <a:buAutoNum type="arabicPeriod"/>
            </a:pPr>
            <a:r>
              <a:rPr lang="ru-RU" sz="2400" dirty="0" smtClean="0"/>
              <a:t>Антоним предлога ДО </a:t>
            </a:r>
          </a:p>
          <a:p>
            <a:pPr marL="541782" indent="-514350">
              <a:buAutoNum type="arabicPeriod"/>
            </a:pPr>
            <a:r>
              <a:rPr lang="ru-RU" sz="2400" dirty="0" smtClean="0"/>
              <a:t>Синоним предлога ЧЕРЕЗ (что) </a:t>
            </a:r>
          </a:p>
          <a:p>
            <a:pPr marL="541782" indent="-514350">
              <a:buAutoNum type="arabicPeriod"/>
            </a:pPr>
            <a:r>
              <a:rPr lang="ru-RU" sz="2400" dirty="0" smtClean="0"/>
              <a:t>Синоним предлога КРУГОМ</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Определи тему урока</a:t>
            </a:r>
            <a:endParaRPr lang="ru-RU" dirty="0"/>
          </a:p>
        </p:txBody>
      </p:sp>
      <p:sp>
        <p:nvSpPr>
          <p:cNvPr id="3" name="Содержимое 2"/>
          <p:cNvSpPr>
            <a:spLocks noGrp="1"/>
          </p:cNvSpPr>
          <p:nvPr>
            <p:ph idx="1"/>
          </p:nvPr>
        </p:nvSpPr>
        <p:spPr/>
        <p:txBody>
          <a:bodyPr/>
          <a:lstStyle/>
          <a:p>
            <a:pPr lvl="0"/>
            <a:r>
              <a:rPr lang="ru-RU" dirty="0" smtClean="0"/>
              <a:t>Заполнение «слепых» таблиц, (алгоритмов).</a:t>
            </a:r>
            <a:br>
              <a:rPr lang="ru-RU" dirty="0" smtClean="0"/>
            </a:br>
            <a:r>
              <a:rPr lang="ru-RU" dirty="0" smtClean="0"/>
              <a:t>На моей «таблице» убежали слова.  Для того, чтобы сформулировать тему урока, нужно восстановить её первоначальный вид.</a:t>
            </a:r>
          </a:p>
          <a:p>
            <a:endParaRPr lang="ru-RU" dirty="0" smtClean="0"/>
          </a:p>
        </p:txBody>
      </p:sp>
      <p:pic>
        <p:nvPicPr>
          <p:cNvPr id="4" name="Рисунок 3" descr="http://xn--i1abbnckbmcl9fb.xn--p1ai/%D1%81%D1%82%D0%B0%D1%82%D1%8C%D0%B8/519992/img1.gif"/>
          <p:cNvPicPr/>
          <p:nvPr/>
        </p:nvPicPr>
        <p:blipFill>
          <a:blip r:embed="rId2"/>
          <a:srcRect/>
          <a:stretch>
            <a:fillRect/>
          </a:stretch>
        </p:blipFill>
        <p:spPr bwMode="auto">
          <a:xfrm>
            <a:off x="683568" y="3857628"/>
            <a:ext cx="7704856" cy="24669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Расставьте шаги алгоритма</a:t>
            </a:r>
            <a:endParaRPr lang="ru-RU" dirty="0"/>
          </a:p>
        </p:txBody>
      </p:sp>
      <p:sp>
        <p:nvSpPr>
          <p:cNvPr id="3" name="Содержимое 2"/>
          <p:cNvSpPr>
            <a:spLocks noGrp="1"/>
          </p:cNvSpPr>
          <p:nvPr>
            <p:ph idx="1"/>
          </p:nvPr>
        </p:nvSpPr>
        <p:spPr/>
        <p:txBody>
          <a:bodyPr/>
          <a:lstStyle/>
          <a:p>
            <a:r>
              <a:rPr lang="ru-RU" dirty="0" smtClean="0"/>
              <a:t>Посмотрим на букву согласного звука после приставки </a:t>
            </a:r>
          </a:p>
          <a:p>
            <a:r>
              <a:rPr lang="ru-RU" dirty="0" smtClean="0"/>
              <a:t>Выдели в слове корень и приставку </a:t>
            </a:r>
          </a:p>
          <a:p>
            <a:r>
              <a:rPr lang="ru-RU" dirty="0" smtClean="0"/>
              <a:t>Если после приставки глухой согласный в приставке пишем букву С </a:t>
            </a:r>
          </a:p>
          <a:p>
            <a:r>
              <a:rPr lang="ru-RU" dirty="0" smtClean="0"/>
              <a:t>Если после приставки звонкий согласный в приставке пишем букву З</a:t>
            </a:r>
          </a:p>
          <a:p>
            <a:pPr>
              <a:buNone/>
            </a:pPr>
            <a:endParaRPr lang="ru-RU" dirty="0"/>
          </a:p>
        </p:txBody>
      </p:sp>
    </p:spTree>
    <p:extLst>
      <p:ext uri="{BB962C8B-B14F-4D97-AF65-F5344CB8AC3E}">
        <p14:creationId xmlns:p14="http://schemas.microsoft.com/office/powerpoint/2010/main" val="1474356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Создание проблемной ситуации</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Правила охоты.</a:t>
            </a:r>
          </a:p>
          <a:p>
            <a:pPr>
              <a:buNone/>
            </a:pPr>
            <a:r>
              <a:rPr lang="ru-RU" dirty="0" smtClean="0"/>
              <a:t>Перепуганный зайчонок прибежал домой: </a:t>
            </a:r>
          </a:p>
          <a:p>
            <a:pPr>
              <a:buNone/>
            </a:pPr>
            <a:r>
              <a:rPr lang="ru-RU" dirty="0" smtClean="0"/>
              <a:t>-Папа, за нами охотятся! </a:t>
            </a:r>
          </a:p>
          <a:p>
            <a:pPr>
              <a:buNone/>
            </a:pPr>
            <a:r>
              <a:rPr lang="ru-RU" dirty="0" smtClean="0"/>
              <a:t>-За нами охотятся, или на нас охотятся?- уточнил старый заяц. </a:t>
            </a:r>
          </a:p>
          <a:p>
            <a:pPr>
              <a:buNone/>
            </a:pPr>
            <a:r>
              <a:rPr lang="ru-RU" dirty="0" smtClean="0"/>
              <a:t>-Я не знаю. Я только знаю, что охотятся. </a:t>
            </a:r>
          </a:p>
          <a:p>
            <a:pPr>
              <a:buNone/>
            </a:pPr>
            <a:r>
              <a:rPr lang="ru-RU" dirty="0" smtClean="0"/>
              <a:t>-Сколько раз я тебя учил правильно выражать свою мысль. От того, насколько  точно мы выражаем мысль, зависит очень многое. </a:t>
            </a:r>
          </a:p>
          <a:p>
            <a:pPr>
              <a:buNone/>
            </a:pPr>
            <a:r>
              <a:rPr lang="ru-RU" dirty="0" smtClean="0"/>
              <a:t>-Но они же охотятся, папа! </a:t>
            </a:r>
          </a:p>
          <a:p>
            <a:pPr>
              <a:buNone/>
            </a:pPr>
            <a:r>
              <a:rPr lang="ru-RU" dirty="0" smtClean="0">
                <a:solidFill>
                  <a:srgbClr val="7030A0"/>
                </a:solidFill>
              </a:rPr>
              <a:t>-За нами или на нас? </a:t>
            </a:r>
          </a:p>
          <a:p>
            <a:pPr>
              <a:buNone/>
            </a:pPr>
            <a:r>
              <a:rPr lang="ru-RU" dirty="0" smtClean="0">
                <a:solidFill>
                  <a:srgbClr val="7030A0"/>
                </a:solidFill>
              </a:rPr>
              <a:t>-Я не знаю как правильно сказать, папа… </a:t>
            </a:r>
          </a:p>
          <a:p>
            <a:pPr>
              <a:buNone/>
            </a:pPr>
            <a:r>
              <a:rPr lang="ru-RU" dirty="0" smtClean="0"/>
              <a:t>-Последний раз объясняю: если охотятся- - -, то значит, что нас только хотят поймать. А если - - - охотятся, это значит, нас хотят убить. Чувствуешь разницу? </a:t>
            </a:r>
          </a:p>
          <a:p>
            <a:pPr>
              <a:buNone/>
            </a:pPr>
            <a:r>
              <a:rPr lang="ru-RU" dirty="0" smtClean="0"/>
              <a:t>Зайчонок задрожал всем своим существом, чувствуя эту разницу. И они побежали.</a:t>
            </a:r>
          </a:p>
          <a:p>
            <a:r>
              <a:rPr lang="ru-RU" dirty="0" smtClean="0"/>
              <a:t>- Определите цель нашего урока.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504056"/>
          </a:xfrm>
        </p:spPr>
        <p:txBody>
          <a:bodyPr>
            <a:normAutofit fontScale="90000"/>
          </a:bodyPr>
          <a:lstStyle/>
          <a:p>
            <a:r>
              <a:rPr lang="ru-RU" dirty="0" smtClean="0"/>
              <a:t>Приём «Живая книга»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084" y="866052"/>
            <a:ext cx="2664296" cy="293399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866052"/>
            <a:ext cx="2402780" cy="293399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188" y="848292"/>
            <a:ext cx="2448818" cy="291722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572" y="3573016"/>
            <a:ext cx="7740860" cy="2952328"/>
          </a:xfrm>
          <a:prstGeom prst="rect">
            <a:avLst/>
          </a:prstGeom>
        </p:spPr>
      </p:pic>
    </p:spTree>
    <p:extLst>
      <p:ext uri="{BB962C8B-B14F-4D97-AF65-F5344CB8AC3E}">
        <p14:creationId xmlns:p14="http://schemas.microsoft.com/office/powerpoint/2010/main" val="19701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Приёмы технологии «критического мышления»</a:t>
            </a:r>
            <a:endParaRPr lang="ru-RU" dirty="0"/>
          </a:p>
        </p:txBody>
      </p:sp>
      <p:sp>
        <p:nvSpPr>
          <p:cNvPr id="3" name="Содержимое 2"/>
          <p:cNvSpPr>
            <a:spLocks noGrp="1"/>
          </p:cNvSpPr>
          <p:nvPr>
            <p:ph idx="1"/>
          </p:nvPr>
        </p:nvSpPr>
        <p:spPr/>
        <p:txBody>
          <a:bodyPr>
            <a:normAutofit fontScale="85000" lnSpcReduction="20000"/>
          </a:bodyPr>
          <a:lstStyle/>
          <a:p>
            <a:r>
              <a:rPr lang="ru-RU" b="1" dirty="0" smtClean="0">
                <a:solidFill>
                  <a:srgbClr val="7030A0"/>
                </a:solidFill>
              </a:rPr>
              <a:t>Прием “Корзина идей”</a:t>
            </a:r>
            <a:endParaRPr lang="ru-RU" dirty="0" smtClean="0">
              <a:solidFill>
                <a:srgbClr val="7030A0"/>
              </a:solidFill>
            </a:endParaRPr>
          </a:p>
          <a:p>
            <a:r>
              <a:rPr lang="ru-RU" dirty="0" smtClean="0"/>
              <a:t>Это прием организации индивидуальной и групповой работы на начальной стадии урока, когда идет актуализация знаний и опыта. Этот прием позволяет выяснить все, что знают учащиеся по обсуждаемой теме урока. На доске прикрепляется значок корзины, в которую условно собирается то, что ученики знают об изучаемой теме.</a:t>
            </a:r>
          </a:p>
          <a:p>
            <a:r>
              <a:rPr lang="ru-RU" i="1" dirty="0" smtClean="0"/>
              <a:t>Например.</a:t>
            </a:r>
            <a:br>
              <a:rPr lang="ru-RU" i="1" dirty="0" smtClean="0"/>
            </a:br>
            <a:r>
              <a:rPr lang="ru-RU" dirty="0" smtClean="0"/>
              <a:t>Учитель ставит перед детьми проблему:</a:t>
            </a:r>
            <a:br>
              <a:rPr lang="ru-RU" dirty="0" smtClean="0"/>
            </a:br>
            <a:r>
              <a:rPr lang="ru-RU" dirty="0" smtClean="0"/>
              <a:t>— Напишите за 1 минуту, что вы знаете об именах прилагательных?</a:t>
            </a:r>
            <a:br>
              <a:rPr lang="ru-RU" dirty="0" smtClean="0"/>
            </a:br>
            <a:r>
              <a:rPr lang="ru-RU" dirty="0" smtClean="0"/>
              <a:t>— Обмен информацией в группах.</a:t>
            </a:r>
            <a:br>
              <a:rPr lang="ru-RU" dirty="0" smtClean="0"/>
            </a:br>
            <a:r>
              <a:rPr lang="ru-RU" dirty="0" smtClean="0"/>
              <a:t>— Сбрасывание информации в корзину, запись на доске или ватмане.</a:t>
            </a:r>
            <a:br>
              <a:rPr lang="ru-RU" dirty="0" smtClean="0"/>
            </a:br>
            <a:r>
              <a:rPr lang="ru-RU" dirty="0" smtClean="0"/>
              <a:t>Обсуждение собранной информации. Обобщение, вывод.</a:t>
            </a:r>
            <a:r>
              <a:rPr lang="ru-RU" b="1" dirty="0" smtClean="0"/>
              <a:t> </a:t>
            </a:r>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716</Words>
  <Application>Microsoft Office PowerPoint</Application>
  <PresentationFormat>Экран (4:3)</PresentationFormat>
  <Paragraphs>96</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Constantia</vt:lpstr>
      <vt:lpstr>Times New Roman</vt:lpstr>
      <vt:lpstr>Wingdings 2</vt:lpstr>
      <vt:lpstr>Поток</vt:lpstr>
      <vt:lpstr>Развивающего обучения</vt:lpstr>
      <vt:lpstr>«Ситуация на успех»</vt:lpstr>
      <vt:lpstr>Определи тему урока</vt:lpstr>
      <vt:lpstr>Реши кроссворд, узнаешь тему урока </vt:lpstr>
      <vt:lpstr>Определи тему урока</vt:lpstr>
      <vt:lpstr>Расставьте шаги алгоритма</vt:lpstr>
      <vt:lpstr>Создание проблемной ситуации</vt:lpstr>
      <vt:lpstr>Приём «Живая книга»</vt:lpstr>
      <vt:lpstr>Приёмы технологии «критического мышления»</vt:lpstr>
      <vt:lpstr>Приём «Составление кластера»</vt:lpstr>
      <vt:lpstr>«Составление кластера»</vt:lpstr>
      <vt:lpstr>Приём «Верные и неверные утверждения»</vt:lpstr>
      <vt:lpstr>Приём «Написание синквейна»</vt:lpstr>
      <vt:lpstr>Приём «Толстые и тонкие вопросы»</vt:lpstr>
      <vt:lpstr>Приём «Лови ошибку»</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Директор Ивановской школы</cp:lastModifiedBy>
  <cp:revision>29</cp:revision>
  <dcterms:created xsi:type="dcterms:W3CDTF">2018-03-25T09:38:46Z</dcterms:created>
  <dcterms:modified xsi:type="dcterms:W3CDTF">2018-03-27T11:07:57Z</dcterms:modified>
</cp:coreProperties>
</file>