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71" r:id="rId3"/>
    <p:sldId id="273" r:id="rId4"/>
    <p:sldId id="276" r:id="rId5"/>
    <p:sldId id="282" r:id="rId6"/>
    <p:sldId id="277" r:id="rId7"/>
    <p:sldId id="278" r:id="rId8"/>
    <p:sldId id="283" r:id="rId9"/>
    <p:sldId id="274" r:id="rId10"/>
    <p:sldId id="284" r:id="rId11"/>
    <p:sldId id="272" r:id="rId12"/>
    <p:sldId id="279" r:id="rId13"/>
    <p:sldId id="280" r:id="rId14"/>
    <p:sldId id="281" r:id="rId15"/>
    <p:sldId id="269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4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6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6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0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98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4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5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7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9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7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8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4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04F0-1FA7-4ADB-BD06-2DBDC31047B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87ABD9-884B-4CD7-BF5B-3A6F2D67E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в работе ДОУ и школы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ctr">
              <a:spcBef>
                <a:spcPts val="1400"/>
              </a:spcBef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Bef>
                <a:spcPts val="1400"/>
              </a:spcBef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14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«Быть готовым к школе - не значит уметь читать, писать и считать.</a:t>
            </a:r>
          </a:p>
          <a:p>
            <a:pPr indent="0" algn="ctr">
              <a:spcBef>
                <a:spcPts val="14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готовым к школе- значит быть готовым к всему этому научиться»</a:t>
            </a:r>
          </a:p>
          <a:p>
            <a:pPr indent="449580" algn="r">
              <a:spcBef>
                <a:spcPts val="1400"/>
              </a:spcBef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Л.А.Венгер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Открытые занятия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0741" y="2345506"/>
            <a:ext cx="4182218" cy="35116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45506"/>
            <a:ext cx="4183062" cy="3511600"/>
          </a:xfrm>
        </p:spPr>
      </p:pic>
    </p:spTree>
    <p:extLst>
      <p:ext uri="{BB962C8B-B14F-4D97-AF65-F5344CB8AC3E}">
        <p14:creationId xmlns:p14="http://schemas.microsoft.com/office/powerpoint/2010/main" val="4999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Взаимодействие с родителями: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Мы создаём </a:t>
            </a:r>
            <a:r>
              <a:rPr lang="ru-RU" dirty="0"/>
              <a:t>единое пространство развития ребенка в семье, детском саду, школе, сделали родителей участниками воспитательного процесса, в этом нам помогают такие формы работы как:</a:t>
            </a:r>
          </a:p>
          <a:p>
            <a:pPr lvl="0"/>
            <a:r>
              <a:rPr lang="ru-RU" dirty="0"/>
              <a:t>совместные родительские собрания с педагогами ДОО и учителями школы;</a:t>
            </a:r>
          </a:p>
          <a:p>
            <a:pPr lvl="0"/>
            <a:r>
              <a:rPr lang="ru-RU" dirty="0"/>
              <a:t>круглые столы, дискуссионные </a:t>
            </a:r>
            <a:r>
              <a:rPr lang="ru-RU" dirty="0" smtClean="0"/>
              <a:t>встречи</a:t>
            </a:r>
            <a:endParaRPr lang="ru-RU" dirty="0"/>
          </a:p>
          <a:p>
            <a:pPr lvl="0"/>
            <a:r>
              <a:rPr lang="ru-RU" dirty="0"/>
              <a:t>консультации с педагогами ДОО и школы; встречи родителей с будущими учителями;</a:t>
            </a:r>
          </a:p>
          <a:p>
            <a:r>
              <a:rPr lang="ru-RU" dirty="0"/>
              <a:t>дни открытых дверей;</a:t>
            </a:r>
          </a:p>
          <a:p>
            <a:pPr lvl="0"/>
            <a:r>
              <a:rPr lang="ru-RU" dirty="0"/>
              <a:t>анкетирование родителей;</a:t>
            </a:r>
          </a:p>
          <a:p>
            <a:pPr lvl="0"/>
            <a:r>
              <a:rPr lang="ru-RU" dirty="0"/>
              <a:t>совместная деятельность в рамках выходного дня (посещения театров, Ледового дворца);</a:t>
            </a:r>
          </a:p>
          <a:p>
            <a:pPr lvl="0"/>
            <a:r>
              <a:rPr lang="ru-RU" dirty="0"/>
              <a:t>С учетом постоянно развивающихся информационных технологий стало необходимым - повышение компетентности педагогов и родителей в вопросах использования информационно – коммуникативных технологий. С этой целью был создан и </a:t>
            </a:r>
            <a:r>
              <a:rPr lang="ru-RU" dirty="0" smtClean="0"/>
              <a:t>функционирует</a:t>
            </a:r>
            <a:r>
              <a:rPr lang="en-US" dirty="0"/>
              <a:t> </a:t>
            </a:r>
            <a:r>
              <a:rPr lang="ru-RU" dirty="0" smtClean="0"/>
              <a:t>сайт школы, </a:t>
            </a:r>
            <a:r>
              <a:rPr lang="ru-RU" dirty="0"/>
              <a:t>который оказывает системное информационное воздействие и позволяет быть в курсе реализуемой деятельности в группе и </a:t>
            </a:r>
            <a:r>
              <a:rPr lang="ru-RU" dirty="0" smtClean="0"/>
              <a:t>учреждении. Создана группа «Детский сад «Берёзка» в </a:t>
            </a:r>
            <a:r>
              <a:rPr lang="en-US" dirty="0" err="1" smtClean="0"/>
              <a:t>Viber</a:t>
            </a:r>
            <a:r>
              <a:rPr lang="ru-RU" dirty="0" smtClean="0"/>
              <a:t>,для быстрого общения с родителями воспитанников.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4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33601"/>
            <a:ext cx="4183062" cy="35363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33601"/>
            <a:ext cx="4184650" cy="3536950"/>
          </a:xfrm>
        </p:spPr>
      </p:pic>
    </p:spTree>
    <p:extLst>
      <p:ext uri="{BB962C8B-B14F-4D97-AF65-F5344CB8AC3E}">
        <p14:creationId xmlns:p14="http://schemas.microsoft.com/office/powerpoint/2010/main" val="11504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совместных мероприятий школа, детский сад, ДК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930400"/>
            <a:ext cx="4411489" cy="37395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930401"/>
            <a:ext cx="4460875" cy="3740150"/>
          </a:xfrm>
        </p:spPr>
      </p:pic>
    </p:spTree>
    <p:extLst>
      <p:ext uri="{BB962C8B-B14F-4D97-AF65-F5344CB8AC3E}">
        <p14:creationId xmlns:p14="http://schemas.microsoft.com/office/powerpoint/2010/main" val="28771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2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Совместные праздники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1600201"/>
            <a:ext cx="4597400" cy="4441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600201"/>
            <a:ext cx="4943475" cy="4441162"/>
          </a:xfrm>
        </p:spPr>
      </p:pic>
    </p:spTree>
    <p:extLst>
      <p:ext uri="{BB962C8B-B14F-4D97-AF65-F5344CB8AC3E}">
        <p14:creationId xmlns:p14="http://schemas.microsoft.com/office/powerpoint/2010/main" val="40398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80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Реализация </a:t>
            </a:r>
            <a:r>
              <a:rPr lang="ru-RU" sz="2800" dirty="0"/>
              <a:t>общего подхода к обучению и воспитанию, взаимодействие педагогов с учетом общих целей и задач создаёт наилучшие условия для перехода ребёнка из </a:t>
            </a:r>
            <a:r>
              <a:rPr lang="ru-RU" sz="2800" dirty="0" smtClean="0"/>
              <a:t>ДОУ </a:t>
            </a:r>
            <a:r>
              <a:rPr lang="ru-RU" sz="2800" dirty="0"/>
              <a:t>в школу. Единое территориальное расположение, общие традиции образовательной организации - все эти факторы обеспечивают лёгкую адаптацию детей к новым учебным условиям.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46300"/>
          </a:xfrm>
        </p:spPr>
        <p:txBody>
          <a:bodyPr>
            <a:normAutofit/>
          </a:bodyPr>
          <a:lstStyle/>
          <a:p>
            <a:r>
              <a:rPr lang="ru-RU" sz="3100" dirty="0"/>
              <a:t>Организация работы по преемственности детского сада со школой осуществляется </a:t>
            </a:r>
            <a:r>
              <a:rPr lang="ru-RU" sz="3100" dirty="0" smtClean="0"/>
              <a:t>п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о </a:t>
            </a:r>
            <a:r>
              <a:rPr lang="ru-RU" sz="3100" dirty="0"/>
              <a:t>основным направлениям: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16200"/>
            <a:ext cx="8596668" cy="3425162"/>
          </a:xfrm>
        </p:spPr>
        <p:txBody>
          <a:bodyPr/>
          <a:lstStyle/>
          <a:p>
            <a:r>
              <a:rPr lang="ru-RU" sz="2400" b="1" i="1" dirty="0"/>
              <a:t>Взаимодействие с </a:t>
            </a:r>
            <a:r>
              <a:rPr lang="ru-RU" sz="2400" b="1" i="1" dirty="0" smtClean="0"/>
              <a:t>детьми</a:t>
            </a:r>
          </a:p>
          <a:p>
            <a:r>
              <a:rPr lang="ru-RU" sz="2400" b="1" i="1" dirty="0"/>
              <a:t>Взаимодействие с </a:t>
            </a:r>
            <a:r>
              <a:rPr lang="ru-RU" sz="2400" b="1" i="1" dirty="0" smtClean="0"/>
              <a:t>педагогами школы</a:t>
            </a:r>
          </a:p>
          <a:p>
            <a:r>
              <a:rPr lang="ru-RU" sz="2400" b="1" i="1" dirty="0"/>
              <a:t>Взаимодействие с </a:t>
            </a:r>
            <a:r>
              <a:rPr lang="ru-RU" sz="2400" b="1" i="1" dirty="0" smtClean="0"/>
              <a:t>родителями</a:t>
            </a:r>
            <a:endParaRPr lang="ru-RU" sz="2400" b="1" i="1" dirty="0"/>
          </a:p>
          <a:p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2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8901"/>
            <a:ext cx="8596668" cy="4682462"/>
          </a:xfrm>
        </p:spPr>
        <p:txBody>
          <a:bodyPr>
            <a:normAutofit fontScale="55000" lnSpcReduction="20000"/>
          </a:bodyPr>
          <a:lstStyle/>
          <a:p>
            <a:r>
              <a:rPr lang="ru-RU" sz="2400" b="1" i="1" dirty="0"/>
              <a:t>Взаимодействие с детьми:</a:t>
            </a:r>
            <a:endParaRPr lang="ru-RU" sz="2400" dirty="0"/>
          </a:p>
          <a:p>
            <a:r>
              <a:rPr lang="ru-RU" sz="2400" dirty="0"/>
              <a:t>Периодически дети совершают экскурсию в школу «День знаний», «Последний звонок», где имеют возможность присутствовать на линейке, посидеть за партой, почувствовать себя на равных с учениками. Знакомятся с основными помещениями школы: библиотекой, столовой, учебным классом. Эти встречи оставляют особенно радостные впечатления у </a:t>
            </a:r>
            <a:r>
              <a:rPr lang="ru-RU" sz="2400" dirty="0" smtClean="0"/>
              <a:t>дошколят</a:t>
            </a:r>
          </a:p>
          <a:p>
            <a:r>
              <a:rPr lang="ru-RU" sz="2400" dirty="0" smtClean="0"/>
              <a:t> </a:t>
            </a:r>
            <a:r>
              <a:rPr lang="ru-RU" sz="2300" dirty="0" smtClean="0"/>
              <a:t>Посещение </a:t>
            </a:r>
            <a:r>
              <a:rPr lang="ru-RU" sz="2300" dirty="0"/>
              <a:t>школьного музея: </a:t>
            </a:r>
          </a:p>
          <a:p>
            <a:pPr marL="0" indent="0">
              <a:buNone/>
            </a:pPr>
            <a:r>
              <a:rPr lang="ru-RU" sz="2300" dirty="0"/>
              <a:t>в которых проходят экскурсии, выставки и интерактивные занятия.</a:t>
            </a:r>
          </a:p>
          <a:p>
            <a:r>
              <a:rPr lang="ru-RU" sz="2300" dirty="0"/>
              <a:t>Знакомство и взаимодействие дошкольников с учителями и учениками начальной школы.</a:t>
            </a:r>
          </a:p>
          <a:p>
            <a:r>
              <a:rPr lang="ru-RU" sz="2300" dirty="0"/>
              <a:t>Участие в совместной образовательной деятельности, игровых программах.</a:t>
            </a:r>
          </a:p>
          <a:p>
            <a:r>
              <a:rPr lang="ru-RU" sz="2300" dirty="0"/>
              <a:t>Участие в творческих выставках.</a:t>
            </a:r>
          </a:p>
          <a:p>
            <a:r>
              <a:rPr lang="ru-RU" sz="2300" dirty="0"/>
              <a:t>Встречи и беседы с бывшими воспитанниками детского сада (Выпускники детского сада часто заходят в гости, при этом они делятся своими впечатлениями о школе, воспоминаниями о детском саде, общаются с воспитанниками. Беседы и встречи с учащимися школы, которые посещали наш детский сад, вызывают у наших ребят желание и интерес пойти в школу).</a:t>
            </a:r>
          </a:p>
          <a:p>
            <a:r>
              <a:rPr lang="ru-RU" sz="2300" dirty="0"/>
              <a:t>Совместные праздники (День знаний, посвящение в первоклассники, выпускной в детском саду, День защиты детей, Масленица, Праздник березки.) и спортивные соревнования дошкольников и первоклассников.</a:t>
            </a:r>
          </a:p>
          <a:p>
            <a:r>
              <a:rPr lang="ru-RU" sz="2300" dirty="0"/>
              <a:t>Участие в театрализованной деятельности.</a:t>
            </a:r>
          </a:p>
          <a:p>
            <a:r>
              <a:rPr lang="ru-RU" sz="2300" dirty="0"/>
              <a:t>Мы поддерживаем тесную связь с родителями и выпускниками ДОО, что позволяет прослеживать их дальнейшее развитие и достижения.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5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6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Посещение школьный музей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58900"/>
            <a:ext cx="4821766" cy="4683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1358900"/>
            <a:ext cx="5118100" cy="4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>
            <a:noAutofit/>
          </a:bodyPr>
          <a:lstStyle/>
          <a:p>
            <a:r>
              <a:rPr lang="ru-RU" sz="2800" dirty="0"/>
              <a:t>Коррекционно-индивидуальная </a:t>
            </a:r>
            <a:r>
              <a:rPr lang="ru-RU" sz="2800" dirty="0" smtClean="0"/>
              <a:t>работа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2" y="1511300"/>
            <a:ext cx="8491537" cy="47243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ru-RU" dirty="0" smtClean="0"/>
              <a:t>День Знаний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55700"/>
            <a:ext cx="9406465" cy="5283200"/>
          </a:xfrm>
        </p:spPr>
      </p:pic>
    </p:spTree>
    <p:extLst>
      <p:ext uri="{BB962C8B-B14F-4D97-AF65-F5344CB8AC3E}">
        <p14:creationId xmlns:p14="http://schemas.microsoft.com/office/powerpoint/2010/main" val="3630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Совместные мероприятия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160589"/>
            <a:ext cx="4313237" cy="371203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2160589"/>
            <a:ext cx="4454968" cy="371203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9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ru-RU" dirty="0" smtClean="0"/>
              <a:t>Посещение школьной библиотеки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524000"/>
            <a:ext cx="4185623" cy="636983"/>
          </a:xfrm>
        </p:spPr>
        <p:txBody>
          <a:bodyPr/>
          <a:lstStyle/>
          <a:p>
            <a:r>
              <a:rPr lang="ru-RU" dirty="0" smtClean="0"/>
              <a:t>Учимся играть в шашки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527300"/>
            <a:ext cx="4184650" cy="343138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524000"/>
            <a:ext cx="4185618" cy="636983"/>
          </a:xfrm>
        </p:spPr>
        <p:txBody>
          <a:bodyPr/>
          <a:lstStyle/>
          <a:p>
            <a:r>
              <a:rPr lang="ru-RU" dirty="0" smtClean="0"/>
              <a:t>Знакомство с книжкой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527301"/>
            <a:ext cx="4186237" cy="3431976"/>
          </a:xfrm>
        </p:spPr>
      </p:pic>
    </p:spTree>
    <p:extLst>
      <p:ext uri="{BB962C8B-B14F-4D97-AF65-F5344CB8AC3E}">
        <p14:creationId xmlns:p14="http://schemas.microsoft.com/office/powerpoint/2010/main" val="1187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8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Взаимодействие с педагогами:</a:t>
            </a:r>
            <a:endParaRPr lang="ru-R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совместные педагогические советы (ДОО и школы);</a:t>
            </a:r>
          </a:p>
          <a:p>
            <a:pPr lvl="0"/>
            <a:r>
              <a:rPr lang="ru-RU" dirty="0"/>
              <a:t>семинары, мастер- классы;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круглые столы педагогов ДОО и учителей школы;</a:t>
            </a:r>
          </a:p>
          <a:p>
            <a:pPr lvl="0"/>
            <a:r>
              <a:rPr lang="ru-RU" dirty="0"/>
              <a:t>проведение мониторинга по определению готовности детей к школе;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взаимодействие с медицинским работником, психологов школы и службы сопровождения;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открытые показы образовательной деятельности в ДОО и открытых уроков в школе;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педагогические и психологические наблюдения;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проектная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307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Преемственность в работе ДОУ и школы </vt:lpstr>
      <vt:lpstr>Организация работы по преемственности детского сада со школой осуществляется п о основным направлениям: </vt:lpstr>
      <vt:lpstr>Презентация PowerPoint</vt:lpstr>
      <vt:lpstr>Посещение школьный музей</vt:lpstr>
      <vt:lpstr>Коррекционно-индивидуальная работа</vt:lpstr>
      <vt:lpstr>День Знаний</vt:lpstr>
      <vt:lpstr>Совместные мероприятия</vt:lpstr>
      <vt:lpstr>Посещение школьной библиотеки</vt:lpstr>
      <vt:lpstr>Презентация PowerPoint</vt:lpstr>
      <vt:lpstr>Открытые занятия</vt:lpstr>
      <vt:lpstr>Взаимодействие с родителями: </vt:lpstr>
      <vt:lpstr>Взаимодействие с родителями</vt:lpstr>
      <vt:lpstr>Проведение совместных мероприятий школа, детский сад, ДК</vt:lpstr>
      <vt:lpstr>Совместные праздники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Директор Ивановской школы</cp:lastModifiedBy>
  <cp:revision>21</cp:revision>
  <cp:lastPrinted>2017-10-15T06:11:55Z</cp:lastPrinted>
  <dcterms:created xsi:type="dcterms:W3CDTF">2017-10-15T05:30:08Z</dcterms:created>
  <dcterms:modified xsi:type="dcterms:W3CDTF">2018-03-28T07:47:36Z</dcterms:modified>
</cp:coreProperties>
</file>