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70" r:id="rId13"/>
    <p:sldId id="271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76C0-46AD-4339-BDEA-0849F706E97E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515D-4061-4D93-AA46-FC15E612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76C0-46AD-4339-BDEA-0849F706E97E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515D-4061-4D93-AA46-FC15E612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76C0-46AD-4339-BDEA-0849F706E97E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515D-4061-4D93-AA46-FC15E612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76C0-46AD-4339-BDEA-0849F706E97E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515D-4061-4D93-AA46-FC15E612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76C0-46AD-4339-BDEA-0849F706E97E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515D-4061-4D93-AA46-FC15E612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76C0-46AD-4339-BDEA-0849F706E97E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515D-4061-4D93-AA46-FC15E612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76C0-46AD-4339-BDEA-0849F706E97E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515D-4061-4D93-AA46-FC15E612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76C0-46AD-4339-BDEA-0849F706E97E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515D-4061-4D93-AA46-FC15E612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76C0-46AD-4339-BDEA-0849F706E97E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515D-4061-4D93-AA46-FC15E612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76C0-46AD-4339-BDEA-0849F706E97E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515D-4061-4D93-AA46-FC15E612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76C0-46AD-4339-BDEA-0849F706E97E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515D-4061-4D93-AA46-FC15E612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276C0-46AD-4339-BDEA-0849F706E97E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5515D-4061-4D93-AA46-FC15E612C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zoom dir="in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1500197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толерантности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643050"/>
            <a:ext cx="6400800" cy="1000132"/>
          </a:xfrm>
        </p:spPr>
        <p:txBody>
          <a:bodyPr>
            <a:normAutofit/>
          </a:bodyPr>
          <a:lstStyle/>
          <a:p>
            <a:endParaRPr lang="ru-RU" dirty="0" smtClean="0"/>
          </a:p>
        </p:txBody>
      </p:sp>
      <p:pic>
        <p:nvPicPr>
          <p:cNvPr id="4" name="Picture 2" descr="I:\клас час\30409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852936"/>
            <a:ext cx="2736304" cy="1764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Интолерантность – это: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Нетерпимость.</a:t>
            </a:r>
          </a:p>
          <a:p>
            <a:r>
              <a:rPr lang="ru-RU" dirty="0" smtClean="0"/>
              <a:t>Унижение человеческого достоинства.</a:t>
            </a:r>
          </a:p>
          <a:p>
            <a:r>
              <a:rPr lang="ru-RU" dirty="0" smtClean="0"/>
              <a:t>Агрессивность.</a:t>
            </a:r>
          </a:p>
          <a:p>
            <a:r>
              <a:rPr lang="ru-RU" dirty="0" smtClean="0"/>
              <a:t>Нарушение прав человека.</a:t>
            </a:r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Отсутствие толерантности.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3602"/>
          </a:xfrm>
        </p:spPr>
        <p:txBody>
          <a:bodyPr>
            <a:normAutofit fontScale="92500" lnSpcReduction="20000"/>
          </a:bodyPr>
          <a:lstStyle/>
          <a:p>
            <a:r>
              <a:rPr lang="ru-RU" sz="2800" dirty="0" smtClean="0"/>
              <a:t>У каждого свой нрав и к прочим нетерпенье.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плаху иль на пьедестал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Разбрасывают всех без ложного стесненья.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хоть бы кто от этого устал!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Сличают все с имеющимся знаньем точно.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 в сложностях не усомнясь,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Выносят приговор «порочным»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тут же судят не таясь.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как вдруг жалобны они бывают,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ошибка налицо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тем, кто от них уже страдает,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Страдает, может быть, давно.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Раскаявшийся раз, урока не запомнит.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к следующей судьбе он весь непримирим.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Сомнение его, увы, не тронет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славы горький шлейф потянется за ним.</a:t>
            </a:r>
          </a:p>
          <a:p>
            <a:pPr>
              <a:buNone/>
            </a:pPr>
            <a:endParaRPr 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Задание «Любовь»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92933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Жила-была девушка по имени Любовь. Скучно было ей жить на свете без подружки. И обратилась она к 100-летнему старцу:</a:t>
            </a:r>
          </a:p>
          <a:p>
            <a:pPr>
              <a:buNone/>
            </a:pPr>
            <a:r>
              <a:rPr lang="ru-RU" dirty="0" smtClean="0"/>
              <a:t>-Помоги мне, дедушка, выбрать подругу, чтобы дружила я с ней до конца отпущенных мне Богом дней.</a:t>
            </a:r>
          </a:p>
          <a:p>
            <a:pPr>
              <a:buNone/>
            </a:pPr>
            <a:r>
              <a:rPr lang="ru-RU" dirty="0" smtClean="0"/>
              <a:t>Подумал старец и сказал:</a:t>
            </a:r>
          </a:p>
          <a:p>
            <a:pPr>
              <a:buNone/>
            </a:pPr>
            <a:r>
              <a:rPr lang="ru-RU" dirty="0" smtClean="0"/>
              <a:t>-Приходи ко мне завтра раненько утром, когда только запоют первые птицы и роса не обсохнет на траве.</a:t>
            </a:r>
          </a:p>
          <a:p>
            <a:pPr>
              <a:buNone/>
            </a:pPr>
            <a:r>
              <a:rPr lang="ru-RU" dirty="0" smtClean="0"/>
              <a:t>Утром, когда теплое солнышко только встало, пришла Любовь в условленное место…Пришла и увидела пять девушек, одна краше другой.</a:t>
            </a:r>
          </a:p>
          <a:p>
            <a:pPr>
              <a:buNone/>
            </a:pPr>
            <a:r>
              <a:rPr lang="ru-RU" dirty="0" smtClean="0"/>
              <a:t>-Вот выбирай,- сказал старец. – Одну зовут Радость, другую –Удача, третью – Красота, четвертую – Печаль, пятую – Доброта.</a:t>
            </a:r>
          </a:p>
          <a:p>
            <a:pPr>
              <a:buNone/>
            </a:pPr>
            <a:r>
              <a:rPr lang="ru-RU" dirty="0" smtClean="0"/>
              <a:t>-Они все прекрасны, - сказала Любовь, - не знаю, кого выбрать…</a:t>
            </a:r>
          </a:p>
          <a:p>
            <a:pPr>
              <a:buNone/>
            </a:pPr>
            <a:r>
              <a:rPr lang="ru-RU" dirty="0" smtClean="0"/>
              <a:t>Твоя правда, ответил старик, они все хороши. Ты в жизни встретишься с ними. Может и дружить будешь, но выбери одну из них. Она и будет подружкой на всю жизнь.</a:t>
            </a:r>
          </a:p>
          <a:p>
            <a:pPr>
              <a:buNone/>
            </a:pPr>
            <a:r>
              <a:rPr lang="ru-RU" dirty="0" smtClean="0"/>
              <a:t>Подошла Любовь к девушкам поближе, стала внимательно рассматривать.</a:t>
            </a:r>
          </a:p>
          <a:p>
            <a:pPr>
              <a:buNone/>
            </a:pPr>
            <a:r>
              <a:rPr lang="ru-RU" dirty="0" smtClean="0"/>
              <a:t>Задумалась Любовь.</a:t>
            </a:r>
          </a:p>
          <a:p>
            <a:pPr>
              <a:buNone/>
            </a:pPr>
            <a:r>
              <a:rPr lang="ru-RU" b="1" dirty="0" smtClean="0"/>
              <a:t>А кого бы выбрали вы?  </a:t>
            </a:r>
            <a:endParaRPr lang="ru-RU" b="1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Любовь подошла к девушке по имени Доброта и протянула ей руку.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Почему Любовь выбрала доброту?</a:t>
            </a:r>
          </a:p>
          <a:p>
            <a:r>
              <a:rPr lang="ru-RU" dirty="0" smtClean="0"/>
              <a:t>А всех ли вы выслушали?</a:t>
            </a:r>
          </a:p>
          <a:p>
            <a:r>
              <a:rPr lang="ru-RU" dirty="0" smtClean="0"/>
              <a:t>Были ли вы толерантны по отношению к соседу?</a:t>
            </a:r>
          </a:p>
          <a:p>
            <a:r>
              <a:rPr lang="ru-RU" dirty="0" smtClean="0"/>
              <a:t>Как чувствовали себя?</a:t>
            </a:r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6130"/>
          </a:xfrm>
        </p:spPr>
        <p:txBody>
          <a:bodyPr>
            <a:normAutofit/>
          </a:bodyPr>
          <a:lstStyle/>
          <a:p>
            <a:r>
              <a:rPr lang="ru-RU" dirty="0" smtClean="0"/>
              <a:t>Составление правил толерантного поведения.</a:t>
            </a:r>
            <a:br>
              <a:rPr lang="ru-RU" dirty="0" smtClean="0"/>
            </a:br>
            <a:r>
              <a:rPr lang="ru-RU" dirty="0" smtClean="0"/>
              <a:t>В школе;</a:t>
            </a:r>
            <a:br>
              <a:rPr lang="ru-RU" dirty="0" smtClean="0"/>
            </a:br>
            <a:r>
              <a:rPr lang="ru-RU" dirty="0" smtClean="0"/>
              <a:t>в обществе;</a:t>
            </a:r>
            <a:br>
              <a:rPr lang="ru-RU" dirty="0" smtClean="0"/>
            </a:br>
            <a:r>
              <a:rPr lang="ru-RU" dirty="0" smtClean="0"/>
              <a:t>в классе.</a:t>
            </a:r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Правила толерантного поведения в школе.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Уметь слушать учителя.</a:t>
            </a:r>
          </a:p>
          <a:p>
            <a:r>
              <a:rPr lang="ru-RU" dirty="0" smtClean="0"/>
              <a:t>Соблюдать порядок в кабинете, где проходят занятия, уважая тем самым труд своих товарищей.</a:t>
            </a:r>
          </a:p>
          <a:p>
            <a:r>
              <a:rPr lang="ru-RU" dirty="0" smtClean="0"/>
              <a:t>В столовой уступать место малышам, помогать донести поднос с едой.</a:t>
            </a:r>
          </a:p>
          <a:p>
            <a:r>
              <a:rPr lang="ru-RU" dirty="0" smtClean="0"/>
              <a:t>Не забывать говорить слова приветствия каждому проходящему в школе, помни, что школа – для ученика, ученик в ней – хозяин, и хозяин приветливый.</a:t>
            </a:r>
          </a:p>
          <a:p>
            <a:r>
              <a:rPr lang="ru-RU" dirty="0" smtClean="0"/>
              <a:t>Юноши должны вести себя по отношению к девушкам как истинные джентльмены.</a:t>
            </a:r>
          </a:p>
          <a:p>
            <a:r>
              <a:rPr lang="ru-RU" dirty="0" smtClean="0"/>
              <a:t>Не допускать нецензурной лексики.</a:t>
            </a:r>
          </a:p>
          <a:p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Правила поведения в коллективе.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Полное понимание и терпимость друг к другу.</a:t>
            </a:r>
          </a:p>
          <a:p>
            <a:r>
              <a:rPr lang="ru-RU" dirty="0" smtClean="0"/>
              <a:t>Взаимное уважение.</a:t>
            </a:r>
          </a:p>
          <a:p>
            <a:r>
              <a:rPr lang="ru-RU" dirty="0" smtClean="0"/>
              <a:t>Соблюдение «золотого правила нравственности»:относись к другим людям так, как хочешь, чтобы относились к тебе.</a:t>
            </a:r>
          </a:p>
          <a:p>
            <a:r>
              <a:rPr lang="ru-RU" dirty="0" smtClean="0"/>
              <a:t>Воспитание в себе интеллигентности.</a:t>
            </a:r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Правила толерантного общения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Быть всегда внимательным.</a:t>
            </a:r>
          </a:p>
          <a:p>
            <a:r>
              <a:rPr lang="ru-RU" dirty="0" smtClean="0"/>
              <a:t>Быть терпимым в споре и аргументировать свое мнение.</a:t>
            </a:r>
          </a:p>
          <a:p>
            <a:r>
              <a:rPr lang="ru-RU" dirty="0" smtClean="0"/>
              <a:t>Быть гуманным и милосердным.</a:t>
            </a:r>
          </a:p>
          <a:p>
            <a:r>
              <a:rPr lang="ru-RU" dirty="0" smtClean="0"/>
              <a:t>Не оскорблять собеседника.</a:t>
            </a:r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Тестирование.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Оцените, насколько приведенные в таблице 1-3 суждения верны по отношению к вам. При ответе используйте баллы от 0 до 3:</a:t>
            </a:r>
          </a:p>
          <a:p>
            <a:r>
              <a:rPr lang="ru-RU" dirty="0" smtClean="0"/>
              <a:t>0 – совсем неверно;</a:t>
            </a:r>
          </a:p>
          <a:p>
            <a:r>
              <a:rPr lang="ru-RU" dirty="0" smtClean="0"/>
              <a:t>1 – верно в некоторой степени;</a:t>
            </a:r>
          </a:p>
          <a:p>
            <a:r>
              <a:rPr lang="ru-RU" dirty="0" smtClean="0"/>
              <a:t>2 – верно в значительной степени;</a:t>
            </a:r>
          </a:p>
          <a:p>
            <a:r>
              <a:rPr lang="ru-RU" dirty="0" smtClean="0"/>
              <a:t>3 – верно в высшей степени.</a:t>
            </a:r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278186"/>
              </p:ext>
            </p:extLst>
          </p:nvPr>
        </p:nvGraphicFramePr>
        <p:xfrm>
          <a:off x="539552" y="357166"/>
          <a:ext cx="7416824" cy="5376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3583"/>
                <a:gridCol w="2163241"/>
              </a:tblGrid>
              <a:tr h="731663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                                        утверждение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     Оценка в баллах</a:t>
                      </a:r>
                      <a:endParaRPr lang="ru-RU" sz="800" dirty="0"/>
                    </a:p>
                  </a:txBody>
                  <a:tcPr/>
                </a:tc>
              </a:tr>
              <a:tr h="880372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Медлительные люди обычно действуют</a:t>
                      </a:r>
                      <a:r>
                        <a:rPr lang="ru-RU" sz="800" baseline="0" dirty="0" smtClean="0"/>
                        <a:t> мне на нервы.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/>
                </a:tc>
              </a:tr>
              <a:tr h="880372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Меня раздражают суетливые, непоседливые люди.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/>
                </a:tc>
              </a:tr>
              <a:tr h="731663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Шумные детские игры я переношу с трудом.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</a:tr>
              <a:tr h="1271647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Оригинальные, нестандартные, яркие личности чаще всего действуют на меня отрицательно.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</a:tr>
              <a:tr h="880372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Безупречный во всех отношениях</a:t>
                      </a:r>
                      <a:r>
                        <a:rPr lang="ru-RU" sz="800" baseline="0" dirty="0" smtClean="0"/>
                        <a:t> человек насторожил бы меня.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/>
          </a:bodyPr>
          <a:lstStyle/>
          <a:p>
            <a:r>
              <a:rPr lang="ru-RU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Современное общество все чаще сталкивается с примерами экстремизма, агрессивности, расширением зон конфликта. Это в первую очередь, затрагивает молодежь, которой в силу возрастных особенностей свойственен максимализм, стремление к простым и быстрым решениям сложных социальных проблем. </a:t>
            </a:r>
            <a:endParaRPr lang="ru-RU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4676398"/>
              </p:ext>
            </p:extLst>
          </p:nvPr>
        </p:nvGraphicFramePr>
        <p:xfrm>
          <a:off x="357158" y="428606"/>
          <a:ext cx="8031266" cy="5952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5182"/>
                <a:gridCol w="5956084"/>
              </a:tblGrid>
              <a:tr h="940052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                                              утверждение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Оценка в баллах</a:t>
                      </a:r>
                      <a:endParaRPr lang="ru-RU" sz="800" dirty="0"/>
                    </a:p>
                  </a:txBody>
                  <a:tcPr/>
                </a:tc>
              </a:tr>
              <a:tr h="940052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Меня обычно выводит из равновесия несообразительный собеседник.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/>
                </a:tc>
              </a:tr>
              <a:tr h="940052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Меня раздражают любители поговорить.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/>
                </a:tc>
              </a:tr>
              <a:tr h="940052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Меня затрудняет разговор с безразличным для меня попутчиком.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/>
                </a:tc>
              </a:tr>
              <a:tr h="1096257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Я бы тяготился разговорами случайного попутчика, который уступает</a:t>
                      </a:r>
                      <a:r>
                        <a:rPr lang="ru-RU" sz="800" baseline="0" dirty="0" smtClean="0"/>
                        <a:t> мне по уровню знаний и культуры.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/>
                </a:tc>
              </a:tr>
              <a:tr h="1096257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Мне трудно найти общий язык с человеком</a:t>
                      </a:r>
                      <a:r>
                        <a:rPr lang="ru-RU" sz="800" baseline="0" dirty="0" smtClean="0"/>
                        <a:t> иного интеллектуального уровня, чем у меня.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153292"/>
              </p:ext>
            </p:extLst>
          </p:nvPr>
        </p:nvGraphicFramePr>
        <p:xfrm>
          <a:off x="428596" y="428606"/>
          <a:ext cx="8103844" cy="5664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60389"/>
                <a:gridCol w="2843455"/>
              </a:tblGrid>
              <a:tr h="944115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                                       Утверждения 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Оценка в баллах</a:t>
                      </a:r>
                      <a:endParaRPr lang="ru-RU" sz="800" dirty="0"/>
                    </a:p>
                  </a:txBody>
                  <a:tcPr/>
                </a:tc>
              </a:tr>
              <a:tr h="944115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Современная молодежь вызывает неприятные чувства своим внешним видом.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/>
                    </a:p>
                  </a:txBody>
                  <a:tcPr/>
                </a:tc>
              </a:tr>
              <a:tr h="944115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Так называемые «золотая молодежь» обычно производит неприятное впечатление либо бескультурьем,</a:t>
                      </a:r>
                      <a:r>
                        <a:rPr lang="ru-RU" sz="800" baseline="0" dirty="0" smtClean="0"/>
                        <a:t> либо рвачеством.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</a:tr>
              <a:tr h="944115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Представители некоторых национальностей в моем окружении откровенно мне несимпатичны.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</a:tr>
              <a:tr h="944115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Есть тип мужчин (женщин), который</a:t>
                      </a:r>
                      <a:r>
                        <a:rPr lang="ru-RU" sz="800" baseline="0" dirty="0" smtClean="0"/>
                        <a:t> я не выношу.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</a:tr>
              <a:tr h="944115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Терпеть не могу людей с низким интеллектуальным или профессиональным уровнем.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6130"/>
          </a:xfrm>
        </p:spPr>
        <p:txBody>
          <a:bodyPr>
            <a:normAutofit/>
          </a:bodyPr>
          <a:lstStyle/>
          <a:p>
            <a:r>
              <a:rPr lang="ru-RU" dirty="0" smtClean="0"/>
              <a:t>Оценка показателей:</a:t>
            </a:r>
            <a:br>
              <a:rPr lang="ru-RU" dirty="0" smtClean="0"/>
            </a:br>
            <a:r>
              <a:rPr lang="ru-RU" dirty="0" smtClean="0"/>
              <a:t>3 – 5 баллов – низкий уровень;</a:t>
            </a:r>
            <a:br>
              <a:rPr lang="ru-RU" dirty="0" smtClean="0"/>
            </a:br>
            <a:r>
              <a:rPr lang="ru-RU" dirty="0" smtClean="0"/>
              <a:t>5 баллов – средний уровень;</a:t>
            </a:r>
            <a:br>
              <a:rPr lang="ru-RU" dirty="0" smtClean="0"/>
            </a:br>
            <a:r>
              <a:rPr lang="ru-RU" dirty="0" smtClean="0"/>
              <a:t>6-10 баллов – высокий уровень.</a:t>
            </a:r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b="1" dirty="0"/>
              <a:t>«Все мы разные, но все мы вместе»</a:t>
            </a:r>
            <a:br>
              <a:rPr lang="ru-RU" altLang="ru-RU" b="1" dirty="0"/>
            </a:b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07" y="2564904"/>
            <a:ext cx="4572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8458568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Тестирование 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1.Вызывает ли у вас неприязнь и раздражение люди другой национальности или вероисповедания?</a:t>
            </a:r>
          </a:p>
          <a:p>
            <a:r>
              <a:rPr lang="ru-RU" dirty="0" smtClean="0"/>
              <a:t>2.Сможете ли вы выслушать до конца рассказ сильно заикающегося человека, не показав своего раздражения и не прерывая его?</a:t>
            </a:r>
          </a:p>
          <a:p>
            <a:r>
              <a:rPr lang="ru-RU" dirty="0" smtClean="0"/>
              <a:t>3.Сможете ли вы первым подойти к незнакомому человеку, который впервые в вашей компании и сам не решается начать знакомство?</a:t>
            </a:r>
          </a:p>
          <a:p>
            <a:r>
              <a:rPr lang="ru-RU" dirty="0" smtClean="0"/>
              <a:t>4.Насмехаетесь ли вы над своими друзьями и знакомыми, которые говорят о том, что соблюдают пост ?</a:t>
            </a:r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Тестирование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5.Интересуют ли вас обычаи и праздники других народов и </a:t>
            </a:r>
            <a:r>
              <a:rPr lang="ru-RU" dirty="0" err="1" smtClean="0"/>
              <a:t>конфессий</a:t>
            </a:r>
            <a:r>
              <a:rPr lang="ru-RU" dirty="0" smtClean="0"/>
              <a:t>?</a:t>
            </a:r>
          </a:p>
          <a:p>
            <a:r>
              <a:rPr lang="ru-RU" dirty="0" smtClean="0"/>
              <a:t>6.Раздражает ли вас, когда приходится объяснять одно и то же непонимающему товарищу?</a:t>
            </a:r>
          </a:p>
          <a:p>
            <a:r>
              <a:rPr lang="ru-RU" dirty="0" smtClean="0"/>
              <a:t>7.Будете ли вы плакать или расстраиваться весь день, если вас утром обрызгает машина?</a:t>
            </a:r>
          </a:p>
          <a:p>
            <a:r>
              <a:rPr lang="ru-RU" dirty="0" smtClean="0"/>
              <a:t>8.На вас накричал прохожий, с которым вы случайно столкнулись на улице или в коридоре, будете ли вы кричать на него в ответ?</a:t>
            </a:r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Тестирование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9.В ваш коллектив попадает чернокожий парень, захотите ли вы с ним общаться?</a:t>
            </a:r>
          </a:p>
          <a:p>
            <a:r>
              <a:rPr lang="ru-RU" dirty="0" smtClean="0"/>
              <a:t>10.Старушка, живущая в вашем доме, попросила вас вымыть ей пол, попросите ли у нее денег за эту услугу?</a:t>
            </a:r>
          </a:p>
          <a:p>
            <a:r>
              <a:rPr lang="ru-RU" dirty="0" smtClean="0"/>
              <a:t>11.Доставляет ли вам дискомфорт общение с инвалидами?</a:t>
            </a:r>
          </a:p>
          <a:p>
            <a:r>
              <a:rPr lang="ru-RU" dirty="0" smtClean="0"/>
              <a:t>12.Могут ли ребята с нарушением речи, инвалиды быть настоящими друзьями?</a:t>
            </a:r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8299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В последнее время говорить о толерантности стало модным. Понятие «толерантность» для обычного российского сознания непривычно. Нам ближе наше российское слово – «терпимость».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71942"/>
            <a:ext cx="8229600" cy="2054221"/>
          </a:xfrm>
        </p:spPr>
        <p:txBody>
          <a:bodyPr/>
          <a:lstStyle/>
          <a:p>
            <a:r>
              <a:rPr lang="ru-RU" dirty="0" smtClean="0"/>
              <a:t>Толерантность (от лат. </a:t>
            </a:r>
            <a:r>
              <a:rPr lang="en-US" dirty="0" err="1" smtClean="0"/>
              <a:t>Tolerantia</a:t>
            </a:r>
            <a:r>
              <a:rPr lang="en-US" dirty="0" smtClean="0"/>
              <a:t> –</a:t>
            </a:r>
            <a:r>
              <a:rPr lang="ru-RU" dirty="0" smtClean="0"/>
              <a:t> «терпимость»</a:t>
            </a:r>
            <a:r>
              <a:rPr lang="en-US" dirty="0" smtClean="0"/>
              <a:t> 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6000792"/>
          </a:xfrm>
        </p:spPr>
        <p:txBody>
          <a:bodyPr>
            <a:normAutofit fontScale="90000"/>
          </a:bodyPr>
          <a:lstStyle/>
          <a:p>
            <a:r>
              <a:rPr lang="ru-RU" sz="5300" b="1" dirty="0" smtClean="0"/>
              <a:t>Толерантность</a:t>
            </a:r>
            <a:r>
              <a:rPr lang="ru-RU" sz="5300" dirty="0" smtClean="0"/>
              <a:t> </a:t>
            </a:r>
            <a:r>
              <a:rPr lang="ru-RU" sz="2800" dirty="0" smtClean="0"/>
              <a:t>– </a:t>
            </a:r>
            <a:r>
              <a:rPr lang="ru-RU" sz="3100" dirty="0" smtClean="0"/>
              <a:t>отсутствие или ослабление реагирования на какой-либо неблагоприятный фактор в результате снижения чувствительности к его воздействию.</a:t>
            </a:r>
            <a:br>
              <a:rPr lang="ru-RU" sz="3100" dirty="0" smtClean="0"/>
            </a:br>
            <a:r>
              <a:rPr lang="ru-RU" sz="3100" dirty="0" smtClean="0"/>
              <a:t>Например: толерантность к тревоге проявляется в повышении порога эмоционального реагирования на угрожающую ситуацию, а внешне – в выдержке, самообладании, способности длительно выносить неблагоприятные воздействия без снижения адаптивных способностей.</a:t>
            </a:r>
            <a:endParaRPr lang="ru-RU" sz="3100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6130"/>
          </a:xfrm>
        </p:spPr>
        <p:txBody>
          <a:bodyPr>
            <a:normAutofit/>
          </a:bodyPr>
          <a:lstStyle/>
          <a:p>
            <a:r>
              <a:rPr lang="ru-RU" dirty="0" smtClean="0"/>
              <a:t>В межличностном общении толерантность – терпение, принятие другого человека таким, какой он есть, со всеми его достоинствами и недостатками.  </a:t>
            </a:r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Толерантность – это: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Терпимость.</a:t>
            </a:r>
          </a:p>
          <a:p>
            <a:r>
              <a:rPr lang="ru-RU" dirty="0" smtClean="0"/>
              <a:t>Уважение права быть «иным».</a:t>
            </a:r>
          </a:p>
          <a:p>
            <a:r>
              <a:rPr lang="ru-RU" dirty="0" smtClean="0"/>
              <a:t>Непричинение вреда «другому».</a:t>
            </a:r>
          </a:p>
          <a:p>
            <a:r>
              <a:rPr lang="ru-RU" dirty="0" smtClean="0"/>
              <a:t>Признание многообразия сообщества.</a:t>
            </a:r>
          </a:p>
          <a:p>
            <a:r>
              <a:rPr lang="ru-RU" dirty="0" smtClean="0"/>
              <a:t>Взаимозависимость всех от каждого и каждого от всех.</a:t>
            </a:r>
          </a:p>
          <a:p>
            <a:pPr>
              <a:buNone/>
            </a:pPr>
            <a:r>
              <a:rPr lang="ru-RU" dirty="0" smtClean="0"/>
              <a:t>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00B05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1097</Words>
  <Application>Microsoft Office PowerPoint</Application>
  <PresentationFormat>Экран (4:3)</PresentationFormat>
  <Paragraphs>114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Воспитание толерантности</vt:lpstr>
      <vt:lpstr>Современное общество все чаще сталкивается с примерами экстремизма, агрессивности, расширением зон конфликта. Это в первую очередь, затрагивает молодежь, которой в силу возрастных особенностей свойственен максимализм, стремление к простым и быстрым решениям сложных социальных проблем. </vt:lpstr>
      <vt:lpstr>Тестирование .</vt:lpstr>
      <vt:lpstr>Тестирование </vt:lpstr>
      <vt:lpstr>Тестирование </vt:lpstr>
      <vt:lpstr>В последнее время говорить о толерантности стало модным. Понятие «толерантность» для обычного российского сознания непривычно. Нам ближе наше российское слово – «терпимость». </vt:lpstr>
      <vt:lpstr>Толерантность – отсутствие или ослабление реагирования на какой-либо неблагоприятный фактор в результате снижения чувствительности к его воздействию. Например: толерантность к тревоге проявляется в повышении порога эмоционального реагирования на угрожающую ситуацию, а внешне – в выдержке, самообладании, способности длительно выносить неблагоприятные воздействия без снижения адаптивных способностей.</vt:lpstr>
      <vt:lpstr>В межличностном общении толерантность – терпение, принятие другого человека таким, какой он есть, со всеми его достоинствами и недостатками.  </vt:lpstr>
      <vt:lpstr>Толерантность – это:</vt:lpstr>
      <vt:lpstr>Интолерантность – это:</vt:lpstr>
      <vt:lpstr>Отсутствие толерантности.</vt:lpstr>
      <vt:lpstr>Задание «Любовь»</vt:lpstr>
      <vt:lpstr>Любовь подошла к девушке по имени Доброта и протянула ей руку.</vt:lpstr>
      <vt:lpstr>Составление правил толерантного поведения. В школе; в обществе; в классе.</vt:lpstr>
      <vt:lpstr>Правила толерантного поведения в школе.</vt:lpstr>
      <vt:lpstr>Правила поведения в коллективе.</vt:lpstr>
      <vt:lpstr>Правила толерантного общения</vt:lpstr>
      <vt:lpstr>Тестирование.</vt:lpstr>
      <vt:lpstr>Презентация PowerPoint</vt:lpstr>
      <vt:lpstr>Презентация PowerPoint</vt:lpstr>
      <vt:lpstr>Презентация PowerPoint</vt:lpstr>
      <vt:lpstr>Оценка показателей: 3 – 5 баллов – низкий уровень; 5 баллов – средний уровень; 6-10 баллов – высокий уровень.</vt:lpstr>
      <vt:lpstr>«Все мы разные, но все мы вместе»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Воспитание толерантности</dc:title>
  <dc:creator>Admin</dc:creator>
  <cp:lastModifiedBy>user</cp:lastModifiedBy>
  <cp:revision>20</cp:revision>
  <dcterms:created xsi:type="dcterms:W3CDTF">2011-11-16T14:09:41Z</dcterms:created>
  <dcterms:modified xsi:type="dcterms:W3CDTF">2015-11-11T09:20:53Z</dcterms:modified>
</cp:coreProperties>
</file>